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429" r:id="rId3"/>
    <p:sldId id="430" r:id="rId4"/>
    <p:sldId id="294" r:id="rId5"/>
    <p:sldId id="296" r:id="rId6"/>
    <p:sldId id="263" r:id="rId7"/>
    <p:sldId id="327" r:id="rId8"/>
    <p:sldId id="330" r:id="rId9"/>
    <p:sldId id="310" r:id="rId10"/>
    <p:sldId id="308" r:id="rId11"/>
    <p:sldId id="311" r:id="rId12"/>
    <p:sldId id="432" r:id="rId13"/>
    <p:sldId id="335" r:id="rId14"/>
    <p:sldId id="336" r:id="rId15"/>
    <p:sldId id="270" r:id="rId16"/>
    <p:sldId id="331" r:id="rId17"/>
    <p:sldId id="333" r:id="rId18"/>
    <p:sldId id="419" r:id="rId19"/>
    <p:sldId id="426" r:id="rId20"/>
    <p:sldId id="315" r:id="rId21"/>
    <p:sldId id="431" r:id="rId22"/>
    <p:sldId id="316" r:id="rId23"/>
    <p:sldId id="418" r:id="rId24"/>
    <p:sldId id="417" r:id="rId25"/>
    <p:sldId id="420" r:id="rId26"/>
    <p:sldId id="323" r:id="rId27"/>
    <p:sldId id="325" r:id="rId28"/>
    <p:sldId id="326" r:id="rId29"/>
    <p:sldId id="300" r:id="rId30"/>
    <p:sldId id="317" r:id="rId31"/>
    <p:sldId id="318" r:id="rId32"/>
    <p:sldId id="319" r:id="rId33"/>
    <p:sldId id="320" r:id="rId34"/>
    <p:sldId id="321" r:id="rId35"/>
    <p:sldId id="322"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18BCF7-7C1F-CF94-CD31-5A7EFEE96DE8}" v="824" dt="2023-01-25T21:58:26.710"/>
    <p1510:client id="{4DA09248-9BD4-9883-E6BD-8F212DF8F0EE}" v="1" dt="2023-01-25T22:04:49.724"/>
    <p1510:client id="{8B1DC765-3277-CFCC-F492-4E9A5D972B9F}" v="3" vWet="4" dt="2023-01-25T19:00:55.995"/>
    <p1510:client id="{E2880BAC-8D87-499F-974D-12AFDA142428}" v="172" dt="2023-01-26T01:48:40.355"/>
    <p1510:client id="{FF6ECD82-91E1-4DE0-8309-551F2935CF31}" v="2" dt="2023-01-25T16:26:16.9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405" autoAdjust="0"/>
  </p:normalViewPr>
  <p:slideViewPr>
    <p:cSldViewPr snapToGrid="0">
      <p:cViewPr varScale="1">
        <p:scale>
          <a:sx n="76" d="100"/>
          <a:sy n="76" d="100"/>
        </p:scale>
        <p:origin x="69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8C7CAA-A227-4AD7-BD12-37DD4C646F70}"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1532F5FC-07C0-449F-953F-7A8BBB402C16}">
      <dgm:prSet phldrT="[Text]" custT="1"/>
      <dgm:spPr>
        <a:xfrm>
          <a:off x="1517155" y="1418823"/>
          <a:ext cx="3097513" cy="3105953"/>
        </a:xfrm>
        <a:prstGeom prst="ellipse">
          <a:avLst/>
        </a:prstGeom>
        <a:solidFill>
          <a:srgbClr val="4472C4">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b="1">
              <a:solidFill>
                <a:sysClr val="windowText" lastClr="000000"/>
              </a:solidFill>
              <a:latin typeface="Arial" panose="020B0604020202020204" pitchFamily="34" charset="0"/>
              <a:ea typeface="+mn-ea"/>
              <a:cs typeface="Arial" panose="020B0604020202020204" pitchFamily="34" charset="0"/>
            </a:rPr>
            <a:t>Crime Reduction &amp; Prevention</a:t>
          </a:r>
        </a:p>
      </dgm:t>
    </dgm:pt>
    <dgm:pt modelId="{2636FFC2-AF23-45C3-98B2-2C184C4E0275}" type="parTrans" cxnId="{C526EE1C-DA7F-4354-B250-2AE7059DA09C}">
      <dgm:prSet/>
      <dgm:spPr/>
      <dgm:t>
        <a:bodyPr/>
        <a:lstStyle/>
        <a:p>
          <a:endParaRPr lang="en-US">
            <a:latin typeface="Times New Roman" panose="02020603050405020304" pitchFamily="18" charset="0"/>
            <a:cs typeface="Times New Roman" panose="02020603050405020304" pitchFamily="18" charset="0"/>
          </a:endParaRPr>
        </a:p>
      </dgm:t>
    </dgm:pt>
    <dgm:pt modelId="{111D385A-A4F6-403D-9D5C-73B09C81FEF7}" type="sibTrans" cxnId="{C526EE1C-DA7F-4354-B250-2AE7059DA09C}">
      <dgm:prSet/>
      <dgm:spPr/>
      <dgm:t>
        <a:bodyPr/>
        <a:lstStyle/>
        <a:p>
          <a:endParaRPr lang="en-US">
            <a:latin typeface="Times New Roman" panose="02020603050405020304" pitchFamily="18" charset="0"/>
            <a:cs typeface="Times New Roman" panose="02020603050405020304" pitchFamily="18" charset="0"/>
          </a:endParaRPr>
        </a:p>
      </dgm:t>
    </dgm:pt>
    <dgm:pt modelId="{08774E1E-639F-4124-AEA5-993E883244FA}">
      <dgm:prSet phldrT="[Text]" custT="1"/>
      <dgm:spPr>
        <a:xfrm>
          <a:off x="2241702" y="588"/>
          <a:ext cx="1648420" cy="1648420"/>
        </a:xfrm>
        <a:prstGeom prst="ellipse">
          <a:avLst/>
        </a:prstGeom>
        <a:solidFill>
          <a:srgbClr val="FFC000">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a:solidFill>
                <a:sysClr val="windowText" lastClr="000000"/>
              </a:solidFill>
              <a:latin typeface="Arial" panose="020B0604020202020204" pitchFamily="34" charset="0"/>
              <a:ea typeface="+mn-ea"/>
              <a:cs typeface="Arial" panose="020B0604020202020204" pitchFamily="34" charset="0"/>
            </a:rPr>
            <a:t>Data Driven Strategies</a:t>
          </a:r>
        </a:p>
      </dgm:t>
    </dgm:pt>
    <dgm:pt modelId="{1CCFE86D-80B0-4FD1-BD8A-EDEA93C7B9A1}" type="parTrans" cxnId="{531C89EC-0281-4E6A-9508-8D87C4F3D9D4}">
      <dgm:prSet/>
      <dgm:spPr/>
      <dgm:t>
        <a:bodyPr/>
        <a:lstStyle/>
        <a:p>
          <a:endParaRPr lang="en-US">
            <a:latin typeface="Times New Roman" panose="02020603050405020304" pitchFamily="18" charset="0"/>
            <a:cs typeface="Times New Roman" panose="02020603050405020304" pitchFamily="18" charset="0"/>
          </a:endParaRPr>
        </a:p>
      </dgm:t>
    </dgm:pt>
    <dgm:pt modelId="{5E811BA0-2BCA-4C6F-8915-B3D7ED5E2C50}" type="sibTrans" cxnId="{531C89EC-0281-4E6A-9508-8D87C4F3D9D4}">
      <dgm:prSet/>
      <dgm:spPr/>
      <dgm:t>
        <a:bodyPr/>
        <a:lstStyle/>
        <a:p>
          <a:endParaRPr lang="en-US">
            <a:latin typeface="Times New Roman" panose="02020603050405020304" pitchFamily="18" charset="0"/>
            <a:cs typeface="Times New Roman" panose="02020603050405020304" pitchFamily="18" charset="0"/>
          </a:endParaRPr>
        </a:p>
      </dgm:t>
    </dgm:pt>
    <dgm:pt modelId="{4524DEE5-8A4D-4C20-8F87-24A53E193004}">
      <dgm:prSet phldrT="[Text]" custT="1"/>
      <dgm:spPr>
        <a:xfrm>
          <a:off x="4101059" y="1074089"/>
          <a:ext cx="1648420" cy="1648420"/>
        </a:xfrm>
        <a:prstGeom prst="ellipse">
          <a:avLst/>
        </a:prstGeom>
        <a:solidFill>
          <a:srgbClr val="FFC000">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a:solidFill>
                <a:sysClr val="windowText" lastClr="000000"/>
              </a:solidFill>
              <a:latin typeface="Arial" panose="020B0604020202020204" pitchFamily="34" charset="0"/>
              <a:ea typeface="+mn-ea"/>
              <a:cs typeface="Arial" panose="020B0604020202020204" pitchFamily="34" charset="0"/>
            </a:rPr>
            <a:t>Leveraging Technology</a:t>
          </a:r>
        </a:p>
      </dgm:t>
    </dgm:pt>
    <dgm:pt modelId="{91A11EFA-764B-4F9D-A400-5B4CC98E71B6}" type="parTrans" cxnId="{9BCC7883-199D-426C-9F21-F0E39D95B61D}">
      <dgm:prSet/>
      <dgm:spPr/>
      <dgm:t>
        <a:bodyPr/>
        <a:lstStyle/>
        <a:p>
          <a:endParaRPr lang="en-US">
            <a:latin typeface="Times New Roman" panose="02020603050405020304" pitchFamily="18" charset="0"/>
            <a:cs typeface="Times New Roman" panose="02020603050405020304" pitchFamily="18" charset="0"/>
          </a:endParaRPr>
        </a:p>
      </dgm:t>
    </dgm:pt>
    <dgm:pt modelId="{9959E720-E74C-4E1D-9571-E953FEA866CC}" type="sibTrans" cxnId="{9BCC7883-199D-426C-9F21-F0E39D95B61D}">
      <dgm:prSet/>
      <dgm:spPr/>
      <dgm:t>
        <a:bodyPr/>
        <a:lstStyle/>
        <a:p>
          <a:endParaRPr lang="en-US">
            <a:latin typeface="Times New Roman" panose="02020603050405020304" pitchFamily="18" charset="0"/>
            <a:cs typeface="Times New Roman" panose="02020603050405020304" pitchFamily="18" charset="0"/>
          </a:endParaRPr>
        </a:p>
      </dgm:t>
    </dgm:pt>
    <dgm:pt modelId="{A947E25C-2CE4-44DC-B0E5-38CA7BC49C1E}">
      <dgm:prSet phldrT="[Text]" custT="1"/>
      <dgm:spPr>
        <a:xfrm>
          <a:off x="2241702" y="4294591"/>
          <a:ext cx="1648420" cy="1648420"/>
        </a:xfrm>
        <a:prstGeom prst="ellipse">
          <a:avLst/>
        </a:prstGeom>
        <a:solidFill>
          <a:srgbClr val="FFC000">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a:solidFill>
                <a:sysClr val="windowText" lastClr="000000"/>
              </a:solidFill>
              <a:latin typeface="Arial" panose="020B0604020202020204" pitchFamily="34" charset="0"/>
              <a:ea typeface="+mn-ea"/>
              <a:cs typeface="Arial" panose="020B0604020202020204" pitchFamily="34" charset="0"/>
            </a:rPr>
            <a:t>Holistic Approach</a:t>
          </a:r>
        </a:p>
      </dgm:t>
    </dgm:pt>
    <dgm:pt modelId="{0960150F-B1BB-4167-A4D5-C41BCBCB95BD}" type="parTrans" cxnId="{FE8569BF-D99E-4D86-BBD0-BDE28A0CBC0E}">
      <dgm:prSet/>
      <dgm:spPr/>
      <dgm:t>
        <a:bodyPr/>
        <a:lstStyle/>
        <a:p>
          <a:endParaRPr lang="en-US">
            <a:latin typeface="Times New Roman" panose="02020603050405020304" pitchFamily="18" charset="0"/>
            <a:cs typeface="Times New Roman" panose="02020603050405020304" pitchFamily="18" charset="0"/>
          </a:endParaRPr>
        </a:p>
      </dgm:t>
    </dgm:pt>
    <dgm:pt modelId="{F76971B2-105D-4490-9117-83D8BBDAB4E4}" type="sibTrans" cxnId="{FE8569BF-D99E-4D86-BBD0-BDE28A0CBC0E}">
      <dgm:prSet/>
      <dgm:spPr/>
      <dgm:t>
        <a:bodyPr/>
        <a:lstStyle/>
        <a:p>
          <a:endParaRPr lang="en-US">
            <a:latin typeface="Times New Roman" panose="02020603050405020304" pitchFamily="18" charset="0"/>
            <a:cs typeface="Times New Roman" panose="02020603050405020304" pitchFamily="18" charset="0"/>
          </a:endParaRPr>
        </a:p>
      </dgm:t>
    </dgm:pt>
    <dgm:pt modelId="{91FE1CD6-0F9D-4C5E-A13E-760104F5ADB5}">
      <dgm:prSet phldrT="[Text]" custT="1"/>
      <dgm:spPr>
        <a:xfrm>
          <a:off x="382344" y="1074089"/>
          <a:ext cx="1648420" cy="1648420"/>
        </a:xfrm>
        <a:prstGeom prst="ellipse">
          <a:avLst/>
        </a:prstGeom>
        <a:solidFill>
          <a:srgbClr val="FFC000">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a:solidFill>
                <a:sysClr val="windowText" lastClr="000000"/>
              </a:solidFill>
              <a:latin typeface="Arial" panose="020B0604020202020204" pitchFamily="34" charset="0"/>
              <a:ea typeface="+mn-ea"/>
              <a:cs typeface="Arial" panose="020B0604020202020204" pitchFamily="34" charset="0"/>
            </a:rPr>
            <a:t>Community Partnerships &amp; Relationships</a:t>
          </a:r>
        </a:p>
      </dgm:t>
    </dgm:pt>
    <dgm:pt modelId="{DD650184-927E-4D2E-8765-3548C3C63D6B}" type="parTrans" cxnId="{36CA0B1E-1CF6-4B37-815C-880686EA4AF1}">
      <dgm:prSet/>
      <dgm:spPr/>
      <dgm:t>
        <a:bodyPr/>
        <a:lstStyle/>
        <a:p>
          <a:endParaRPr lang="en-US">
            <a:latin typeface="Times New Roman" panose="02020603050405020304" pitchFamily="18" charset="0"/>
            <a:cs typeface="Times New Roman" panose="02020603050405020304" pitchFamily="18" charset="0"/>
          </a:endParaRPr>
        </a:p>
      </dgm:t>
    </dgm:pt>
    <dgm:pt modelId="{C48805D9-E7DE-4E5F-89CA-B15D9A73B0B8}" type="sibTrans" cxnId="{36CA0B1E-1CF6-4B37-815C-880686EA4AF1}">
      <dgm:prSet/>
      <dgm:spPr/>
      <dgm:t>
        <a:bodyPr/>
        <a:lstStyle/>
        <a:p>
          <a:endParaRPr lang="en-US">
            <a:latin typeface="Times New Roman" panose="02020603050405020304" pitchFamily="18" charset="0"/>
            <a:cs typeface="Times New Roman" panose="02020603050405020304" pitchFamily="18" charset="0"/>
          </a:endParaRPr>
        </a:p>
      </dgm:t>
    </dgm:pt>
    <dgm:pt modelId="{9FEAD27A-0808-4C59-938C-6E721BB7F97A}">
      <dgm:prSet custT="1"/>
      <dgm:spPr>
        <a:xfrm>
          <a:off x="4101059" y="3221090"/>
          <a:ext cx="1648420" cy="1648420"/>
        </a:xfrm>
        <a:prstGeom prst="ellipse">
          <a:avLst/>
        </a:prstGeom>
        <a:solidFill>
          <a:srgbClr val="FFC000">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a:solidFill>
                <a:sysClr val="windowText" lastClr="000000"/>
              </a:solidFill>
              <a:latin typeface="Arial" panose="020B0604020202020204" pitchFamily="34" charset="0"/>
              <a:ea typeface="+mn-ea"/>
              <a:cs typeface="Arial" panose="020B0604020202020204" pitchFamily="34" charset="0"/>
            </a:rPr>
            <a:t>Recruitment Retention</a:t>
          </a:r>
        </a:p>
        <a:p>
          <a:pPr>
            <a:buNone/>
          </a:pPr>
          <a:r>
            <a:rPr lang="en-US" sz="1400">
              <a:solidFill>
                <a:sysClr val="windowText" lastClr="000000"/>
              </a:solidFill>
              <a:latin typeface="Arial" panose="020B0604020202020204" pitchFamily="34" charset="0"/>
              <a:ea typeface="+mn-ea"/>
              <a:cs typeface="Arial" panose="020B0604020202020204" pitchFamily="34" charset="0"/>
            </a:rPr>
            <a:t> &amp; </a:t>
          </a:r>
        </a:p>
        <a:p>
          <a:pPr>
            <a:buNone/>
          </a:pPr>
          <a:r>
            <a:rPr lang="en-US" sz="1400">
              <a:solidFill>
                <a:sysClr val="windowText" lastClr="000000"/>
              </a:solidFill>
              <a:latin typeface="Arial" panose="020B0604020202020204" pitchFamily="34" charset="0"/>
              <a:ea typeface="+mn-ea"/>
              <a:cs typeface="Arial" panose="020B0604020202020204" pitchFamily="34" charset="0"/>
            </a:rPr>
            <a:t>Training</a:t>
          </a:r>
        </a:p>
      </dgm:t>
    </dgm:pt>
    <dgm:pt modelId="{550B9DBD-040E-4567-83B1-9510CADDEE57}" type="parTrans" cxnId="{58A2A5DE-3A75-4B53-9980-817182128FAD}">
      <dgm:prSet/>
      <dgm:spPr/>
      <dgm:t>
        <a:bodyPr/>
        <a:lstStyle/>
        <a:p>
          <a:endParaRPr lang="en-US">
            <a:latin typeface="Times New Roman" panose="02020603050405020304" pitchFamily="18" charset="0"/>
            <a:cs typeface="Times New Roman" panose="02020603050405020304" pitchFamily="18" charset="0"/>
          </a:endParaRPr>
        </a:p>
      </dgm:t>
    </dgm:pt>
    <dgm:pt modelId="{CF4CFC00-C726-420A-A4C9-1038B7FA2507}" type="sibTrans" cxnId="{58A2A5DE-3A75-4B53-9980-817182128FAD}">
      <dgm:prSet/>
      <dgm:spPr/>
      <dgm:t>
        <a:bodyPr/>
        <a:lstStyle/>
        <a:p>
          <a:endParaRPr lang="en-US">
            <a:latin typeface="Times New Roman" panose="02020603050405020304" pitchFamily="18" charset="0"/>
            <a:cs typeface="Times New Roman" panose="02020603050405020304" pitchFamily="18" charset="0"/>
          </a:endParaRPr>
        </a:p>
      </dgm:t>
    </dgm:pt>
    <dgm:pt modelId="{163A2D33-0D77-4362-91C3-B8939BEC50ED}">
      <dgm:prSet custT="1"/>
      <dgm:spPr>
        <a:xfrm>
          <a:off x="296354" y="3170129"/>
          <a:ext cx="1820400" cy="1750342"/>
        </a:xfrm>
        <a:prstGeom prst="ellipse">
          <a:avLst/>
        </a:prstGeom>
        <a:solidFill>
          <a:srgbClr val="FFC000">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a:solidFill>
                <a:sysClr val="windowText" lastClr="000000"/>
              </a:solidFill>
              <a:latin typeface="Arial" panose="020B0604020202020204" pitchFamily="34" charset="0"/>
              <a:ea typeface="+mn-ea"/>
              <a:cs typeface="Arial" panose="020B0604020202020204" pitchFamily="34" charset="0"/>
            </a:rPr>
            <a:t> </a:t>
          </a:r>
        </a:p>
        <a:p>
          <a:pPr>
            <a:buNone/>
          </a:pPr>
          <a:r>
            <a:rPr lang="en-US" sz="1400">
              <a:solidFill>
                <a:sysClr val="windowText" lastClr="000000"/>
              </a:solidFill>
              <a:latin typeface="Arial" panose="020B0604020202020204" pitchFamily="34" charset="0"/>
              <a:ea typeface="+mn-ea"/>
              <a:cs typeface="Arial" panose="020B0604020202020204" pitchFamily="34" charset="0"/>
            </a:rPr>
            <a:t> Transparency</a:t>
          </a:r>
        </a:p>
        <a:p>
          <a:pPr>
            <a:buNone/>
          </a:pPr>
          <a:r>
            <a:rPr lang="en-US" sz="1400">
              <a:solidFill>
                <a:sysClr val="windowText" lastClr="000000"/>
              </a:solidFill>
              <a:latin typeface="Arial" panose="020B0604020202020204" pitchFamily="34" charset="0"/>
              <a:ea typeface="+mn-ea"/>
              <a:cs typeface="Arial" panose="020B0604020202020204" pitchFamily="34" charset="0"/>
            </a:rPr>
            <a:t>&amp;</a:t>
          </a:r>
        </a:p>
        <a:p>
          <a:pPr>
            <a:buNone/>
          </a:pPr>
          <a:r>
            <a:rPr lang="en-US" sz="1400">
              <a:solidFill>
                <a:sysClr val="windowText" lastClr="000000"/>
              </a:solidFill>
              <a:latin typeface="Arial" panose="020B0604020202020204" pitchFamily="34" charset="0"/>
              <a:ea typeface="+mn-ea"/>
              <a:cs typeface="Arial" panose="020B0604020202020204" pitchFamily="34" charset="0"/>
            </a:rPr>
            <a:t>Accountability</a:t>
          </a:r>
          <a:r>
            <a:rPr lang="en-US" sz="1100">
              <a:solidFill>
                <a:sysClr val="windowText" lastClr="000000"/>
              </a:solidFill>
              <a:latin typeface="Arial" panose="020B0604020202020204" pitchFamily="34" charset="0"/>
              <a:ea typeface="+mn-ea"/>
              <a:cs typeface="Arial" panose="020B0604020202020204" pitchFamily="34" charset="0"/>
            </a:rPr>
            <a:t> </a:t>
          </a:r>
        </a:p>
      </dgm:t>
    </dgm:pt>
    <dgm:pt modelId="{B79C3188-B0B4-435C-9F4F-E6069C67DF06}" type="parTrans" cxnId="{7FF6E7CA-F79C-4A3D-8B20-440EBC1AE3E9}">
      <dgm:prSet/>
      <dgm:spPr/>
      <dgm:t>
        <a:bodyPr/>
        <a:lstStyle/>
        <a:p>
          <a:endParaRPr lang="en-US">
            <a:latin typeface="Times New Roman" panose="02020603050405020304" pitchFamily="18" charset="0"/>
            <a:cs typeface="Times New Roman" panose="02020603050405020304" pitchFamily="18" charset="0"/>
          </a:endParaRPr>
        </a:p>
      </dgm:t>
    </dgm:pt>
    <dgm:pt modelId="{5F747CD2-8584-4219-9CB6-0C0516596350}" type="sibTrans" cxnId="{7FF6E7CA-F79C-4A3D-8B20-440EBC1AE3E9}">
      <dgm:prSet/>
      <dgm:spPr/>
      <dgm:t>
        <a:bodyPr/>
        <a:lstStyle/>
        <a:p>
          <a:endParaRPr lang="en-US">
            <a:latin typeface="Times New Roman" panose="02020603050405020304" pitchFamily="18" charset="0"/>
            <a:cs typeface="Times New Roman" panose="02020603050405020304" pitchFamily="18" charset="0"/>
          </a:endParaRPr>
        </a:p>
      </dgm:t>
    </dgm:pt>
    <dgm:pt modelId="{CCA1233F-5FB0-4425-BC9F-7793B09CF876}" type="pres">
      <dgm:prSet presAssocID="{278C7CAA-A227-4AD7-BD12-37DD4C646F70}" presName="composite" presStyleCnt="0">
        <dgm:presLayoutVars>
          <dgm:chMax val="1"/>
          <dgm:dir/>
          <dgm:resizeHandles val="exact"/>
        </dgm:presLayoutVars>
      </dgm:prSet>
      <dgm:spPr/>
    </dgm:pt>
    <dgm:pt modelId="{FDE6BF36-1F70-40A3-89EB-CABDBB0F5045}" type="pres">
      <dgm:prSet presAssocID="{278C7CAA-A227-4AD7-BD12-37DD4C646F70}" presName="radial" presStyleCnt="0">
        <dgm:presLayoutVars>
          <dgm:animLvl val="ctr"/>
        </dgm:presLayoutVars>
      </dgm:prSet>
      <dgm:spPr/>
    </dgm:pt>
    <dgm:pt modelId="{96B91947-01AA-4696-A9D9-C226444278E3}" type="pres">
      <dgm:prSet presAssocID="{1532F5FC-07C0-449F-953F-7A8BBB402C16}" presName="centerShape" presStyleLbl="vennNode1" presStyleIdx="0" presStyleCnt="7" custScaleX="93954" custScaleY="94210"/>
      <dgm:spPr/>
    </dgm:pt>
    <dgm:pt modelId="{7C3C47C1-AD91-4EEB-947F-673482BB0364}" type="pres">
      <dgm:prSet presAssocID="{08774E1E-639F-4124-AEA5-993E883244FA}" presName="node" presStyleLbl="vennNode1" presStyleIdx="1" presStyleCnt="7">
        <dgm:presLayoutVars>
          <dgm:bulletEnabled val="1"/>
        </dgm:presLayoutVars>
      </dgm:prSet>
      <dgm:spPr/>
    </dgm:pt>
    <dgm:pt modelId="{F58E6015-6A2E-4C49-AB08-0C53A04238CE}" type="pres">
      <dgm:prSet presAssocID="{4524DEE5-8A4D-4C20-8F87-24A53E193004}" presName="node" presStyleLbl="vennNode1" presStyleIdx="2" presStyleCnt="7">
        <dgm:presLayoutVars>
          <dgm:bulletEnabled val="1"/>
        </dgm:presLayoutVars>
      </dgm:prSet>
      <dgm:spPr/>
    </dgm:pt>
    <dgm:pt modelId="{FC1F2D46-7519-48D0-A3A4-233E58BA1814}" type="pres">
      <dgm:prSet presAssocID="{9FEAD27A-0808-4C59-938C-6E721BB7F97A}" presName="node" presStyleLbl="vennNode1" presStyleIdx="3" presStyleCnt="7" custScaleX="103378" custScaleY="100983">
        <dgm:presLayoutVars>
          <dgm:bulletEnabled val="1"/>
        </dgm:presLayoutVars>
      </dgm:prSet>
      <dgm:spPr/>
    </dgm:pt>
    <dgm:pt modelId="{D9AF0EE9-B3F0-4CF6-87E7-C87C96A03569}" type="pres">
      <dgm:prSet presAssocID="{A947E25C-2CE4-44DC-B0E5-38CA7BC49C1E}" presName="node" presStyleLbl="vennNode1" presStyleIdx="4" presStyleCnt="7">
        <dgm:presLayoutVars>
          <dgm:bulletEnabled val="1"/>
        </dgm:presLayoutVars>
      </dgm:prSet>
      <dgm:spPr/>
    </dgm:pt>
    <dgm:pt modelId="{38BF9EF9-C42E-4ED4-98E5-ABF18020CF53}" type="pres">
      <dgm:prSet presAssocID="{163A2D33-0D77-4362-91C3-B8939BEC50ED}" presName="node" presStyleLbl="vennNode1" presStyleIdx="5" presStyleCnt="7" custScaleX="121609" custScaleY="114322">
        <dgm:presLayoutVars>
          <dgm:bulletEnabled val="1"/>
        </dgm:presLayoutVars>
      </dgm:prSet>
      <dgm:spPr/>
    </dgm:pt>
    <dgm:pt modelId="{891A6BF6-A68E-4B31-869D-AB3B47C0E1B2}" type="pres">
      <dgm:prSet presAssocID="{91FE1CD6-0F9D-4C5E-A13E-760104F5ADB5}" presName="node" presStyleLbl="vennNode1" presStyleIdx="6" presStyleCnt="7" custScaleX="119026" custScaleY="106429">
        <dgm:presLayoutVars>
          <dgm:bulletEnabled val="1"/>
        </dgm:presLayoutVars>
      </dgm:prSet>
      <dgm:spPr/>
    </dgm:pt>
  </dgm:ptLst>
  <dgm:cxnLst>
    <dgm:cxn modelId="{698FA116-ACD2-47A3-A206-F4A0EF76115D}" type="presOf" srcId="{1532F5FC-07C0-449F-953F-7A8BBB402C16}" destId="{96B91947-01AA-4696-A9D9-C226444278E3}" srcOrd="0" destOrd="0" presId="urn:microsoft.com/office/officeart/2005/8/layout/radial3"/>
    <dgm:cxn modelId="{C526EE1C-DA7F-4354-B250-2AE7059DA09C}" srcId="{278C7CAA-A227-4AD7-BD12-37DD4C646F70}" destId="{1532F5FC-07C0-449F-953F-7A8BBB402C16}" srcOrd="0" destOrd="0" parTransId="{2636FFC2-AF23-45C3-98B2-2C184C4E0275}" sibTransId="{111D385A-A4F6-403D-9D5C-73B09C81FEF7}"/>
    <dgm:cxn modelId="{36CA0B1E-1CF6-4B37-815C-880686EA4AF1}" srcId="{1532F5FC-07C0-449F-953F-7A8BBB402C16}" destId="{91FE1CD6-0F9D-4C5E-A13E-760104F5ADB5}" srcOrd="5" destOrd="0" parTransId="{DD650184-927E-4D2E-8765-3548C3C63D6B}" sibTransId="{C48805D9-E7DE-4E5F-89CA-B15D9A73B0B8}"/>
    <dgm:cxn modelId="{CA8E7565-E87C-4AF0-B73E-D522BB775FBB}" type="presOf" srcId="{278C7CAA-A227-4AD7-BD12-37DD4C646F70}" destId="{CCA1233F-5FB0-4425-BC9F-7793B09CF876}" srcOrd="0" destOrd="0" presId="urn:microsoft.com/office/officeart/2005/8/layout/radial3"/>
    <dgm:cxn modelId="{4F86DE48-7960-40C6-AA3B-DEE212F36FD7}" type="presOf" srcId="{4524DEE5-8A4D-4C20-8F87-24A53E193004}" destId="{F58E6015-6A2E-4C49-AB08-0C53A04238CE}" srcOrd="0" destOrd="0" presId="urn:microsoft.com/office/officeart/2005/8/layout/radial3"/>
    <dgm:cxn modelId="{966DA651-0F0F-43E5-8027-3709E54AA609}" type="presOf" srcId="{08774E1E-639F-4124-AEA5-993E883244FA}" destId="{7C3C47C1-AD91-4EEB-947F-673482BB0364}" srcOrd="0" destOrd="0" presId="urn:microsoft.com/office/officeart/2005/8/layout/radial3"/>
    <dgm:cxn modelId="{9BCC7883-199D-426C-9F21-F0E39D95B61D}" srcId="{1532F5FC-07C0-449F-953F-7A8BBB402C16}" destId="{4524DEE5-8A4D-4C20-8F87-24A53E193004}" srcOrd="1" destOrd="0" parTransId="{91A11EFA-764B-4F9D-A400-5B4CC98E71B6}" sibTransId="{9959E720-E74C-4E1D-9571-E953FEA866CC}"/>
    <dgm:cxn modelId="{37FDEBAB-D019-4F57-9917-72304F03D8DE}" type="presOf" srcId="{A947E25C-2CE4-44DC-B0E5-38CA7BC49C1E}" destId="{D9AF0EE9-B3F0-4CF6-87E7-C87C96A03569}" srcOrd="0" destOrd="0" presId="urn:microsoft.com/office/officeart/2005/8/layout/radial3"/>
    <dgm:cxn modelId="{FE8569BF-D99E-4D86-BBD0-BDE28A0CBC0E}" srcId="{1532F5FC-07C0-449F-953F-7A8BBB402C16}" destId="{A947E25C-2CE4-44DC-B0E5-38CA7BC49C1E}" srcOrd="3" destOrd="0" parTransId="{0960150F-B1BB-4167-A4D5-C41BCBCB95BD}" sibTransId="{F76971B2-105D-4490-9117-83D8BBDAB4E4}"/>
    <dgm:cxn modelId="{7FF6E7CA-F79C-4A3D-8B20-440EBC1AE3E9}" srcId="{1532F5FC-07C0-449F-953F-7A8BBB402C16}" destId="{163A2D33-0D77-4362-91C3-B8939BEC50ED}" srcOrd="4" destOrd="0" parTransId="{B79C3188-B0B4-435C-9F4F-E6069C67DF06}" sibTransId="{5F747CD2-8584-4219-9CB6-0C0516596350}"/>
    <dgm:cxn modelId="{5E74DFCC-70E9-4277-B8BC-6D7C2A06C807}" type="presOf" srcId="{163A2D33-0D77-4362-91C3-B8939BEC50ED}" destId="{38BF9EF9-C42E-4ED4-98E5-ABF18020CF53}" srcOrd="0" destOrd="0" presId="urn:microsoft.com/office/officeart/2005/8/layout/radial3"/>
    <dgm:cxn modelId="{6EDF84D2-080E-4EB7-A300-657C5A1012BD}" type="presOf" srcId="{91FE1CD6-0F9D-4C5E-A13E-760104F5ADB5}" destId="{891A6BF6-A68E-4B31-869D-AB3B47C0E1B2}" srcOrd="0" destOrd="0" presId="urn:microsoft.com/office/officeart/2005/8/layout/radial3"/>
    <dgm:cxn modelId="{58A2A5DE-3A75-4B53-9980-817182128FAD}" srcId="{1532F5FC-07C0-449F-953F-7A8BBB402C16}" destId="{9FEAD27A-0808-4C59-938C-6E721BB7F97A}" srcOrd="2" destOrd="0" parTransId="{550B9DBD-040E-4567-83B1-9510CADDEE57}" sibTransId="{CF4CFC00-C726-420A-A4C9-1038B7FA2507}"/>
    <dgm:cxn modelId="{531C89EC-0281-4E6A-9508-8D87C4F3D9D4}" srcId="{1532F5FC-07C0-449F-953F-7A8BBB402C16}" destId="{08774E1E-639F-4124-AEA5-993E883244FA}" srcOrd="0" destOrd="0" parTransId="{1CCFE86D-80B0-4FD1-BD8A-EDEA93C7B9A1}" sibTransId="{5E811BA0-2BCA-4C6F-8915-B3D7ED5E2C50}"/>
    <dgm:cxn modelId="{3D568FF1-AAA2-4D9E-93D6-74521CB81D5A}" type="presOf" srcId="{9FEAD27A-0808-4C59-938C-6E721BB7F97A}" destId="{FC1F2D46-7519-48D0-A3A4-233E58BA1814}" srcOrd="0" destOrd="0" presId="urn:microsoft.com/office/officeart/2005/8/layout/radial3"/>
    <dgm:cxn modelId="{5A7FAADE-97FF-49E4-ACAB-FA8E8AAB2081}" type="presParOf" srcId="{CCA1233F-5FB0-4425-BC9F-7793B09CF876}" destId="{FDE6BF36-1F70-40A3-89EB-CABDBB0F5045}" srcOrd="0" destOrd="0" presId="urn:microsoft.com/office/officeart/2005/8/layout/radial3"/>
    <dgm:cxn modelId="{DBA83894-DFF9-4215-9BA7-5CF7CD40016C}" type="presParOf" srcId="{FDE6BF36-1F70-40A3-89EB-CABDBB0F5045}" destId="{96B91947-01AA-4696-A9D9-C226444278E3}" srcOrd="0" destOrd="0" presId="urn:microsoft.com/office/officeart/2005/8/layout/radial3"/>
    <dgm:cxn modelId="{7D81B11E-3C91-445C-9BC0-86B4E12B075B}" type="presParOf" srcId="{FDE6BF36-1F70-40A3-89EB-CABDBB0F5045}" destId="{7C3C47C1-AD91-4EEB-947F-673482BB0364}" srcOrd="1" destOrd="0" presId="urn:microsoft.com/office/officeart/2005/8/layout/radial3"/>
    <dgm:cxn modelId="{50504DDC-A9C3-4E07-AF4B-525043BF1880}" type="presParOf" srcId="{FDE6BF36-1F70-40A3-89EB-CABDBB0F5045}" destId="{F58E6015-6A2E-4C49-AB08-0C53A04238CE}" srcOrd="2" destOrd="0" presId="urn:microsoft.com/office/officeart/2005/8/layout/radial3"/>
    <dgm:cxn modelId="{5508F581-E79F-4882-8614-76108CFB9294}" type="presParOf" srcId="{FDE6BF36-1F70-40A3-89EB-CABDBB0F5045}" destId="{FC1F2D46-7519-48D0-A3A4-233E58BA1814}" srcOrd="3" destOrd="0" presId="urn:microsoft.com/office/officeart/2005/8/layout/radial3"/>
    <dgm:cxn modelId="{424FF67B-7DC2-4822-82F6-01E6164102BE}" type="presParOf" srcId="{FDE6BF36-1F70-40A3-89EB-CABDBB0F5045}" destId="{D9AF0EE9-B3F0-4CF6-87E7-C87C96A03569}" srcOrd="4" destOrd="0" presId="urn:microsoft.com/office/officeart/2005/8/layout/radial3"/>
    <dgm:cxn modelId="{7C18561B-EBCD-478E-8061-71D3236EA8B6}" type="presParOf" srcId="{FDE6BF36-1F70-40A3-89EB-CABDBB0F5045}" destId="{38BF9EF9-C42E-4ED4-98E5-ABF18020CF53}" srcOrd="5" destOrd="0" presId="urn:microsoft.com/office/officeart/2005/8/layout/radial3"/>
    <dgm:cxn modelId="{8B96EDFA-3C07-4E28-8721-3BC99CB1E3AE}" type="presParOf" srcId="{FDE6BF36-1F70-40A3-89EB-CABDBB0F5045}" destId="{891A6BF6-A68E-4B31-869D-AB3B47C0E1B2}"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E23F67-26E8-44AE-ADA3-47405B153FD5}" type="doc">
      <dgm:prSet loTypeId="urn:microsoft.com/office/officeart/2005/8/layout/cycle5" loCatId="cycle" qsTypeId="urn:microsoft.com/office/officeart/2005/8/quickstyle/3d1" qsCatId="3D" csTypeId="urn:microsoft.com/office/officeart/2005/8/colors/accent1_4" csCatId="accent1" phldr="1"/>
      <dgm:spPr/>
      <dgm:t>
        <a:bodyPr/>
        <a:lstStyle/>
        <a:p>
          <a:endParaRPr lang="en-US"/>
        </a:p>
      </dgm:t>
    </dgm:pt>
    <dgm:pt modelId="{7F3AEF6F-ABEB-41F9-9FB8-6ADA015FA223}">
      <dgm:prSet phldrT="[Text]"/>
      <dgm:spPr/>
      <dgm:t>
        <a:bodyPr/>
        <a:lstStyle/>
        <a:p>
          <a:r>
            <a:rPr lang="en-US" b="1">
              <a:solidFill>
                <a:schemeClr val="tx1"/>
              </a:solidFill>
              <a:latin typeface="Arial" panose="020B0604020202020204" pitchFamily="34" charset="0"/>
              <a:cs typeface="Arial" panose="020B0604020202020204" pitchFamily="34" charset="0"/>
            </a:rPr>
            <a:t>Prevention</a:t>
          </a:r>
        </a:p>
      </dgm:t>
    </dgm:pt>
    <dgm:pt modelId="{04A1C9FB-4D4F-4F77-988F-317E0F7C62D7}" type="parTrans" cxnId="{053A1793-D766-4D32-8F34-DDC4BDD1458A}">
      <dgm:prSet/>
      <dgm:spPr/>
      <dgm:t>
        <a:bodyPr/>
        <a:lstStyle/>
        <a:p>
          <a:endParaRPr lang="en-US"/>
        </a:p>
      </dgm:t>
    </dgm:pt>
    <dgm:pt modelId="{32E1B5F1-A3FB-4BDE-AF07-B5D2F6FBA523}" type="sibTrans" cxnId="{053A1793-D766-4D32-8F34-DDC4BDD1458A}">
      <dgm:prSet/>
      <dgm:spPr/>
      <dgm:t>
        <a:bodyPr/>
        <a:lstStyle/>
        <a:p>
          <a:endParaRPr lang="en-US"/>
        </a:p>
      </dgm:t>
    </dgm:pt>
    <dgm:pt modelId="{E548BCCE-A62A-4139-B4DF-09BEA85EA1AD}">
      <dgm:prSet phldrT="[Text]"/>
      <dgm:spPr/>
      <dgm:t>
        <a:bodyPr/>
        <a:lstStyle/>
        <a:p>
          <a:r>
            <a:rPr lang="en-US" b="1">
              <a:solidFill>
                <a:schemeClr val="tx1"/>
              </a:solidFill>
              <a:latin typeface="Arial" panose="020B0604020202020204" pitchFamily="34" charset="0"/>
              <a:cs typeface="Arial" panose="020B0604020202020204" pitchFamily="34" charset="0"/>
            </a:rPr>
            <a:t>Intervention</a:t>
          </a:r>
        </a:p>
      </dgm:t>
    </dgm:pt>
    <dgm:pt modelId="{66AF7816-B222-4EF3-BE97-667FBD738F42}" type="parTrans" cxnId="{58C97A52-81A0-4F03-898C-C6E81CC3892B}">
      <dgm:prSet/>
      <dgm:spPr/>
      <dgm:t>
        <a:bodyPr/>
        <a:lstStyle/>
        <a:p>
          <a:endParaRPr lang="en-US"/>
        </a:p>
      </dgm:t>
    </dgm:pt>
    <dgm:pt modelId="{AAC4BDA3-BAEE-480A-9F92-66D52B412249}" type="sibTrans" cxnId="{58C97A52-81A0-4F03-898C-C6E81CC3892B}">
      <dgm:prSet/>
      <dgm:spPr/>
      <dgm:t>
        <a:bodyPr/>
        <a:lstStyle/>
        <a:p>
          <a:endParaRPr lang="en-US"/>
        </a:p>
      </dgm:t>
    </dgm:pt>
    <dgm:pt modelId="{6D3B787C-E234-42B7-B2ED-8E95199AA1A2}">
      <dgm:prSet phldrT="[Text]"/>
      <dgm:spPr/>
      <dgm:t>
        <a:bodyPr/>
        <a:lstStyle/>
        <a:p>
          <a:r>
            <a:rPr lang="en-US" b="1">
              <a:solidFill>
                <a:schemeClr val="tx1"/>
              </a:solidFill>
              <a:latin typeface="Arial" panose="020B0604020202020204" pitchFamily="34" charset="0"/>
              <a:cs typeface="Arial" panose="020B0604020202020204" pitchFamily="34" charset="0"/>
            </a:rPr>
            <a:t>Enforcement</a:t>
          </a:r>
        </a:p>
      </dgm:t>
    </dgm:pt>
    <dgm:pt modelId="{93EF5AEC-8F82-46CD-9DB1-97C2D5A95140}" type="parTrans" cxnId="{3E185DB0-C12A-4641-A5AF-3CDA8D209A0F}">
      <dgm:prSet/>
      <dgm:spPr/>
      <dgm:t>
        <a:bodyPr/>
        <a:lstStyle/>
        <a:p>
          <a:endParaRPr lang="en-US"/>
        </a:p>
      </dgm:t>
    </dgm:pt>
    <dgm:pt modelId="{EB89F02E-08E0-4C56-B7FF-14DB61E569A5}" type="sibTrans" cxnId="{3E185DB0-C12A-4641-A5AF-3CDA8D209A0F}">
      <dgm:prSet/>
      <dgm:spPr/>
      <dgm:t>
        <a:bodyPr/>
        <a:lstStyle/>
        <a:p>
          <a:endParaRPr lang="en-US"/>
        </a:p>
      </dgm:t>
    </dgm:pt>
    <dgm:pt modelId="{C4C4C58E-ADFA-4CB2-B61B-41603D252841}">
      <dgm:prSet phldrT="[Text]"/>
      <dgm:spPr/>
      <dgm:t>
        <a:bodyPr/>
        <a:lstStyle/>
        <a:p>
          <a:r>
            <a:rPr lang="en-US" b="1">
              <a:solidFill>
                <a:schemeClr val="tx1"/>
              </a:solidFill>
              <a:latin typeface="Arial" panose="020B0604020202020204" pitchFamily="34" charset="0"/>
              <a:cs typeface="Arial" panose="020B0604020202020204" pitchFamily="34" charset="0"/>
            </a:rPr>
            <a:t>Redirection</a:t>
          </a:r>
        </a:p>
      </dgm:t>
    </dgm:pt>
    <dgm:pt modelId="{65F2DC92-1BFE-4A40-B70F-310FF9278B70}" type="parTrans" cxnId="{2D5CA5B8-07DE-458F-904A-CB46F49FF726}">
      <dgm:prSet/>
      <dgm:spPr/>
      <dgm:t>
        <a:bodyPr/>
        <a:lstStyle/>
        <a:p>
          <a:endParaRPr lang="en-US"/>
        </a:p>
      </dgm:t>
    </dgm:pt>
    <dgm:pt modelId="{62C00828-41DF-46E0-9D9D-66B3CE3F29E1}" type="sibTrans" cxnId="{2D5CA5B8-07DE-458F-904A-CB46F49FF726}">
      <dgm:prSet/>
      <dgm:spPr/>
      <dgm:t>
        <a:bodyPr/>
        <a:lstStyle/>
        <a:p>
          <a:endParaRPr lang="en-US"/>
        </a:p>
      </dgm:t>
    </dgm:pt>
    <dgm:pt modelId="{C4A81914-466F-404E-8C90-B3DA378EF1ED}" type="pres">
      <dgm:prSet presAssocID="{06E23F67-26E8-44AE-ADA3-47405B153FD5}" presName="cycle" presStyleCnt="0">
        <dgm:presLayoutVars>
          <dgm:dir/>
          <dgm:resizeHandles val="exact"/>
        </dgm:presLayoutVars>
      </dgm:prSet>
      <dgm:spPr/>
    </dgm:pt>
    <dgm:pt modelId="{415C9217-A62E-420F-AC48-8419B647C6EA}" type="pres">
      <dgm:prSet presAssocID="{7F3AEF6F-ABEB-41F9-9FB8-6ADA015FA223}" presName="node" presStyleLbl="node1" presStyleIdx="0" presStyleCnt="4">
        <dgm:presLayoutVars>
          <dgm:bulletEnabled val="1"/>
        </dgm:presLayoutVars>
      </dgm:prSet>
      <dgm:spPr/>
    </dgm:pt>
    <dgm:pt modelId="{BBC87BAA-9EF4-484F-ADEC-1646E22BE2DD}" type="pres">
      <dgm:prSet presAssocID="{7F3AEF6F-ABEB-41F9-9FB8-6ADA015FA223}" presName="spNode" presStyleCnt="0"/>
      <dgm:spPr/>
    </dgm:pt>
    <dgm:pt modelId="{3D498472-A897-408B-81C7-0F15FB44D935}" type="pres">
      <dgm:prSet presAssocID="{32E1B5F1-A3FB-4BDE-AF07-B5D2F6FBA523}" presName="sibTrans" presStyleLbl="sibTrans1D1" presStyleIdx="0" presStyleCnt="4"/>
      <dgm:spPr/>
    </dgm:pt>
    <dgm:pt modelId="{A92C9B46-4399-4BD1-9526-75E224178B3C}" type="pres">
      <dgm:prSet presAssocID="{E548BCCE-A62A-4139-B4DF-09BEA85EA1AD}" presName="node" presStyleLbl="node1" presStyleIdx="1" presStyleCnt="4">
        <dgm:presLayoutVars>
          <dgm:bulletEnabled val="1"/>
        </dgm:presLayoutVars>
      </dgm:prSet>
      <dgm:spPr/>
    </dgm:pt>
    <dgm:pt modelId="{DC483B31-1C1D-420A-B19C-C18D1D7AFAA9}" type="pres">
      <dgm:prSet presAssocID="{E548BCCE-A62A-4139-B4DF-09BEA85EA1AD}" presName="spNode" presStyleCnt="0"/>
      <dgm:spPr/>
    </dgm:pt>
    <dgm:pt modelId="{43BDB600-F8B0-45B8-82F3-B4C220A60F10}" type="pres">
      <dgm:prSet presAssocID="{AAC4BDA3-BAEE-480A-9F92-66D52B412249}" presName="sibTrans" presStyleLbl="sibTrans1D1" presStyleIdx="1" presStyleCnt="4"/>
      <dgm:spPr/>
    </dgm:pt>
    <dgm:pt modelId="{65E273D0-802C-4EE2-8575-529070195012}" type="pres">
      <dgm:prSet presAssocID="{6D3B787C-E234-42B7-B2ED-8E95199AA1A2}" presName="node" presStyleLbl="node1" presStyleIdx="2" presStyleCnt="4">
        <dgm:presLayoutVars>
          <dgm:bulletEnabled val="1"/>
        </dgm:presLayoutVars>
      </dgm:prSet>
      <dgm:spPr/>
    </dgm:pt>
    <dgm:pt modelId="{A3F5789E-DD12-4BEF-92CB-0BE24CFB8C72}" type="pres">
      <dgm:prSet presAssocID="{6D3B787C-E234-42B7-B2ED-8E95199AA1A2}" presName="spNode" presStyleCnt="0"/>
      <dgm:spPr/>
    </dgm:pt>
    <dgm:pt modelId="{A4F7D153-190E-4114-A9F8-6A52AD4C0E95}" type="pres">
      <dgm:prSet presAssocID="{EB89F02E-08E0-4C56-B7FF-14DB61E569A5}" presName="sibTrans" presStyleLbl="sibTrans1D1" presStyleIdx="2" presStyleCnt="4"/>
      <dgm:spPr/>
    </dgm:pt>
    <dgm:pt modelId="{A16B5791-1C9F-4185-9660-B53970458390}" type="pres">
      <dgm:prSet presAssocID="{C4C4C58E-ADFA-4CB2-B61B-41603D252841}" presName="node" presStyleLbl="node1" presStyleIdx="3" presStyleCnt="4">
        <dgm:presLayoutVars>
          <dgm:bulletEnabled val="1"/>
        </dgm:presLayoutVars>
      </dgm:prSet>
      <dgm:spPr/>
    </dgm:pt>
    <dgm:pt modelId="{FF433521-4479-4AF2-9A5A-0FBF5240A4F9}" type="pres">
      <dgm:prSet presAssocID="{C4C4C58E-ADFA-4CB2-B61B-41603D252841}" presName="spNode" presStyleCnt="0"/>
      <dgm:spPr/>
    </dgm:pt>
    <dgm:pt modelId="{5824A2A5-4664-4D8C-8F87-94FB3F08A8D2}" type="pres">
      <dgm:prSet presAssocID="{62C00828-41DF-46E0-9D9D-66B3CE3F29E1}" presName="sibTrans" presStyleLbl="sibTrans1D1" presStyleIdx="3" presStyleCnt="4"/>
      <dgm:spPr/>
    </dgm:pt>
  </dgm:ptLst>
  <dgm:cxnLst>
    <dgm:cxn modelId="{0A580D06-EA4F-4F33-ADD4-A55C262D17C6}" type="presOf" srcId="{62C00828-41DF-46E0-9D9D-66B3CE3F29E1}" destId="{5824A2A5-4664-4D8C-8F87-94FB3F08A8D2}" srcOrd="0" destOrd="0" presId="urn:microsoft.com/office/officeart/2005/8/layout/cycle5"/>
    <dgm:cxn modelId="{59FCC339-E5E2-4922-913D-2E00B414867A}" type="presOf" srcId="{AAC4BDA3-BAEE-480A-9F92-66D52B412249}" destId="{43BDB600-F8B0-45B8-82F3-B4C220A60F10}" srcOrd="0" destOrd="0" presId="urn:microsoft.com/office/officeart/2005/8/layout/cycle5"/>
    <dgm:cxn modelId="{40692964-F243-488F-916A-1908596962E8}" type="presOf" srcId="{E548BCCE-A62A-4139-B4DF-09BEA85EA1AD}" destId="{A92C9B46-4399-4BD1-9526-75E224178B3C}" srcOrd="0" destOrd="0" presId="urn:microsoft.com/office/officeart/2005/8/layout/cycle5"/>
    <dgm:cxn modelId="{AA46B06D-49E9-4042-9B16-2690721D3372}" type="presOf" srcId="{32E1B5F1-A3FB-4BDE-AF07-B5D2F6FBA523}" destId="{3D498472-A897-408B-81C7-0F15FB44D935}" srcOrd="0" destOrd="0" presId="urn:microsoft.com/office/officeart/2005/8/layout/cycle5"/>
    <dgm:cxn modelId="{58C97A52-81A0-4F03-898C-C6E81CC3892B}" srcId="{06E23F67-26E8-44AE-ADA3-47405B153FD5}" destId="{E548BCCE-A62A-4139-B4DF-09BEA85EA1AD}" srcOrd="1" destOrd="0" parTransId="{66AF7816-B222-4EF3-BE97-667FBD738F42}" sibTransId="{AAC4BDA3-BAEE-480A-9F92-66D52B412249}"/>
    <dgm:cxn modelId="{053A1793-D766-4D32-8F34-DDC4BDD1458A}" srcId="{06E23F67-26E8-44AE-ADA3-47405B153FD5}" destId="{7F3AEF6F-ABEB-41F9-9FB8-6ADA015FA223}" srcOrd="0" destOrd="0" parTransId="{04A1C9FB-4D4F-4F77-988F-317E0F7C62D7}" sibTransId="{32E1B5F1-A3FB-4BDE-AF07-B5D2F6FBA523}"/>
    <dgm:cxn modelId="{1AFAD7A1-13C6-43C5-A045-28ABAB241C66}" type="presOf" srcId="{EB89F02E-08E0-4C56-B7FF-14DB61E569A5}" destId="{A4F7D153-190E-4114-A9F8-6A52AD4C0E95}" srcOrd="0" destOrd="0" presId="urn:microsoft.com/office/officeart/2005/8/layout/cycle5"/>
    <dgm:cxn modelId="{3E185DB0-C12A-4641-A5AF-3CDA8D209A0F}" srcId="{06E23F67-26E8-44AE-ADA3-47405B153FD5}" destId="{6D3B787C-E234-42B7-B2ED-8E95199AA1A2}" srcOrd="2" destOrd="0" parTransId="{93EF5AEC-8F82-46CD-9DB1-97C2D5A95140}" sibTransId="{EB89F02E-08E0-4C56-B7FF-14DB61E569A5}"/>
    <dgm:cxn modelId="{2D5CA5B8-07DE-458F-904A-CB46F49FF726}" srcId="{06E23F67-26E8-44AE-ADA3-47405B153FD5}" destId="{C4C4C58E-ADFA-4CB2-B61B-41603D252841}" srcOrd="3" destOrd="0" parTransId="{65F2DC92-1BFE-4A40-B70F-310FF9278B70}" sibTransId="{62C00828-41DF-46E0-9D9D-66B3CE3F29E1}"/>
    <dgm:cxn modelId="{CE4B31C2-BF19-4E03-934D-0535390CDB81}" type="presOf" srcId="{7F3AEF6F-ABEB-41F9-9FB8-6ADA015FA223}" destId="{415C9217-A62E-420F-AC48-8419B647C6EA}" srcOrd="0" destOrd="0" presId="urn:microsoft.com/office/officeart/2005/8/layout/cycle5"/>
    <dgm:cxn modelId="{E13F29D4-FFAC-4D72-B0EA-3BA2E4611626}" type="presOf" srcId="{C4C4C58E-ADFA-4CB2-B61B-41603D252841}" destId="{A16B5791-1C9F-4185-9660-B53970458390}" srcOrd="0" destOrd="0" presId="urn:microsoft.com/office/officeart/2005/8/layout/cycle5"/>
    <dgm:cxn modelId="{DFCA54E1-61C1-4D07-964D-43299414303C}" type="presOf" srcId="{6D3B787C-E234-42B7-B2ED-8E95199AA1A2}" destId="{65E273D0-802C-4EE2-8575-529070195012}" srcOrd="0" destOrd="0" presId="urn:microsoft.com/office/officeart/2005/8/layout/cycle5"/>
    <dgm:cxn modelId="{390479FD-DDEB-4648-B974-BB4B80AF04B9}" type="presOf" srcId="{06E23F67-26E8-44AE-ADA3-47405B153FD5}" destId="{C4A81914-466F-404E-8C90-B3DA378EF1ED}" srcOrd="0" destOrd="0" presId="urn:microsoft.com/office/officeart/2005/8/layout/cycle5"/>
    <dgm:cxn modelId="{27998B45-5AEE-44A7-A526-D2B2DDF847E5}" type="presParOf" srcId="{C4A81914-466F-404E-8C90-B3DA378EF1ED}" destId="{415C9217-A62E-420F-AC48-8419B647C6EA}" srcOrd="0" destOrd="0" presId="urn:microsoft.com/office/officeart/2005/8/layout/cycle5"/>
    <dgm:cxn modelId="{0D0DABB1-7A98-41AB-853A-ED6F0D9DFA33}" type="presParOf" srcId="{C4A81914-466F-404E-8C90-B3DA378EF1ED}" destId="{BBC87BAA-9EF4-484F-ADEC-1646E22BE2DD}" srcOrd="1" destOrd="0" presId="urn:microsoft.com/office/officeart/2005/8/layout/cycle5"/>
    <dgm:cxn modelId="{CCE59163-777B-410C-8F74-02033B45A500}" type="presParOf" srcId="{C4A81914-466F-404E-8C90-B3DA378EF1ED}" destId="{3D498472-A897-408B-81C7-0F15FB44D935}" srcOrd="2" destOrd="0" presId="urn:microsoft.com/office/officeart/2005/8/layout/cycle5"/>
    <dgm:cxn modelId="{4CAD7F2D-CDB3-4102-B468-FF21E241DCAB}" type="presParOf" srcId="{C4A81914-466F-404E-8C90-B3DA378EF1ED}" destId="{A92C9B46-4399-4BD1-9526-75E224178B3C}" srcOrd="3" destOrd="0" presId="urn:microsoft.com/office/officeart/2005/8/layout/cycle5"/>
    <dgm:cxn modelId="{E0C7021C-3430-4FB3-BEAE-6E87E5E6D3B5}" type="presParOf" srcId="{C4A81914-466F-404E-8C90-B3DA378EF1ED}" destId="{DC483B31-1C1D-420A-B19C-C18D1D7AFAA9}" srcOrd="4" destOrd="0" presId="urn:microsoft.com/office/officeart/2005/8/layout/cycle5"/>
    <dgm:cxn modelId="{85B9E945-4BDE-46DF-A054-B1854CB687AE}" type="presParOf" srcId="{C4A81914-466F-404E-8C90-B3DA378EF1ED}" destId="{43BDB600-F8B0-45B8-82F3-B4C220A60F10}" srcOrd="5" destOrd="0" presId="urn:microsoft.com/office/officeart/2005/8/layout/cycle5"/>
    <dgm:cxn modelId="{BA758125-FC72-4845-800D-C8C79AF35AFE}" type="presParOf" srcId="{C4A81914-466F-404E-8C90-B3DA378EF1ED}" destId="{65E273D0-802C-4EE2-8575-529070195012}" srcOrd="6" destOrd="0" presId="urn:microsoft.com/office/officeart/2005/8/layout/cycle5"/>
    <dgm:cxn modelId="{DCEEAC9A-329D-486A-8B61-059F09B2187A}" type="presParOf" srcId="{C4A81914-466F-404E-8C90-B3DA378EF1ED}" destId="{A3F5789E-DD12-4BEF-92CB-0BE24CFB8C72}" srcOrd="7" destOrd="0" presId="urn:microsoft.com/office/officeart/2005/8/layout/cycle5"/>
    <dgm:cxn modelId="{7443C04C-B30D-41E9-BB0F-F4CE8C0AA590}" type="presParOf" srcId="{C4A81914-466F-404E-8C90-B3DA378EF1ED}" destId="{A4F7D153-190E-4114-A9F8-6A52AD4C0E95}" srcOrd="8" destOrd="0" presId="urn:microsoft.com/office/officeart/2005/8/layout/cycle5"/>
    <dgm:cxn modelId="{7B52408A-8392-4701-BA2B-1D4A1020AAE4}" type="presParOf" srcId="{C4A81914-466F-404E-8C90-B3DA378EF1ED}" destId="{A16B5791-1C9F-4185-9660-B53970458390}" srcOrd="9" destOrd="0" presId="urn:microsoft.com/office/officeart/2005/8/layout/cycle5"/>
    <dgm:cxn modelId="{955E7911-4487-40F8-A4A9-6735618AA8AF}" type="presParOf" srcId="{C4A81914-466F-404E-8C90-B3DA378EF1ED}" destId="{FF433521-4479-4AF2-9A5A-0FBF5240A4F9}" srcOrd="10" destOrd="0" presId="urn:microsoft.com/office/officeart/2005/8/layout/cycle5"/>
    <dgm:cxn modelId="{0EE11CBC-234E-427C-8F38-CC1532CAF255}" type="presParOf" srcId="{C4A81914-466F-404E-8C90-B3DA378EF1ED}" destId="{5824A2A5-4664-4D8C-8F87-94FB3F08A8D2}" srcOrd="11"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91947-01AA-4696-A9D9-C226444278E3}">
      <dsp:nvSpPr>
        <dsp:cNvPr id="0" name=""/>
        <dsp:cNvSpPr/>
      </dsp:nvSpPr>
      <dsp:spPr>
        <a:xfrm>
          <a:off x="1856974" y="1199708"/>
          <a:ext cx="2619152" cy="2626289"/>
        </a:xfrm>
        <a:prstGeom prst="ellipse">
          <a:avLst/>
        </a:prstGeom>
        <a:solidFill>
          <a:srgbClr val="4472C4">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ysClr val="windowText" lastClr="000000"/>
              </a:solidFill>
              <a:latin typeface="Arial" panose="020B0604020202020204" pitchFamily="34" charset="0"/>
              <a:ea typeface="+mn-ea"/>
              <a:cs typeface="Arial" panose="020B0604020202020204" pitchFamily="34" charset="0"/>
            </a:rPr>
            <a:t>Crime Reduction &amp; Prevention</a:t>
          </a:r>
        </a:p>
      </dsp:txBody>
      <dsp:txXfrm>
        <a:off x="2240540" y="1584319"/>
        <a:ext cx="1852020" cy="1857067"/>
      </dsp:txXfrm>
    </dsp:sp>
    <dsp:sp modelId="{7C3C47C1-AD91-4EEB-947F-673482BB0364}">
      <dsp:nvSpPr>
        <dsp:cNvPr id="0" name=""/>
        <dsp:cNvSpPr/>
      </dsp:nvSpPr>
      <dsp:spPr>
        <a:xfrm>
          <a:off x="2469626" y="497"/>
          <a:ext cx="1393848" cy="1393848"/>
        </a:xfrm>
        <a:prstGeom prst="ellipse">
          <a:avLst/>
        </a:prstGeom>
        <a:solidFill>
          <a:srgbClr val="FFC000">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ysClr val="windowText" lastClr="000000"/>
              </a:solidFill>
              <a:latin typeface="Arial" panose="020B0604020202020204" pitchFamily="34" charset="0"/>
              <a:ea typeface="+mn-ea"/>
              <a:cs typeface="Arial" panose="020B0604020202020204" pitchFamily="34" charset="0"/>
            </a:rPr>
            <a:t>Data Driven Strategies</a:t>
          </a:r>
        </a:p>
      </dsp:txBody>
      <dsp:txXfrm>
        <a:off x="2673750" y="204621"/>
        <a:ext cx="985600" cy="985600"/>
      </dsp:txXfrm>
    </dsp:sp>
    <dsp:sp modelId="{F58E6015-6A2E-4C49-AB08-0C53A04238CE}">
      <dsp:nvSpPr>
        <dsp:cNvPr id="0" name=""/>
        <dsp:cNvSpPr/>
      </dsp:nvSpPr>
      <dsp:spPr>
        <a:xfrm>
          <a:off x="4041836" y="908213"/>
          <a:ext cx="1393848" cy="1393848"/>
        </a:xfrm>
        <a:prstGeom prst="ellipse">
          <a:avLst/>
        </a:prstGeom>
        <a:solidFill>
          <a:srgbClr val="FFC000">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ysClr val="windowText" lastClr="000000"/>
              </a:solidFill>
              <a:latin typeface="Arial" panose="020B0604020202020204" pitchFamily="34" charset="0"/>
              <a:ea typeface="+mn-ea"/>
              <a:cs typeface="Arial" panose="020B0604020202020204" pitchFamily="34" charset="0"/>
            </a:rPr>
            <a:t>Leveraging Technology</a:t>
          </a:r>
        </a:p>
      </dsp:txBody>
      <dsp:txXfrm>
        <a:off x="4245960" y="1112337"/>
        <a:ext cx="985600" cy="985600"/>
      </dsp:txXfrm>
    </dsp:sp>
    <dsp:sp modelId="{FC1F2D46-7519-48D0-A3A4-233E58BA1814}">
      <dsp:nvSpPr>
        <dsp:cNvPr id="0" name=""/>
        <dsp:cNvSpPr/>
      </dsp:nvSpPr>
      <dsp:spPr>
        <a:xfrm>
          <a:off x="4018294" y="2716794"/>
          <a:ext cx="1440932" cy="1407549"/>
        </a:xfrm>
        <a:prstGeom prst="ellipse">
          <a:avLst/>
        </a:prstGeom>
        <a:solidFill>
          <a:srgbClr val="FFC000">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ysClr val="windowText" lastClr="000000"/>
              </a:solidFill>
              <a:latin typeface="Arial" panose="020B0604020202020204" pitchFamily="34" charset="0"/>
              <a:ea typeface="+mn-ea"/>
              <a:cs typeface="Arial" panose="020B0604020202020204" pitchFamily="34" charset="0"/>
            </a:rPr>
            <a:t>Recruitment Retention</a:t>
          </a:r>
        </a:p>
        <a:p>
          <a:pPr marL="0" lvl="0" indent="0" algn="ctr" defTabSz="622300">
            <a:lnSpc>
              <a:spcPct val="90000"/>
            </a:lnSpc>
            <a:spcBef>
              <a:spcPct val="0"/>
            </a:spcBef>
            <a:spcAft>
              <a:spcPct val="35000"/>
            </a:spcAft>
            <a:buNone/>
          </a:pPr>
          <a:r>
            <a:rPr lang="en-US" sz="1400" kern="1200">
              <a:solidFill>
                <a:sysClr val="windowText" lastClr="000000"/>
              </a:solidFill>
              <a:latin typeface="Arial" panose="020B0604020202020204" pitchFamily="34" charset="0"/>
              <a:ea typeface="+mn-ea"/>
              <a:cs typeface="Arial" panose="020B0604020202020204" pitchFamily="34" charset="0"/>
            </a:rPr>
            <a:t> &amp; </a:t>
          </a:r>
        </a:p>
        <a:p>
          <a:pPr marL="0" lvl="0" indent="0" algn="ctr" defTabSz="622300">
            <a:lnSpc>
              <a:spcPct val="90000"/>
            </a:lnSpc>
            <a:spcBef>
              <a:spcPct val="0"/>
            </a:spcBef>
            <a:spcAft>
              <a:spcPct val="35000"/>
            </a:spcAft>
            <a:buNone/>
          </a:pPr>
          <a:r>
            <a:rPr lang="en-US" sz="1400" kern="1200">
              <a:solidFill>
                <a:sysClr val="windowText" lastClr="000000"/>
              </a:solidFill>
              <a:latin typeface="Arial" panose="020B0604020202020204" pitchFamily="34" charset="0"/>
              <a:ea typeface="+mn-ea"/>
              <a:cs typeface="Arial" panose="020B0604020202020204" pitchFamily="34" charset="0"/>
            </a:rPr>
            <a:t>Training</a:t>
          </a:r>
        </a:p>
      </dsp:txBody>
      <dsp:txXfrm>
        <a:off x="4229314" y="2922925"/>
        <a:ext cx="1018892" cy="995287"/>
      </dsp:txXfrm>
    </dsp:sp>
    <dsp:sp modelId="{D9AF0EE9-B3F0-4CF6-87E7-C87C96A03569}">
      <dsp:nvSpPr>
        <dsp:cNvPr id="0" name=""/>
        <dsp:cNvSpPr/>
      </dsp:nvSpPr>
      <dsp:spPr>
        <a:xfrm>
          <a:off x="2469626" y="3631360"/>
          <a:ext cx="1393848" cy="1393848"/>
        </a:xfrm>
        <a:prstGeom prst="ellipse">
          <a:avLst/>
        </a:prstGeom>
        <a:solidFill>
          <a:srgbClr val="FFC000">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ysClr val="windowText" lastClr="000000"/>
              </a:solidFill>
              <a:latin typeface="Arial" panose="020B0604020202020204" pitchFamily="34" charset="0"/>
              <a:ea typeface="+mn-ea"/>
              <a:cs typeface="Arial" panose="020B0604020202020204" pitchFamily="34" charset="0"/>
            </a:rPr>
            <a:t>Holistic Approach</a:t>
          </a:r>
        </a:p>
      </dsp:txBody>
      <dsp:txXfrm>
        <a:off x="2673750" y="3835484"/>
        <a:ext cx="985600" cy="985600"/>
      </dsp:txXfrm>
    </dsp:sp>
    <dsp:sp modelId="{38BF9EF9-C42E-4ED4-98E5-ABF18020CF53}">
      <dsp:nvSpPr>
        <dsp:cNvPr id="0" name=""/>
        <dsp:cNvSpPr/>
      </dsp:nvSpPr>
      <dsp:spPr>
        <a:xfrm>
          <a:off x="746818" y="2623831"/>
          <a:ext cx="1695045" cy="1593475"/>
        </a:xfrm>
        <a:prstGeom prst="ellipse">
          <a:avLst/>
        </a:prstGeom>
        <a:solidFill>
          <a:srgbClr val="FFC000">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ysClr val="windowText" lastClr="000000"/>
              </a:solidFill>
              <a:latin typeface="Arial" panose="020B0604020202020204" pitchFamily="34" charset="0"/>
              <a:ea typeface="+mn-ea"/>
              <a:cs typeface="Arial" panose="020B0604020202020204" pitchFamily="34" charset="0"/>
            </a:rPr>
            <a:t> </a:t>
          </a:r>
        </a:p>
        <a:p>
          <a:pPr marL="0" lvl="0" indent="0" algn="ctr" defTabSz="622300">
            <a:lnSpc>
              <a:spcPct val="90000"/>
            </a:lnSpc>
            <a:spcBef>
              <a:spcPct val="0"/>
            </a:spcBef>
            <a:spcAft>
              <a:spcPct val="35000"/>
            </a:spcAft>
            <a:buNone/>
          </a:pPr>
          <a:r>
            <a:rPr lang="en-US" sz="1400" kern="1200">
              <a:solidFill>
                <a:sysClr val="windowText" lastClr="000000"/>
              </a:solidFill>
              <a:latin typeface="Arial" panose="020B0604020202020204" pitchFamily="34" charset="0"/>
              <a:ea typeface="+mn-ea"/>
              <a:cs typeface="Arial" panose="020B0604020202020204" pitchFamily="34" charset="0"/>
            </a:rPr>
            <a:t> Transparency</a:t>
          </a:r>
        </a:p>
        <a:p>
          <a:pPr marL="0" lvl="0" indent="0" algn="ctr" defTabSz="622300">
            <a:lnSpc>
              <a:spcPct val="90000"/>
            </a:lnSpc>
            <a:spcBef>
              <a:spcPct val="0"/>
            </a:spcBef>
            <a:spcAft>
              <a:spcPct val="35000"/>
            </a:spcAft>
            <a:buNone/>
          </a:pPr>
          <a:r>
            <a:rPr lang="en-US" sz="1400" kern="1200">
              <a:solidFill>
                <a:sysClr val="windowText" lastClr="000000"/>
              </a:solidFill>
              <a:latin typeface="Arial" panose="020B0604020202020204" pitchFamily="34" charset="0"/>
              <a:ea typeface="+mn-ea"/>
              <a:cs typeface="Arial" panose="020B0604020202020204" pitchFamily="34" charset="0"/>
            </a:rPr>
            <a:t>&amp;</a:t>
          </a:r>
        </a:p>
        <a:p>
          <a:pPr marL="0" lvl="0" indent="0" algn="ctr" defTabSz="622300">
            <a:lnSpc>
              <a:spcPct val="90000"/>
            </a:lnSpc>
            <a:spcBef>
              <a:spcPct val="0"/>
            </a:spcBef>
            <a:spcAft>
              <a:spcPct val="35000"/>
            </a:spcAft>
            <a:buNone/>
          </a:pPr>
          <a:r>
            <a:rPr lang="en-US" sz="1400" kern="1200">
              <a:solidFill>
                <a:sysClr val="windowText" lastClr="000000"/>
              </a:solidFill>
              <a:latin typeface="Arial" panose="020B0604020202020204" pitchFamily="34" charset="0"/>
              <a:ea typeface="+mn-ea"/>
              <a:cs typeface="Arial" panose="020B0604020202020204" pitchFamily="34" charset="0"/>
            </a:rPr>
            <a:t>Accountability</a:t>
          </a:r>
          <a:r>
            <a:rPr lang="en-US" sz="1100" kern="1200">
              <a:solidFill>
                <a:sysClr val="windowText" lastClr="000000"/>
              </a:solidFill>
              <a:latin typeface="Arial" panose="020B0604020202020204" pitchFamily="34" charset="0"/>
              <a:ea typeface="+mn-ea"/>
              <a:cs typeface="Arial" panose="020B0604020202020204" pitchFamily="34" charset="0"/>
            </a:rPr>
            <a:t> </a:t>
          </a:r>
        </a:p>
      </dsp:txBody>
      <dsp:txXfrm>
        <a:off x="995052" y="2857190"/>
        <a:ext cx="1198577" cy="1126757"/>
      </dsp:txXfrm>
    </dsp:sp>
    <dsp:sp modelId="{891A6BF6-A68E-4B31-869D-AB3B47C0E1B2}">
      <dsp:nvSpPr>
        <dsp:cNvPr id="0" name=""/>
        <dsp:cNvSpPr/>
      </dsp:nvSpPr>
      <dsp:spPr>
        <a:xfrm>
          <a:off x="764819" y="863408"/>
          <a:ext cx="1659042" cy="1483458"/>
        </a:xfrm>
        <a:prstGeom prst="ellipse">
          <a:avLst/>
        </a:prstGeom>
        <a:solidFill>
          <a:srgbClr val="FFC000">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ysClr val="windowText" lastClr="000000"/>
              </a:solidFill>
              <a:latin typeface="Arial" panose="020B0604020202020204" pitchFamily="34" charset="0"/>
              <a:ea typeface="+mn-ea"/>
              <a:cs typeface="Arial" panose="020B0604020202020204" pitchFamily="34" charset="0"/>
            </a:rPr>
            <a:t>Community Partnerships &amp; Relationships</a:t>
          </a:r>
        </a:p>
      </dsp:txBody>
      <dsp:txXfrm>
        <a:off x="1007780" y="1080655"/>
        <a:ext cx="1173120" cy="10489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C9217-A62E-420F-AC48-8419B647C6EA}">
      <dsp:nvSpPr>
        <dsp:cNvPr id="0" name=""/>
        <dsp:cNvSpPr/>
      </dsp:nvSpPr>
      <dsp:spPr>
        <a:xfrm>
          <a:off x="2748982" y="747"/>
          <a:ext cx="1706022" cy="1108914"/>
        </a:xfrm>
        <a:prstGeom prst="round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latin typeface="Arial" panose="020B0604020202020204" pitchFamily="34" charset="0"/>
              <a:cs typeface="Arial" panose="020B0604020202020204" pitchFamily="34" charset="0"/>
            </a:rPr>
            <a:t>Prevention</a:t>
          </a:r>
        </a:p>
      </dsp:txBody>
      <dsp:txXfrm>
        <a:off x="2803115" y="54880"/>
        <a:ext cx="1597756" cy="1000648"/>
      </dsp:txXfrm>
    </dsp:sp>
    <dsp:sp modelId="{3D498472-A897-408B-81C7-0F15FB44D935}">
      <dsp:nvSpPr>
        <dsp:cNvPr id="0" name=""/>
        <dsp:cNvSpPr/>
      </dsp:nvSpPr>
      <dsp:spPr>
        <a:xfrm>
          <a:off x="1769723" y="555204"/>
          <a:ext cx="3664539" cy="3664539"/>
        </a:xfrm>
        <a:custGeom>
          <a:avLst/>
          <a:gdLst/>
          <a:ahLst/>
          <a:cxnLst/>
          <a:rect l="0" t="0" r="0" b="0"/>
          <a:pathLst>
            <a:path>
              <a:moveTo>
                <a:pt x="2920850" y="358429"/>
              </a:moveTo>
              <a:arcTo wR="1832269" hR="1832269" stAng="18386979" swAng="1633933"/>
            </a:path>
          </a:pathLst>
        </a:custGeom>
        <a:noFill/>
        <a:ln w="6350" cap="flat" cmpd="sng" algn="ctr">
          <a:solidFill>
            <a:schemeClr val="accent1">
              <a:shade val="90000"/>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A92C9B46-4399-4BD1-9526-75E224178B3C}">
      <dsp:nvSpPr>
        <dsp:cNvPr id="0" name=""/>
        <dsp:cNvSpPr/>
      </dsp:nvSpPr>
      <dsp:spPr>
        <a:xfrm>
          <a:off x="4581252" y="1833017"/>
          <a:ext cx="1706022" cy="1108914"/>
        </a:xfrm>
        <a:prstGeom prst="roundRect">
          <a:avLst/>
        </a:prstGeom>
        <a:gradFill rotWithShape="0">
          <a:gsLst>
            <a:gs pos="0">
              <a:schemeClr val="accent1">
                <a:shade val="50000"/>
                <a:hueOff val="167129"/>
                <a:satOff val="4478"/>
                <a:lumOff val="19726"/>
                <a:alphaOff val="0"/>
                <a:satMod val="103000"/>
                <a:lumMod val="102000"/>
                <a:tint val="94000"/>
              </a:schemeClr>
            </a:gs>
            <a:gs pos="50000">
              <a:schemeClr val="accent1">
                <a:shade val="50000"/>
                <a:hueOff val="167129"/>
                <a:satOff val="4478"/>
                <a:lumOff val="19726"/>
                <a:alphaOff val="0"/>
                <a:satMod val="110000"/>
                <a:lumMod val="100000"/>
                <a:shade val="100000"/>
              </a:schemeClr>
            </a:gs>
            <a:gs pos="100000">
              <a:schemeClr val="accent1">
                <a:shade val="50000"/>
                <a:hueOff val="167129"/>
                <a:satOff val="4478"/>
                <a:lumOff val="1972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latin typeface="Arial" panose="020B0604020202020204" pitchFamily="34" charset="0"/>
              <a:cs typeface="Arial" panose="020B0604020202020204" pitchFamily="34" charset="0"/>
            </a:rPr>
            <a:t>Intervention</a:t>
          </a:r>
        </a:p>
      </dsp:txBody>
      <dsp:txXfrm>
        <a:off x="4635385" y="1887150"/>
        <a:ext cx="1597756" cy="1000648"/>
      </dsp:txXfrm>
    </dsp:sp>
    <dsp:sp modelId="{43BDB600-F8B0-45B8-82F3-B4C220A60F10}">
      <dsp:nvSpPr>
        <dsp:cNvPr id="0" name=""/>
        <dsp:cNvSpPr/>
      </dsp:nvSpPr>
      <dsp:spPr>
        <a:xfrm>
          <a:off x="1769723" y="555204"/>
          <a:ext cx="3664539" cy="3664539"/>
        </a:xfrm>
        <a:custGeom>
          <a:avLst/>
          <a:gdLst/>
          <a:ahLst/>
          <a:cxnLst/>
          <a:rect l="0" t="0" r="0" b="0"/>
          <a:pathLst>
            <a:path>
              <a:moveTo>
                <a:pt x="3474617" y="2644615"/>
              </a:moveTo>
              <a:arcTo wR="1832269" hR="1832269" stAng="1579088" swAng="1633933"/>
            </a:path>
          </a:pathLst>
        </a:custGeom>
        <a:noFill/>
        <a:ln w="6350" cap="flat" cmpd="sng" algn="ctr">
          <a:solidFill>
            <a:schemeClr val="accent1">
              <a:shade val="90000"/>
              <a:hueOff val="175458"/>
              <a:satOff val="-1607"/>
              <a:lumOff val="13877"/>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65E273D0-802C-4EE2-8575-529070195012}">
      <dsp:nvSpPr>
        <dsp:cNvPr id="0" name=""/>
        <dsp:cNvSpPr/>
      </dsp:nvSpPr>
      <dsp:spPr>
        <a:xfrm>
          <a:off x="2748982" y="3665287"/>
          <a:ext cx="1706022" cy="1108914"/>
        </a:xfrm>
        <a:prstGeom prst="roundRect">
          <a:avLst/>
        </a:prstGeom>
        <a:gradFill rotWithShape="0">
          <a:gsLst>
            <a:gs pos="0">
              <a:schemeClr val="accent1">
                <a:shade val="50000"/>
                <a:hueOff val="334258"/>
                <a:satOff val="8955"/>
                <a:lumOff val="39453"/>
                <a:alphaOff val="0"/>
                <a:satMod val="103000"/>
                <a:lumMod val="102000"/>
                <a:tint val="94000"/>
              </a:schemeClr>
            </a:gs>
            <a:gs pos="50000">
              <a:schemeClr val="accent1">
                <a:shade val="50000"/>
                <a:hueOff val="334258"/>
                <a:satOff val="8955"/>
                <a:lumOff val="39453"/>
                <a:alphaOff val="0"/>
                <a:satMod val="110000"/>
                <a:lumMod val="100000"/>
                <a:shade val="100000"/>
              </a:schemeClr>
            </a:gs>
            <a:gs pos="100000">
              <a:schemeClr val="accent1">
                <a:shade val="50000"/>
                <a:hueOff val="334258"/>
                <a:satOff val="8955"/>
                <a:lumOff val="3945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latin typeface="Arial" panose="020B0604020202020204" pitchFamily="34" charset="0"/>
              <a:cs typeface="Arial" panose="020B0604020202020204" pitchFamily="34" charset="0"/>
            </a:rPr>
            <a:t>Enforcement</a:t>
          </a:r>
        </a:p>
      </dsp:txBody>
      <dsp:txXfrm>
        <a:off x="2803115" y="3719420"/>
        <a:ext cx="1597756" cy="1000648"/>
      </dsp:txXfrm>
    </dsp:sp>
    <dsp:sp modelId="{A4F7D153-190E-4114-A9F8-6A52AD4C0E95}">
      <dsp:nvSpPr>
        <dsp:cNvPr id="0" name=""/>
        <dsp:cNvSpPr/>
      </dsp:nvSpPr>
      <dsp:spPr>
        <a:xfrm>
          <a:off x="1769723" y="555204"/>
          <a:ext cx="3664539" cy="3664539"/>
        </a:xfrm>
        <a:custGeom>
          <a:avLst/>
          <a:gdLst/>
          <a:ahLst/>
          <a:cxnLst/>
          <a:rect l="0" t="0" r="0" b="0"/>
          <a:pathLst>
            <a:path>
              <a:moveTo>
                <a:pt x="743688" y="3306109"/>
              </a:moveTo>
              <a:arcTo wR="1832269" hR="1832269" stAng="7586979" swAng="1633933"/>
            </a:path>
          </a:pathLst>
        </a:custGeom>
        <a:noFill/>
        <a:ln w="6350" cap="flat" cmpd="sng" algn="ctr">
          <a:solidFill>
            <a:schemeClr val="accent1">
              <a:shade val="90000"/>
              <a:hueOff val="350915"/>
              <a:satOff val="-3215"/>
              <a:lumOff val="27754"/>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A16B5791-1C9F-4185-9660-B53970458390}">
      <dsp:nvSpPr>
        <dsp:cNvPr id="0" name=""/>
        <dsp:cNvSpPr/>
      </dsp:nvSpPr>
      <dsp:spPr>
        <a:xfrm>
          <a:off x="916712" y="1833017"/>
          <a:ext cx="1706022" cy="1108914"/>
        </a:xfrm>
        <a:prstGeom prst="roundRect">
          <a:avLst/>
        </a:prstGeom>
        <a:gradFill rotWithShape="0">
          <a:gsLst>
            <a:gs pos="0">
              <a:schemeClr val="accent1">
                <a:shade val="50000"/>
                <a:hueOff val="167129"/>
                <a:satOff val="4478"/>
                <a:lumOff val="19726"/>
                <a:alphaOff val="0"/>
                <a:satMod val="103000"/>
                <a:lumMod val="102000"/>
                <a:tint val="94000"/>
              </a:schemeClr>
            </a:gs>
            <a:gs pos="50000">
              <a:schemeClr val="accent1">
                <a:shade val="50000"/>
                <a:hueOff val="167129"/>
                <a:satOff val="4478"/>
                <a:lumOff val="19726"/>
                <a:alphaOff val="0"/>
                <a:satMod val="110000"/>
                <a:lumMod val="100000"/>
                <a:shade val="100000"/>
              </a:schemeClr>
            </a:gs>
            <a:gs pos="100000">
              <a:schemeClr val="accent1">
                <a:shade val="50000"/>
                <a:hueOff val="167129"/>
                <a:satOff val="4478"/>
                <a:lumOff val="1972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latin typeface="Arial" panose="020B0604020202020204" pitchFamily="34" charset="0"/>
              <a:cs typeface="Arial" panose="020B0604020202020204" pitchFamily="34" charset="0"/>
            </a:rPr>
            <a:t>Redirection</a:t>
          </a:r>
        </a:p>
      </dsp:txBody>
      <dsp:txXfrm>
        <a:off x="970845" y="1887150"/>
        <a:ext cx="1597756" cy="1000648"/>
      </dsp:txXfrm>
    </dsp:sp>
    <dsp:sp modelId="{5824A2A5-4664-4D8C-8F87-94FB3F08A8D2}">
      <dsp:nvSpPr>
        <dsp:cNvPr id="0" name=""/>
        <dsp:cNvSpPr/>
      </dsp:nvSpPr>
      <dsp:spPr>
        <a:xfrm>
          <a:off x="1769723" y="555204"/>
          <a:ext cx="3664539" cy="3664539"/>
        </a:xfrm>
        <a:custGeom>
          <a:avLst/>
          <a:gdLst/>
          <a:ahLst/>
          <a:cxnLst/>
          <a:rect l="0" t="0" r="0" b="0"/>
          <a:pathLst>
            <a:path>
              <a:moveTo>
                <a:pt x="189921" y="1019923"/>
              </a:moveTo>
              <a:arcTo wR="1832269" hR="1832269" stAng="12379088" swAng="1633933"/>
            </a:path>
          </a:pathLst>
        </a:custGeom>
        <a:noFill/>
        <a:ln w="6350" cap="flat" cmpd="sng" algn="ctr">
          <a:solidFill>
            <a:schemeClr val="accent1">
              <a:shade val="90000"/>
              <a:hueOff val="175458"/>
              <a:satOff val="-1607"/>
              <a:lumOff val="13877"/>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1" cy="466435"/>
          </a:xfrm>
          <a:prstGeom prst="rect">
            <a:avLst/>
          </a:prstGeom>
        </p:spPr>
        <p:txBody>
          <a:bodyPr vert="horz" lIns="92884" tIns="46442" rIns="92884" bIns="46442" rtlCol="0"/>
          <a:lstStyle>
            <a:lvl1pPr algn="l">
              <a:defRPr sz="1200"/>
            </a:lvl1pPr>
          </a:lstStyle>
          <a:p>
            <a:endParaRPr lang="en-US"/>
          </a:p>
        </p:txBody>
      </p:sp>
      <p:sp>
        <p:nvSpPr>
          <p:cNvPr id="3" name="Date Placeholder 2"/>
          <p:cNvSpPr>
            <a:spLocks noGrp="1"/>
          </p:cNvSpPr>
          <p:nvPr>
            <p:ph type="dt" idx="1"/>
          </p:nvPr>
        </p:nvSpPr>
        <p:spPr>
          <a:xfrm>
            <a:off x="3970938" y="1"/>
            <a:ext cx="3037841" cy="466435"/>
          </a:xfrm>
          <a:prstGeom prst="rect">
            <a:avLst/>
          </a:prstGeom>
        </p:spPr>
        <p:txBody>
          <a:bodyPr vert="horz" lIns="92884" tIns="46442" rIns="92884" bIns="46442" rtlCol="0"/>
          <a:lstStyle>
            <a:lvl1pPr algn="r">
              <a:defRPr sz="1200"/>
            </a:lvl1pPr>
          </a:lstStyle>
          <a:p>
            <a:fld id="{99669212-5646-4212-8191-5B2FE2FEEF60}" type="datetimeFigureOut">
              <a:rPr lang="en-US" smtClean="0"/>
              <a:t>1/26/2023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2884" tIns="46442" rIns="92884" bIns="46442"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2884" tIns="46442" rIns="92884" bIns="4644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1" cy="466434"/>
          </a:xfrm>
          <a:prstGeom prst="rect">
            <a:avLst/>
          </a:prstGeom>
        </p:spPr>
        <p:txBody>
          <a:bodyPr vert="horz" lIns="92884" tIns="46442" rIns="92884" bIns="4644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9"/>
            <a:ext cx="3037841" cy="466434"/>
          </a:xfrm>
          <a:prstGeom prst="rect">
            <a:avLst/>
          </a:prstGeom>
        </p:spPr>
        <p:txBody>
          <a:bodyPr vert="horz" lIns="92884" tIns="46442" rIns="92884" bIns="46442" rtlCol="0" anchor="b"/>
          <a:lstStyle>
            <a:lvl1pPr algn="r">
              <a:defRPr sz="1200"/>
            </a:lvl1pPr>
          </a:lstStyle>
          <a:p>
            <a:fld id="{C7F22736-A6D7-4BC7-9897-CF55503D14EA}" type="slidenum">
              <a:rPr lang="en-US" smtClean="0"/>
              <a:t>‹#›</a:t>
            </a:fld>
            <a:endParaRPr lang="en-US"/>
          </a:p>
        </p:txBody>
      </p:sp>
    </p:spTree>
    <p:extLst>
      <p:ext uri="{BB962C8B-B14F-4D97-AF65-F5344CB8AC3E}">
        <p14:creationId xmlns:p14="http://schemas.microsoft.com/office/powerpoint/2010/main" val="2819660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n-lt"/>
                <a:cs typeface="Calibri"/>
              </a:rPr>
              <a:t>Mr. Mayor</a:t>
            </a:r>
          </a:p>
          <a:p>
            <a:r>
              <a:rPr lang="en-US">
                <a:latin typeface="+mn-lt"/>
                <a:cs typeface="Calibri"/>
              </a:rPr>
              <a:t>City Council</a:t>
            </a:r>
          </a:p>
          <a:p>
            <a:r>
              <a:rPr lang="en-US">
                <a:latin typeface="+mn-lt"/>
                <a:cs typeface="Calibri"/>
              </a:rPr>
              <a:t>Mr. Manager - </a:t>
            </a:r>
          </a:p>
          <a:p>
            <a:endParaRPr lang="en-US">
              <a:latin typeface="+mn-lt"/>
              <a:cs typeface="Calibri"/>
            </a:endParaRPr>
          </a:p>
          <a:p>
            <a:r>
              <a:rPr lang="en-US">
                <a:latin typeface="+mn-lt"/>
                <a:cs typeface="Calibri"/>
              </a:rPr>
              <a:t>Thank you for the opportunity to present today. I will begin by recapping how we ended last year regarding PART I crimes – then discuss strategies – and lastly, several initiatives moving forward. </a:t>
            </a:r>
          </a:p>
        </p:txBody>
      </p:sp>
      <p:sp>
        <p:nvSpPr>
          <p:cNvPr id="4" name="Slide Number Placeholder 3"/>
          <p:cNvSpPr>
            <a:spLocks noGrp="1"/>
          </p:cNvSpPr>
          <p:nvPr>
            <p:ph type="sldNum" sz="quarter" idx="10"/>
          </p:nvPr>
        </p:nvSpPr>
        <p:spPr/>
        <p:txBody>
          <a:bodyPr/>
          <a:lstStyle/>
          <a:p>
            <a:fld id="{163EA649-BB2F-43BE-9AE2-D54BC994D3C9}" type="slidenum">
              <a:rPr lang="en-US" smtClean="0"/>
              <a:t>1</a:t>
            </a:fld>
            <a:endParaRPr lang="en-US"/>
          </a:p>
        </p:txBody>
      </p:sp>
    </p:spTree>
    <p:extLst>
      <p:ext uri="{BB962C8B-B14F-4D97-AF65-F5344CB8AC3E}">
        <p14:creationId xmlns:p14="http://schemas.microsoft.com/office/powerpoint/2010/main" val="2933200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2399030" algn="l"/>
              </a:tabLst>
            </a:pPr>
            <a:r>
              <a:rPr lang="en-US" sz="1800">
                <a:effectLst/>
                <a:latin typeface="Times New Roman"/>
                <a:ea typeface="Calibri" panose="020F0502020204030204" pitchFamily="34" charset="0"/>
                <a:cs typeface="Times New Roman"/>
              </a:rPr>
              <a:t> </a:t>
            </a:r>
            <a:r>
              <a:rPr lang="en-US" sz="1200" b="1" i="1">
                <a:effectLst/>
                <a:latin typeface="+mn-lt"/>
                <a:ea typeface="Calibri" panose="020F0502020204030204" pitchFamily="34" charset="0"/>
                <a:cs typeface="Calibri"/>
              </a:rPr>
              <a:t>Data Driven Strategies –</a:t>
            </a:r>
            <a:r>
              <a:rPr lang="en-US" sz="1200">
                <a:effectLst/>
                <a:latin typeface="+mn-lt"/>
                <a:ea typeface="Calibri" panose="020F0502020204030204" pitchFamily="34" charset="0"/>
                <a:cs typeface="Calibri"/>
              </a:rPr>
              <a:t> utilizing past and present crime history we will focus on the [micro] areas and population that are responsible for most of the crime.</a:t>
            </a:r>
            <a:r>
              <a:rPr lang="en-US">
                <a:latin typeface="+mn-lt"/>
                <a:ea typeface="Calibri" panose="020F0502020204030204" pitchFamily="34" charset="0"/>
                <a:cs typeface="Calibri"/>
              </a:rPr>
              <a:t> </a:t>
            </a:r>
            <a:endParaRPr lang="en-US" sz="1200">
              <a:latin typeface="+mn-lt"/>
              <a:ea typeface="Calibri" panose="020F0502020204030204" pitchFamily="34" charset="0"/>
              <a:cs typeface="Times New Roman"/>
            </a:endParaRPr>
          </a:p>
          <a:p>
            <a:pPr marL="285750" indent="-285750">
              <a:lnSpc>
                <a:spcPct val="107000"/>
              </a:lnSpc>
              <a:spcAft>
                <a:spcPts val="800"/>
              </a:spcAft>
              <a:buFont typeface="Wingdings"/>
              <a:buChar char="Ø"/>
              <a:tabLst>
                <a:tab pos="2399030" algn="l"/>
              </a:tabLst>
            </a:pPr>
            <a:r>
              <a:rPr lang="en-US" sz="1200">
                <a:effectLst/>
                <a:latin typeface="+mn-lt"/>
                <a:ea typeface="Calibri" panose="020F0502020204030204" pitchFamily="34" charset="0"/>
                <a:cs typeface="Calibri"/>
              </a:rPr>
              <a:t>The data driven strategies will enable us to focus and provide proactive presence to the targeted areas. </a:t>
            </a:r>
            <a:endParaRPr lang="en-US">
              <a:latin typeface="+mn-lt"/>
              <a:ea typeface="Calibri" panose="020F0502020204030204" pitchFamily="34" charset="0"/>
              <a:cs typeface="Calibri"/>
            </a:endParaRPr>
          </a:p>
          <a:p>
            <a:pPr marL="285750" indent="-285750">
              <a:lnSpc>
                <a:spcPct val="107000"/>
              </a:lnSpc>
              <a:spcAft>
                <a:spcPts val="800"/>
              </a:spcAft>
              <a:buFont typeface="Wingdings"/>
              <a:buChar char="Ø"/>
              <a:tabLst>
                <a:tab pos="2399030" algn="l"/>
              </a:tabLst>
            </a:pPr>
            <a:r>
              <a:rPr lang="en-US" sz="1200">
                <a:effectLst/>
                <a:latin typeface="+mn-lt"/>
                <a:ea typeface="Calibri" panose="020F0502020204030204" pitchFamily="34" charset="0"/>
                <a:cs typeface="Calibri"/>
              </a:rPr>
              <a:t>Intel analysts are decentralized into the precincts and provide real time intel to officers and detectives in the field to enhance proactive crime suppression efforts.</a:t>
            </a:r>
            <a:r>
              <a:rPr lang="en-US">
                <a:latin typeface="+mn-lt"/>
                <a:ea typeface="Calibri" panose="020F0502020204030204" pitchFamily="34" charset="0"/>
                <a:cs typeface="Calibri"/>
              </a:rPr>
              <a:t> </a:t>
            </a:r>
            <a:endParaRPr lang="en-US" sz="1200">
              <a:latin typeface="+mn-lt"/>
              <a:ea typeface="Calibri" panose="020F0502020204030204" pitchFamily="34" charset="0"/>
              <a:cs typeface="Calibri" panose="020F0502020204030204"/>
            </a:endParaRPr>
          </a:p>
          <a:p>
            <a:pPr marL="285750" indent="-285750">
              <a:lnSpc>
                <a:spcPct val="107000"/>
              </a:lnSpc>
              <a:spcAft>
                <a:spcPts val="800"/>
              </a:spcAft>
              <a:buFont typeface="Wingdings"/>
              <a:buChar char="Ø"/>
              <a:tabLst>
                <a:tab pos="2399030" algn="l"/>
              </a:tabLst>
            </a:pPr>
            <a:r>
              <a:rPr lang="en-US" sz="1200">
                <a:effectLst/>
                <a:latin typeface="+mn-lt"/>
                <a:ea typeface="Calibri" panose="020F0502020204030204" pitchFamily="34" charset="0"/>
                <a:cs typeface="Calibri"/>
              </a:rPr>
              <a:t>The data driven strategies are constantly accessed and focused on actionable intelligence and strategic deployments. </a:t>
            </a:r>
            <a:endParaRPr lang="en-US">
              <a:latin typeface="+mn-lt"/>
              <a:ea typeface="Calibri" panose="020F0502020204030204" pitchFamily="34" charset="0"/>
              <a:cs typeface="Calibri"/>
            </a:endParaRPr>
          </a:p>
          <a:p>
            <a:pPr marL="285750" marR="0" indent="-285750">
              <a:lnSpc>
                <a:spcPct val="107000"/>
              </a:lnSpc>
              <a:spcBef>
                <a:spcPts val="0"/>
              </a:spcBef>
              <a:spcAft>
                <a:spcPts val="800"/>
              </a:spcAft>
              <a:buFont typeface="Wingdings"/>
              <a:buChar char="Ø"/>
              <a:tabLst>
                <a:tab pos="2399030" algn="l"/>
              </a:tabLst>
            </a:pPr>
            <a:r>
              <a:rPr lang="en-US" sz="1200">
                <a:effectLst/>
                <a:latin typeface="+mn-lt"/>
                <a:ea typeface="Calibri" panose="020F0502020204030204" pitchFamily="34" charset="0"/>
                <a:cs typeface="Calibri"/>
              </a:rPr>
              <a:t>This actionable intelligence streamlines our efforts to identify and focus on prolific offenders, areas and activities. </a:t>
            </a:r>
            <a:endParaRPr lang="en-US" sz="1200">
              <a:latin typeface="+mn-lt"/>
              <a:cs typeface="Calibri"/>
            </a:endParaRPr>
          </a:p>
          <a:p>
            <a:endParaRPr lang="en-US">
              <a:latin typeface="+mn-lt"/>
            </a:endParaRPr>
          </a:p>
          <a:p>
            <a:pPr marL="0" marR="0">
              <a:spcBef>
                <a:spcPts val="0"/>
              </a:spcBef>
              <a:tabLst>
                <a:tab pos="2399030" algn="l"/>
              </a:tabLst>
            </a:pPr>
            <a:endParaRPr lang="en-US"/>
          </a:p>
        </p:txBody>
      </p:sp>
      <p:sp>
        <p:nvSpPr>
          <p:cNvPr id="4" name="Slide Number Placeholder 3"/>
          <p:cNvSpPr>
            <a:spLocks noGrp="1"/>
          </p:cNvSpPr>
          <p:nvPr>
            <p:ph type="sldNum" sz="quarter" idx="5"/>
          </p:nvPr>
        </p:nvSpPr>
        <p:spPr/>
        <p:txBody>
          <a:bodyPr/>
          <a:lstStyle/>
          <a:p>
            <a:fld id="{C7F22736-A6D7-4BC7-9897-CF55503D14EA}" type="slidenum">
              <a:rPr lang="en-US" smtClean="0"/>
              <a:t>10</a:t>
            </a:fld>
            <a:endParaRPr lang="en-US"/>
          </a:p>
        </p:txBody>
      </p:sp>
    </p:spTree>
    <p:extLst>
      <p:ext uri="{BB962C8B-B14F-4D97-AF65-F5344CB8AC3E}">
        <p14:creationId xmlns:p14="http://schemas.microsoft.com/office/powerpoint/2010/main" val="201236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i="1">
                <a:latin typeface="+mn-lt"/>
              </a:rPr>
              <a:t>Pillar 2 - Leveraging Technology</a:t>
            </a:r>
            <a:r>
              <a:rPr lang="en-US">
                <a:latin typeface="+mn-lt"/>
              </a:rPr>
              <a:t> – </a:t>
            </a:r>
          </a:p>
          <a:p>
            <a:pPr>
              <a:lnSpc>
                <a:spcPct val="107000"/>
              </a:lnSpc>
              <a:spcAft>
                <a:spcPts val="800"/>
              </a:spcAft>
            </a:pPr>
            <a:r>
              <a:rPr lang="en-US">
                <a:latin typeface="+mn-lt"/>
              </a:rPr>
              <a:t>A comprehensive crime reduction strategy must utilize cutting edge technology to maximize our efforts and constantly increase our effectiveness and efficiency. </a:t>
            </a:r>
          </a:p>
          <a:p>
            <a:pPr>
              <a:lnSpc>
                <a:spcPct val="107000"/>
              </a:lnSpc>
              <a:spcAft>
                <a:spcPts val="800"/>
              </a:spcAft>
            </a:pPr>
            <a:r>
              <a:rPr lang="en-US">
                <a:latin typeface="+mn-lt"/>
              </a:rPr>
              <a:t>These technologies include NIBIN, FLOCK, ShotSpotter, CAD/RMS, BWC's, Brief Cam, School Zone Cameras. </a:t>
            </a:r>
            <a:endParaRPr lang="en-US">
              <a:latin typeface="+mn-lt"/>
              <a:cs typeface="Calibri"/>
            </a:endParaRPr>
          </a:p>
          <a:p>
            <a:pPr>
              <a:lnSpc>
                <a:spcPct val="107000"/>
              </a:lnSpc>
              <a:spcAft>
                <a:spcPts val="800"/>
              </a:spcAft>
            </a:pPr>
            <a:endParaRPr lang="en-US">
              <a:cs typeface="Calibri"/>
            </a:endParaRPr>
          </a:p>
          <a:p>
            <a:pPr>
              <a:lnSpc>
                <a:spcPct val="107000"/>
              </a:lnSpc>
              <a:spcAft>
                <a:spcPts val="800"/>
              </a:spcAft>
            </a:pPr>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7F22736-A6D7-4BC7-9897-CF55503D14EA}" type="slidenum">
              <a:rPr lang="en-US" smtClean="0"/>
              <a:t>11</a:t>
            </a:fld>
            <a:endParaRPr lang="en-US"/>
          </a:p>
        </p:txBody>
      </p:sp>
    </p:spTree>
    <p:extLst>
      <p:ext uri="{BB962C8B-B14F-4D97-AF65-F5344CB8AC3E}">
        <p14:creationId xmlns:p14="http://schemas.microsoft.com/office/powerpoint/2010/main" val="2033562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ShotSpotter - The </a:t>
            </a:r>
            <a:r>
              <a:rPr lang="en-US" b="1" dirty="0"/>
              <a:t>4.5-mile expansion </a:t>
            </a:r>
            <a:r>
              <a:rPr lang="en-US" dirty="0"/>
              <a:t>extended ShotSpotter to all districts within the city facilitating quicker, more accurate response to gunfire incidents; enhanced ability to render aid, collect evidence, and catch criminals in the act of violence.</a:t>
            </a:r>
          </a:p>
          <a:p>
            <a:r>
              <a:rPr lang="en-US" dirty="0"/>
              <a:t>Total ShotSpotter coverage for the city is now is 9.52 miles </a:t>
            </a:r>
            <a:endParaRPr lang="en-US" dirty="0">
              <a:cs typeface="Calibri"/>
            </a:endParaRPr>
          </a:p>
          <a:p>
            <a:endParaRPr lang="en-US">
              <a:cs typeface="Calibri"/>
            </a:endParaRPr>
          </a:p>
          <a:p>
            <a:r>
              <a:rPr lang="en-US" dirty="0">
                <a:cs typeface="Calibri"/>
              </a:rPr>
              <a:t>Our school zone cameras went live in Oct. Four additional cameras will be activated during the 1st quarter of this year. </a:t>
            </a:r>
          </a:p>
          <a:p>
            <a:r>
              <a:rPr lang="en-US" dirty="0">
                <a:cs typeface="Calibri"/>
              </a:rPr>
              <a:t>In 2022 – we issued over 13, 000 E-Citations. </a:t>
            </a:r>
          </a:p>
          <a:p>
            <a:endParaRPr lang="en-US">
              <a:cs typeface="Calibri"/>
            </a:endParaRPr>
          </a:p>
        </p:txBody>
      </p:sp>
      <p:sp>
        <p:nvSpPr>
          <p:cNvPr id="4" name="Slide Number Placeholder 3"/>
          <p:cNvSpPr>
            <a:spLocks noGrp="1"/>
          </p:cNvSpPr>
          <p:nvPr>
            <p:ph type="sldNum" sz="quarter" idx="5"/>
          </p:nvPr>
        </p:nvSpPr>
        <p:spPr/>
        <p:txBody>
          <a:bodyPr/>
          <a:lstStyle/>
          <a:p>
            <a:fld id="{C7F22736-A6D7-4BC7-9897-CF55503D14EA}" type="slidenum">
              <a:rPr lang="en-US" smtClean="0"/>
              <a:t>12</a:t>
            </a:fld>
            <a:endParaRPr lang="en-US"/>
          </a:p>
        </p:txBody>
      </p:sp>
    </p:spTree>
    <p:extLst>
      <p:ext uri="{BB962C8B-B14F-4D97-AF65-F5344CB8AC3E}">
        <p14:creationId xmlns:p14="http://schemas.microsoft.com/office/powerpoint/2010/main" val="1892566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pPr>
            <a:r>
              <a:rPr lang="en-US"/>
              <a:t>The </a:t>
            </a:r>
            <a:r>
              <a:rPr lang="en-US" b="1"/>
              <a:t>CAD</a:t>
            </a:r>
            <a:r>
              <a:rPr lang="en-US" sz="1200" b="1"/>
              <a:t> / RMS </a:t>
            </a:r>
            <a:r>
              <a:rPr lang="en-US" b="1"/>
              <a:t>project </a:t>
            </a:r>
            <a:r>
              <a:rPr lang="en-US"/>
              <a:t>is moving ahead. </a:t>
            </a:r>
            <a:r>
              <a:rPr lang="en-US" sz="1200"/>
              <a:t>These improvements will change how SPD collects data and how we can use it </a:t>
            </a:r>
            <a:r>
              <a:rPr lang="en-US"/>
              <a:t>to address crime</a:t>
            </a:r>
            <a:r>
              <a:rPr lang="en-US" sz="1200"/>
              <a:t> trends while also communicating with other law enforcement agencies in our area. </a:t>
            </a:r>
          </a:p>
          <a:p>
            <a:pPr lvl="1">
              <a:lnSpc>
                <a:spcPct val="90000"/>
              </a:lnSpc>
              <a:spcBef>
                <a:spcPts val="500"/>
              </a:spcBef>
            </a:pPr>
            <a:endParaRPr lang="en-US" sz="1200">
              <a:cs typeface="Calibri"/>
            </a:endParaRPr>
          </a:p>
          <a:p>
            <a:pPr lvl="1">
              <a:lnSpc>
                <a:spcPct val="90000"/>
              </a:lnSpc>
              <a:spcBef>
                <a:spcPts val="500"/>
              </a:spcBef>
            </a:pPr>
            <a:r>
              <a:rPr lang="en-US" b="1"/>
              <a:t>Brief Cam</a:t>
            </a:r>
            <a:r>
              <a:rPr lang="en-US" sz="1200" b="1"/>
              <a:t> </a:t>
            </a:r>
            <a:endParaRPr lang="en-US" sz="1200" b="1">
              <a:cs typeface="Calibri"/>
            </a:endParaRPr>
          </a:p>
          <a:p>
            <a:pPr lvl="1">
              <a:lnSpc>
                <a:spcPct val="90000"/>
              </a:lnSpc>
              <a:spcBef>
                <a:spcPts val="500"/>
              </a:spcBef>
            </a:pPr>
            <a:r>
              <a:rPr lang="en-US" sz="1200"/>
              <a:t>Allows for quick searches of camera footage in investigations </a:t>
            </a:r>
            <a:r>
              <a:rPr lang="en-US"/>
              <a:t>and observation</a:t>
            </a:r>
            <a:r>
              <a:rPr lang="en-US" sz="1200"/>
              <a:t> of events in real time, reducing hours of time and </a:t>
            </a:r>
            <a:r>
              <a:rPr lang="en-US"/>
              <a:t>staff</a:t>
            </a:r>
            <a:r>
              <a:rPr lang="en-US" sz="1200"/>
              <a:t> that currently required.</a:t>
            </a:r>
            <a:endParaRPr lang="en-US" sz="1200">
              <a:cs typeface="Calibri"/>
            </a:endParaRPr>
          </a:p>
          <a:p>
            <a:pPr lvl="1">
              <a:lnSpc>
                <a:spcPct val="90000"/>
              </a:lnSpc>
              <a:spcBef>
                <a:spcPts val="500"/>
              </a:spcBef>
            </a:pPr>
            <a:endParaRPr lang="en-US" sz="1200">
              <a:cs typeface="Calibri"/>
            </a:endParaRPr>
          </a:p>
          <a:p>
            <a:pPr lvl="1">
              <a:lnSpc>
                <a:spcPct val="90000"/>
              </a:lnSpc>
              <a:spcBef>
                <a:spcPts val="500"/>
              </a:spcBef>
            </a:pPr>
            <a:r>
              <a:rPr lang="en-US" sz="1200" b="1">
                <a:cs typeface="Calibri"/>
              </a:rPr>
              <a:t>Flock </a:t>
            </a:r>
            <a:r>
              <a:rPr lang="en-US" sz="1200">
                <a:cs typeface="Calibri"/>
              </a:rPr>
              <a:t>-</a:t>
            </a:r>
            <a:r>
              <a:rPr lang="en-US">
                <a:cs typeface="Calibri"/>
              </a:rPr>
              <a:t> </a:t>
            </a:r>
            <a:endParaRPr lang="en-US"/>
          </a:p>
          <a:p>
            <a:pPr lvl="1">
              <a:lnSpc>
                <a:spcPct val="90000"/>
              </a:lnSpc>
              <a:spcBef>
                <a:spcPts val="500"/>
              </a:spcBef>
            </a:pPr>
            <a:r>
              <a:rPr lang="en-US"/>
              <a:t>the</a:t>
            </a:r>
            <a:r>
              <a:rPr lang="en-US" sz="1200"/>
              <a:t> addition of </a:t>
            </a:r>
            <a:r>
              <a:rPr lang="en-US" sz="1200" b="1"/>
              <a:t>32 FLOCK additions </a:t>
            </a:r>
            <a:r>
              <a:rPr lang="en-US" sz="1200"/>
              <a:t>cameras throughout the city has been a substantially impactful tool in investigations and the capture of homicide and violent crime suspects. Total # of FLOCK – </a:t>
            </a:r>
            <a:r>
              <a:rPr lang="en-US"/>
              <a:t>54</a:t>
            </a:r>
            <a:r>
              <a:rPr lang="en-US" sz="1200"/>
              <a:t> </a:t>
            </a:r>
            <a:endParaRPr lang="en-US" sz="1200">
              <a:cs typeface="Calibri"/>
            </a:endParaRPr>
          </a:p>
          <a:p>
            <a:pPr lvl="1">
              <a:lnSpc>
                <a:spcPct val="90000"/>
              </a:lnSpc>
              <a:spcBef>
                <a:spcPts val="500"/>
              </a:spcBef>
            </a:pPr>
            <a:r>
              <a:rPr lang="en-US" sz="1200"/>
              <a:t>      </a:t>
            </a:r>
            <a:endParaRPr lang="en-US" sz="1200">
              <a:cs typeface="Calibri"/>
            </a:endParaRPr>
          </a:p>
          <a:p>
            <a:pPr lvl="1">
              <a:lnSpc>
                <a:spcPct val="90000"/>
              </a:lnSpc>
              <a:spcBef>
                <a:spcPts val="500"/>
              </a:spcBef>
            </a:pPr>
            <a:r>
              <a:rPr lang="en-US"/>
              <a:t>Our </a:t>
            </a:r>
            <a:r>
              <a:rPr lang="en-US" b="1"/>
              <a:t>Training</a:t>
            </a:r>
            <a:r>
              <a:rPr lang="en-US" sz="1200" b="1"/>
              <a:t> </a:t>
            </a:r>
            <a:r>
              <a:rPr lang="en-US" b="1"/>
              <a:t>Simulator</a:t>
            </a:r>
            <a:r>
              <a:rPr lang="en-US"/>
              <a:t> which focuses on Crisis</a:t>
            </a:r>
            <a:r>
              <a:rPr lang="en-US" sz="1200"/>
              <a:t> decision making</a:t>
            </a:r>
            <a:r>
              <a:rPr lang="en-US"/>
              <a:t> will be available for officers to train on next month. </a:t>
            </a:r>
            <a:endParaRPr lang="en-US" sz="1200">
              <a:cs typeface="Calibri"/>
            </a:endParaRPr>
          </a:p>
          <a:p>
            <a:pPr lvl="1">
              <a:lnSpc>
                <a:spcPct val="90000"/>
              </a:lnSpc>
              <a:spcBef>
                <a:spcPts val="500"/>
              </a:spcBef>
            </a:pPr>
            <a:endParaRPr lang="en-US" sz="120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7F22736-A6D7-4BC7-9897-CF55503D14EA}" type="slidenum">
              <a:rPr lang="en-US" smtClean="0"/>
              <a:t>13</a:t>
            </a:fld>
            <a:endParaRPr lang="en-US"/>
          </a:p>
        </p:txBody>
      </p:sp>
    </p:spTree>
    <p:extLst>
      <p:ext uri="{BB962C8B-B14F-4D97-AF65-F5344CB8AC3E}">
        <p14:creationId xmlns:p14="http://schemas.microsoft.com/office/powerpoint/2010/main" val="2683087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Pillar 3 - Recruitment / Retention and Training </a:t>
            </a:r>
            <a:r>
              <a:rPr lang="en-US" dirty="0"/>
              <a:t>– in order to efficiently protect and serve our community, we must retain, recruit and TRAIN  the best and qualified officers. Our department must also be a mirror image of our community. </a:t>
            </a:r>
          </a:p>
          <a:p>
            <a:endParaRPr lang="en-US" dirty="0"/>
          </a:p>
          <a:p>
            <a:r>
              <a:rPr lang="en-US" dirty="0"/>
              <a:t>Historic investments have also been adopted and implemented (such as salary increases, bonuses, updated equipment, the purchasing of vehicles, and the implementation of a lateral entry program). </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C7F22736-A6D7-4BC7-9897-CF55503D14EA}" type="slidenum">
              <a:rPr lang="en-US" smtClean="0"/>
              <a:t>14</a:t>
            </a:fld>
            <a:endParaRPr lang="en-US"/>
          </a:p>
        </p:txBody>
      </p:sp>
    </p:spTree>
    <p:extLst>
      <p:ext uri="{BB962C8B-B14F-4D97-AF65-F5344CB8AC3E}">
        <p14:creationId xmlns:p14="http://schemas.microsoft.com/office/powerpoint/2010/main" val="1144201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Review Slide </a:t>
            </a:r>
          </a:p>
          <a:p>
            <a:endParaRPr lang="en-US" dirty="0">
              <a:cs typeface="Calibri"/>
            </a:endParaRPr>
          </a:p>
          <a:p>
            <a:r>
              <a:rPr lang="en-US" dirty="0">
                <a:cs typeface="Calibri"/>
              </a:rPr>
              <a:t>Note – Academy / Recruit Orientation Course / Patrol School </a:t>
            </a:r>
          </a:p>
        </p:txBody>
      </p:sp>
      <p:sp>
        <p:nvSpPr>
          <p:cNvPr id="4" name="Slide Number Placeholder 3"/>
          <p:cNvSpPr>
            <a:spLocks noGrp="1"/>
          </p:cNvSpPr>
          <p:nvPr>
            <p:ph type="sldNum" sz="quarter" idx="5"/>
          </p:nvPr>
        </p:nvSpPr>
        <p:spPr/>
        <p:txBody>
          <a:bodyPr/>
          <a:lstStyle/>
          <a:p>
            <a:fld id="{C7F22736-A6D7-4BC7-9897-CF55503D14EA}" type="slidenum">
              <a:rPr lang="en-US" smtClean="0"/>
              <a:t>15</a:t>
            </a:fld>
            <a:endParaRPr lang="en-US"/>
          </a:p>
        </p:txBody>
      </p:sp>
    </p:spTree>
    <p:extLst>
      <p:ext uri="{BB962C8B-B14F-4D97-AF65-F5344CB8AC3E}">
        <p14:creationId xmlns:p14="http://schemas.microsoft.com/office/powerpoint/2010/main" val="1205089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Officers sign a two year commitment agreement upon hire and then receive a series of retention bonuses starting at $4,000 at year 3. After 6 years, the total received will be $11, 500. </a:t>
            </a:r>
          </a:p>
          <a:p>
            <a:endParaRPr lang="en-US">
              <a:cs typeface="Calibri"/>
            </a:endParaRPr>
          </a:p>
          <a:p>
            <a:r>
              <a:rPr lang="en-US">
                <a:cs typeface="Calibri"/>
              </a:rPr>
              <a:t>We have also invested in equipment and training to include </a:t>
            </a:r>
          </a:p>
          <a:p>
            <a:r>
              <a:rPr lang="en-US">
                <a:cs typeface="Calibri"/>
              </a:rPr>
              <a:t>106 vehicles / outer carrier vests / uniforms / and budgeted for enhanced officer training. </a:t>
            </a:r>
          </a:p>
        </p:txBody>
      </p:sp>
      <p:sp>
        <p:nvSpPr>
          <p:cNvPr id="4" name="Slide Number Placeholder 3"/>
          <p:cNvSpPr>
            <a:spLocks noGrp="1"/>
          </p:cNvSpPr>
          <p:nvPr>
            <p:ph type="sldNum" sz="quarter" idx="5"/>
          </p:nvPr>
        </p:nvSpPr>
        <p:spPr/>
        <p:txBody>
          <a:bodyPr/>
          <a:lstStyle/>
          <a:p>
            <a:fld id="{C7F22736-A6D7-4BC7-9897-CF55503D14EA}" type="slidenum">
              <a:rPr lang="en-US" smtClean="0"/>
              <a:t>16</a:t>
            </a:fld>
            <a:endParaRPr lang="en-US"/>
          </a:p>
        </p:txBody>
      </p:sp>
    </p:spTree>
    <p:extLst>
      <p:ext uri="{BB962C8B-B14F-4D97-AF65-F5344CB8AC3E}">
        <p14:creationId xmlns:p14="http://schemas.microsoft.com/office/powerpoint/2010/main" val="696154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We will focus our training on topics relevant to law enforcement and our relationship w/the community.   </a:t>
            </a:r>
            <a:endParaRPr lang="en-US" dirty="0">
              <a:cs typeface="Calibri"/>
            </a:endParaRPr>
          </a:p>
          <a:p>
            <a:pPr algn="just"/>
            <a:endParaRPr lang="en-US" dirty="0"/>
          </a:p>
          <a:p>
            <a:pPr algn="just"/>
            <a:r>
              <a:rPr lang="en-US" dirty="0"/>
              <a:t>The overall goal of the Health and Wellness initiative is to create an atmosphere where SPD employees have sufficient access to both physical fitness and health awareness programs to help navigate and alleviate stressors. </a:t>
            </a:r>
            <a:endParaRPr lang="en-US" dirty="0">
              <a:cs typeface="Calibri"/>
            </a:endParaRPr>
          </a:p>
          <a:p>
            <a:r>
              <a:rPr lang="en-US" dirty="0"/>
              <a:t>Re-implement the Fitness Incentive Program. </a:t>
            </a:r>
            <a:endParaRPr lang="en-US" dirty="0">
              <a:cs typeface="Calibri"/>
            </a:endParaRPr>
          </a:p>
          <a:p>
            <a:r>
              <a:rPr lang="en-US" dirty="0"/>
              <a:t>Extend the SPD Gym hours. </a:t>
            </a:r>
            <a:endParaRPr lang="en-US" dirty="0">
              <a:cs typeface="Calibri"/>
            </a:endParaRPr>
          </a:p>
          <a:p>
            <a:pPr algn="just"/>
            <a:r>
              <a:rPr lang="en-US" dirty="0"/>
              <a:t>Implement a Stress Management Program. </a:t>
            </a:r>
            <a:endParaRPr lang="en-US" dirty="0">
              <a:cs typeface="Calibri"/>
            </a:endParaRPr>
          </a:p>
          <a:p>
            <a:pPr algn="just"/>
            <a:r>
              <a:rPr lang="en-US" dirty="0"/>
              <a:t>Create </a:t>
            </a:r>
            <a:r>
              <a:rPr lang="en-US" i="1" dirty="0"/>
              <a:t>Relaxation Rooms</a:t>
            </a:r>
            <a:r>
              <a:rPr lang="en-US" dirty="0"/>
              <a:t> in precincts and SPD buildings to provide employees with break space following critical incidents or stressful situations that cause anxiety.   </a:t>
            </a:r>
            <a:endParaRPr lang="en-US" dirty="0">
              <a:cs typeface="Calibri"/>
            </a:endParaRPr>
          </a:p>
          <a:p>
            <a:pPr algn="just"/>
            <a:r>
              <a:rPr lang="en-US" dirty="0"/>
              <a:t>Offer weekly workout sessions (low, medium, and high impact) on various days and times so all employees will have an opportunity to take part.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7F22736-A6D7-4BC7-9897-CF55503D14EA}" type="slidenum">
              <a:rPr lang="en-US" smtClean="0"/>
              <a:t>17</a:t>
            </a:fld>
            <a:endParaRPr lang="en-US"/>
          </a:p>
        </p:txBody>
      </p:sp>
    </p:spTree>
    <p:extLst>
      <p:ext uri="{BB962C8B-B14F-4D97-AF65-F5344CB8AC3E}">
        <p14:creationId xmlns:p14="http://schemas.microsoft.com/office/powerpoint/2010/main" val="2425940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Pillar 4</a:t>
            </a:r>
            <a:r>
              <a:rPr lang="en-US" dirty="0">
                <a:cs typeface="Calibri"/>
              </a:rPr>
              <a:t> – Holistic Approach. </a:t>
            </a:r>
            <a:endParaRPr lang="en-US" dirty="0"/>
          </a:p>
        </p:txBody>
      </p:sp>
      <p:sp>
        <p:nvSpPr>
          <p:cNvPr id="4" name="Slide Number Placeholder 3"/>
          <p:cNvSpPr>
            <a:spLocks noGrp="1"/>
          </p:cNvSpPr>
          <p:nvPr>
            <p:ph type="sldNum" sz="quarter" idx="5"/>
          </p:nvPr>
        </p:nvSpPr>
        <p:spPr/>
        <p:txBody>
          <a:bodyPr/>
          <a:lstStyle/>
          <a:p>
            <a:fld id="{C7F22736-A6D7-4BC7-9897-CF55503D14EA}" type="slidenum">
              <a:rPr lang="en-US" smtClean="0"/>
              <a:t>18</a:t>
            </a:fld>
            <a:endParaRPr lang="en-US"/>
          </a:p>
        </p:txBody>
      </p:sp>
    </p:spTree>
    <p:extLst>
      <p:ext uri="{BB962C8B-B14F-4D97-AF65-F5344CB8AC3E}">
        <p14:creationId xmlns:p14="http://schemas.microsoft.com/office/powerpoint/2010/main" val="2469125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i="1">
                <a:effectLst/>
                <a:latin typeface="+mn-lt"/>
                <a:ea typeface="Calibri" panose="020F0502020204030204" pitchFamily="34" charset="0"/>
                <a:cs typeface="Times New Roman"/>
              </a:rPr>
              <a:t>Holistic Approach –</a:t>
            </a:r>
            <a:r>
              <a:rPr lang="en-US" sz="1200">
                <a:effectLst/>
                <a:latin typeface="+mn-lt"/>
                <a:ea typeface="Calibri" panose="020F0502020204030204" pitchFamily="34" charset="0"/>
                <a:cs typeface="Times New Roman"/>
              </a:rPr>
              <a:t> this is where Prevention / Intervention / Enforcement / and Redirection – Re-entry cross paths. Law enforcement alone cannot implement sustainable crime reduction [violent] strategies. We, as a City, must focus on</a:t>
            </a:r>
            <a:r>
              <a:rPr lang="en-US" sz="1200">
                <a:latin typeface="+mn-lt"/>
                <a:ea typeface="Calibri" panose="020F0502020204030204" pitchFamily="34" charset="0"/>
                <a:cs typeface="Times New Roman"/>
              </a:rPr>
              <a:t> the</a:t>
            </a:r>
            <a:r>
              <a:rPr lang="en-US" sz="1200">
                <a:effectLst/>
                <a:latin typeface="+mn-lt"/>
                <a:ea typeface="Calibri" panose="020F0502020204030204" pitchFamily="34" charset="0"/>
                <a:cs typeface="Times New Roman"/>
              </a:rPr>
              <a:t> root causes of crime and connecting individuals to needed resources. </a:t>
            </a:r>
            <a:endParaRPr lang="en-US" sz="1200">
              <a:latin typeface="+mn-lt"/>
            </a:endParaRPr>
          </a:p>
          <a:p>
            <a:pPr>
              <a:defRPr/>
            </a:pPr>
            <a:endParaRPr lang="en-US" sz="1200">
              <a:latin typeface="+mn-lt"/>
              <a:ea typeface="Calibri" panose="020F0502020204030204" pitchFamily="34" charset="0"/>
              <a:cs typeface="Times New Roman"/>
            </a:endParaRPr>
          </a:p>
          <a:p>
            <a:pPr>
              <a:defRPr/>
            </a:pPr>
            <a:r>
              <a:rPr lang="en-US" sz="1200">
                <a:effectLst/>
                <a:latin typeface="+mn-lt"/>
                <a:ea typeface="Calibri" panose="020F0502020204030204" pitchFamily="34" charset="0"/>
                <a:cs typeface="Times New Roman"/>
              </a:rPr>
              <a:t>Our partnerships include the ONESE office, [BHU] city departments, community leaders, business and faith community, non – profits and civic agencies, social service agencies etc. Its about creating and maintaining a network of care that focuses on our most as risk population with a specific focus on our youth. </a:t>
            </a:r>
            <a:endParaRPr lang="en-US" sz="1200">
              <a:latin typeface="+mn-lt"/>
              <a:ea typeface="Calibri" panose="020F0502020204030204" pitchFamily="34" charset="0"/>
              <a:cs typeface="Calibri"/>
            </a:endParaRPr>
          </a:p>
          <a:p>
            <a:pPr>
              <a:defRPr/>
            </a:pPr>
            <a:endParaRPr lang="en-US" sz="1200">
              <a:latin typeface="+mn-lt"/>
              <a:ea typeface="Calibri" panose="020F0502020204030204" pitchFamily="34" charset="0"/>
              <a:cs typeface="Times New Roman"/>
            </a:endParaRPr>
          </a:p>
          <a:p>
            <a:pPr>
              <a:defRPr/>
            </a:pPr>
            <a:r>
              <a:rPr lang="en-US" sz="1200">
                <a:effectLst/>
                <a:latin typeface="+mn-lt"/>
                <a:ea typeface="Calibri" panose="020F0502020204030204" pitchFamily="34" charset="0"/>
                <a:cs typeface="Times New Roman"/>
              </a:rPr>
              <a:t>The collaborative goal must be to break the cycle of violence, treat trauma, and be victim focused. Equally as important, is to recognize that individuals  that have been incarcerated and released to our community – need a path forward. Working with our network of care is critical to reduce recidivism and successful reentry</a:t>
            </a:r>
            <a:r>
              <a:rPr lang="en-US" sz="1200">
                <a:latin typeface="+mn-lt"/>
                <a:ea typeface="Calibri" panose="020F0502020204030204" pitchFamily="34" charset="0"/>
                <a:cs typeface="Times New Roman"/>
              </a:rPr>
              <a:t>. This is a priority and goal of Savannah Impact. </a:t>
            </a:r>
            <a:endParaRPr lang="en-US" sz="1200">
              <a:latin typeface="+mn-lt"/>
              <a:ea typeface="Calibri" panose="020F0502020204030204" pitchFamily="34" charset="0"/>
              <a:cs typeface="Calibri"/>
            </a:endParaRPr>
          </a:p>
          <a:p>
            <a:pPr>
              <a:defRPr/>
            </a:pPr>
            <a:endParaRPr lang="en-US" sz="1200">
              <a:latin typeface="+mn-lt"/>
              <a:ea typeface="Calibri" panose="020F0502020204030204" pitchFamily="34" charset="0"/>
              <a:cs typeface="Times New Roman"/>
            </a:endParaRPr>
          </a:p>
          <a:p>
            <a:pPr>
              <a:defRPr/>
            </a:pPr>
            <a:r>
              <a:rPr lang="en-US" sz="1200">
                <a:effectLst/>
                <a:latin typeface="+mn-lt"/>
                <a:ea typeface="Calibri" panose="020F0502020204030204" pitchFamily="34" charset="0"/>
                <a:cs typeface="Times New Roman"/>
              </a:rPr>
              <a:t>Also,  Ensuring that our local, federal, and state partnerships are strong and intimately focused on reducing crime in Savannah. The goal is to </a:t>
            </a:r>
            <a:r>
              <a:rPr lang="en-US" sz="1200">
                <a:latin typeface="+mn-lt"/>
                <a:ea typeface="Calibri" panose="020F0502020204030204" pitchFamily="34" charset="0"/>
                <a:cs typeface="Times New Roman"/>
              </a:rPr>
              <a:t>share</a:t>
            </a:r>
            <a:r>
              <a:rPr lang="en-US" sz="1200">
                <a:effectLst/>
                <a:latin typeface="+mn-lt"/>
                <a:ea typeface="Calibri" panose="020F0502020204030204" pitchFamily="34" charset="0"/>
                <a:cs typeface="Times New Roman"/>
              </a:rPr>
              <a:t> intelligence, collaborate on special operations, and maximize resources. </a:t>
            </a:r>
            <a:endParaRPr lang="en-US" sz="1200">
              <a:latin typeface="+mn-lt"/>
              <a:cs typeface="Calibri"/>
            </a:endParaRPr>
          </a:p>
          <a:p>
            <a:endParaRPr lang="en-US"/>
          </a:p>
        </p:txBody>
      </p:sp>
      <p:sp>
        <p:nvSpPr>
          <p:cNvPr id="4" name="Slide Number Placeholder 3"/>
          <p:cNvSpPr>
            <a:spLocks noGrp="1"/>
          </p:cNvSpPr>
          <p:nvPr>
            <p:ph type="sldNum" sz="quarter" idx="5"/>
          </p:nvPr>
        </p:nvSpPr>
        <p:spPr/>
        <p:txBody>
          <a:bodyPr/>
          <a:lstStyle/>
          <a:p>
            <a:fld id="{C7F22736-A6D7-4BC7-9897-CF55503D14EA}" type="slidenum">
              <a:rPr lang="en-US" smtClean="0"/>
              <a:t>19</a:t>
            </a:fld>
            <a:endParaRPr lang="en-US"/>
          </a:p>
        </p:txBody>
      </p:sp>
    </p:spTree>
    <p:extLst>
      <p:ext uri="{BB962C8B-B14F-4D97-AF65-F5344CB8AC3E}">
        <p14:creationId xmlns:p14="http://schemas.microsoft.com/office/powerpoint/2010/main" val="3925769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cs typeface="Calibri"/>
              </a:rPr>
              <a:t>Compared to 2021 - Crime with the most significant increases included - </a:t>
            </a:r>
          </a:p>
          <a:p>
            <a:pPr marL="171450" indent="-171450">
              <a:buFont typeface="Wingdings" panose="05000000000000000000" pitchFamily="2" charset="2"/>
              <a:buChar char="Ø"/>
            </a:pPr>
            <a:r>
              <a:rPr lang="en-US" sz="1200" b="1" dirty="0">
                <a:latin typeface="+mn-lt"/>
                <a:cs typeface="Calibri"/>
              </a:rPr>
              <a:t>Agg w/ gun non-domestic</a:t>
            </a:r>
            <a:r>
              <a:rPr lang="en-US" sz="1200" dirty="0">
                <a:latin typeface="+mn-lt"/>
                <a:cs typeface="Calibri"/>
              </a:rPr>
              <a:t> </a:t>
            </a:r>
            <a:r>
              <a:rPr lang="en-US" dirty="0">
                <a:cs typeface="Calibri"/>
              </a:rPr>
              <a:t>---</a:t>
            </a:r>
            <a:r>
              <a:rPr lang="en-US" sz="1200" dirty="0">
                <a:latin typeface="+mn-lt"/>
                <a:cs typeface="Calibri"/>
              </a:rPr>
              <a:t>increased by 20%</a:t>
            </a:r>
          </a:p>
          <a:p>
            <a:pPr marL="171450" indent="-171450">
              <a:buFont typeface="Wingdings" panose="05000000000000000000" pitchFamily="2" charset="2"/>
              <a:buChar char="Ø"/>
            </a:pPr>
            <a:r>
              <a:rPr lang="en-US" sz="1200" b="1" dirty="0">
                <a:latin typeface="+mn-lt"/>
                <a:cs typeface="Calibri"/>
              </a:rPr>
              <a:t>Agg w/o gun non-domestic</a:t>
            </a:r>
            <a:r>
              <a:rPr lang="en-US" sz="1200" dirty="0">
                <a:latin typeface="+mn-lt"/>
                <a:cs typeface="Calibri"/>
              </a:rPr>
              <a:t> </a:t>
            </a:r>
            <a:r>
              <a:rPr lang="en-US" dirty="0">
                <a:cs typeface="Calibri"/>
              </a:rPr>
              <a:t>---</a:t>
            </a:r>
            <a:r>
              <a:rPr lang="en-US" sz="1200" dirty="0">
                <a:latin typeface="+mn-lt"/>
                <a:cs typeface="Calibri"/>
              </a:rPr>
              <a:t>increased by 20%</a:t>
            </a:r>
          </a:p>
          <a:p>
            <a:pPr marL="171450" indent="-171450">
              <a:buFont typeface="Wingdings" panose="05000000000000000000" pitchFamily="2" charset="2"/>
              <a:buChar char="Ø"/>
            </a:pPr>
            <a:r>
              <a:rPr lang="en-US" sz="1200" b="1" dirty="0">
                <a:latin typeface="+mn-lt"/>
                <a:cs typeface="Calibri"/>
              </a:rPr>
              <a:t>Theft from </a:t>
            </a:r>
            <a:r>
              <a:rPr lang="en-US" b="1" dirty="0">
                <a:cs typeface="Calibri"/>
              </a:rPr>
              <a:t>Vehicle</a:t>
            </a:r>
            <a:r>
              <a:rPr lang="en-US" dirty="0">
                <a:cs typeface="Calibri"/>
              </a:rPr>
              <a:t> </a:t>
            </a:r>
            <a:r>
              <a:rPr lang="en-US" dirty="0"/>
              <a:t>(primarily unlocked vehicles)</a:t>
            </a:r>
            <a:r>
              <a:rPr lang="en-US" dirty="0">
                <a:cs typeface="Calibri"/>
              </a:rPr>
              <a:t> ---increased by 14</a:t>
            </a:r>
            <a:r>
              <a:rPr lang="en-US" sz="1200" dirty="0">
                <a:latin typeface="+mn-lt"/>
                <a:cs typeface="Calibri"/>
              </a:rPr>
              <a:t>%</a:t>
            </a:r>
            <a:r>
              <a:rPr lang="en-US" dirty="0">
                <a:cs typeface="Calibri"/>
              </a:rPr>
              <a:t> </a:t>
            </a:r>
            <a:endParaRPr lang="en-US" sz="1200" dirty="0">
              <a:latin typeface="+mn-lt"/>
              <a:cs typeface="Calibri"/>
            </a:endParaRPr>
          </a:p>
          <a:p>
            <a:pPr marL="171450" indent="-171450">
              <a:buFont typeface="Wingdings" panose="05000000000000000000" pitchFamily="2" charset="2"/>
              <a:buChar char="Ø"/>
            </a:pPr>
            <a:r>
              <a:rPr lang="en-US" sz="1200" b="1" dirty="0">
                <a:latin typeface="+mn-lt"/>
                <a:cs typeface="Calibri"/>
              </a:rPr>
              <a:t>Auto Theft</a:t>
            </a:r>
            <a:r>
              <a:rPr lang="en-US" dirty="0">
                <a:cs typeface="Calibri"/>
              </a:rPr>
              <a:t> </a:t>
            </a:r>
            <a:r>
              <a:rPr lang="en-US" dirty="0"/>
              <a:t>(vehicles had keys easily accessible and/or left running)</a:t>
            </a:r>
            <a:r>
              <a:rPr lang="en-US" dirty="0">
                <a:cs typeface="Calibri"/>
              </a:rPr>
              <a:t> -----</a:t>
            </a:r>
            <a:r>
              <a:rPr lang="en-US" sz="1200" dirty="0">
                <a:latin typeface="+mn-lt"/>
                <a:cs typeface="Calibri"/>
              </a:rPr>
              <a:t>increased by 26%</a:t>
            </a:r>
            <a:r>
              <a:rPr lang="en-US" dirty="0">
                <a:cs typeface="Calibri"/>
              </a:rPr>
              <a:t> </a:t>
            </a:r>
            <a:endParaRPr lang="en-US" sz="1200" dirty="0">
              <a:latin typeface="+mn-lt"/>
              <a:cs typeface="Calibri"/>
            </a:endParaRPr>
          </a:p>
          <a:p>
            <a:pPr marL="171450" indent="-171450">
              <a:buFont typeface="Wingdings" panose="05000000000000000000" pitchFamily="2" charset="2"/>
              <a:buChar char="Ø"/>
            </a:pPr>
            <a:r>
              <a:rPr lang="en-US" sz="1200" b="1" dirty="0">
                <a:latin typeface="+mn-lt"/>
              </a:rPr>
              <a:t>Overall, violent crime increased by 11%, property crime increased by 4%, and total part one crimes increased by 5%.</a:t>
            </a:r>
            <a:endParaRPr lang="en-US" sz="1200" b="1" dirty="0">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C7F22736-A6D7-4BC7-9897-CF55503D14EA}" type="slidenum">
              <a:rPr lang="en-US" smtClean="0"/>
              <a:t>2</a:t>
            </a:fld>
            <a:endParaRPr lang="en-US"/>
          </a:p>
        </p:txBody>
      </p:sp>
    </p:spTree>
    <p:extLst>
      <p:ext uri="{BB962C8B-B14F-4D97-AF65-F5344CB8AC3E}">
        <p14:creationId xmlns:p14="http://schemas.microsoft.com/office/powerpoint/2010/main" val="2713723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a:latin typeface="+mn-lt"/>
                <a:ea typeface="Calibri" panose="020F0502020204030204" pitchFamily="34" charset="0"/>
                <a:cs typeface="Calibri"/>
              </a:rPr>
              <a:t>Pillar 5 </a:t>
            </a:r>
            <a:r>
              <a:rPr lang="en-US" sz="1200" dirty="0">
                <a:latin typeface="+mn-lt"/>
                <a:ea typeface="Calibri" panose="020F0502020204030204" pitchFamily="34" charset="0"/>
                <a:cs typeface="Calibri"/>
              </a:rPr>
              <a:t>- Accountability and Transparency  - I have both because</a:t>
            </a:r>
            <a:r>
              <a:rPr lang="en-US" dirty="0">
                <a:ea typeface="Calibri" panose="020F0502020204030204" pitchFamily="34" charset="0"/>
                <a:cs typeface="Calibri"/>
              </a:rPr>
              <a:t> the fact is</a:t>
            </a:r>
            <a:r>
              <a:rPr lang="en-US" sz="1200" dirty="0">
                <a:latin typeface="+mn-lt"/>
                <a:ea typeface="Calibri" panose="020F0502020204030204" pitchFamily="34" charset="0"/>
                <a:cs typeface="Calibri"/>
              </a:rPr>
              <a:t> they aren't mutually exclusive of one another. </a:t>
            </a:r>
          </a:p>
          <a:p>
            <a:pPr>
              <a:defRPr/>
            </a:pPr>
            <a:endParaRPr lang="en-US">
              <a:cs typeface="Calibri"/>
            </a:endParaRPr>
          </a:p>
        </p:txBody>
      </p:sp>
      <p:sp>
        <p:nvSpPr>
          <p:cNvPr id="4" name="Slide Number Placeholder 3"/>
          <p:cNvSpPr>
            <a:spLocks noGrp="1"/>
          </p:cNvSpPr>
          <p:nvPr>
            <p:ph type="sldNum" sz="quarter" idx="5"/>
          </p:nvPr>
        </p:nvSpPr>
        <p:spPr/>
        <p:txBody>
          <a:bodyPr/>
          <a:lstStyle/>
          <a:p>
            <a:fld id="{C7F22736-A6D7-4BC7-9897-CF55503D14EA}" type="slidenum">
              <a:rPr lang="en-US" smtClean="0"/>
              <a:t>20</a:t>
            </a:fld>
            <a:endParaRPr lang="en-US"/>
          </a:p>
        </p:txBody>
      </p:sp>
    </p:spTree>
    <p:extLst>
      <p:ext uri="{BB962C8B-B14F-4D97-AF65-F5344CB8AC3E}">
        <p14:creationId xmlns:p14="http://schemas.microsoft.com/office/powerpoint/2010/main" val="4119687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i="1">
                <a:latin typeface="+mn-lt"/>
                <a:ea typeface="Calibri" panose="020F0502020204030204" pitchFamily="34" charset="0"/>
                <a:cs typeface="Calibri"/>
              </a:rPr>
              <a:t>Accountability and Transparency  </a:t>
            </a:r>
            <a:r>
              <a:rPr lang="en-US" sz="1200">
                <a:effectLst/>
                <a:latin typeface="+mn-lt"/>
                <a:ea typeface="Calibri" panose="020F0502020204030204" pitchFamily="34" charset="0"/>
                <a:cs typeface="Calibri"/>
              </a:rPr>
              <a:t>–</a:t>
            </a:r>
            <a:r>
              <a:rPr lang="en-US" sz="1200">
                <a:latin typeface="+mn-lt"/>
                <a:ea typeface="Calibri" panose="020F0502020204030204" pitchFamily="34" charset="0"/>
                <a:cs typeface="Calibri"/>
              </a:rPr>
              <a:t> </a:t>
            </a:r>
            <a:endParaRPr lang="en-US" sz="1200">
              <a:latin typeface="+mn-lt"/>
              <a:cs typeface="Calibri"/>
            </a:endParaRPr>
          </a:p>
          <a:p>
            <a:pPr marL="171450" indent="-171450">
              <a:buFont typeface="Wingdings" panose="05000000000000000000" pitchFamily="2" charset="2"/>
              <a:buChar char="Ø"/>
              <a:defRPr/>
            </a:pPr>
            <a:r>
              <a:rPr lang="en-US" sz="1200">
                <a:latin typeface="+mn-lt"/>
              </a:rPr>
              <a:t>The Savannah Police Department must create and embrace a culture of accountability and become more transparent. </a:t>
            </a:r>
            <a:endParaRPr lang="en-US" sz="1200">
              <a:latin typeface="+mn-lt"/>
              <a:cs typeface="Calibri"/>
            </a:endParaRPr>
          </a:p>
          <a:p>
            <a:pPr marL="171450" indent="-171450">
              <a:buFont typeface="Wingdings" panose="05000000000000000000" pitchFamily="2" charset="2"/>
              <a:buChar char="Ø"/>
              <a:defRPr/>
            </a:pPr>
            <a:r>
              <a:rPr lang="en-US" sz="1200">
                <a:latin typeface="+mn-lt"/>
                <a:ea typeface="Calibri" panose="020F0502020204030204" pitchFamily="34" charset="0"/>
                <a:cs typeface="Calibri"/>
              </a:rPr>
              <a:t>Most importantly, transparency and accountability starts at the top of an organization – with me. </a:t>
            </a:r>
            <a:endParaRPr lang="en-US" sz="1200">
              <a:latin typeface="+mn-lt"/>
              <a:ea typeface="Calibri" panose="020F0502020204030204" pitchFamily="34" charset="0"/>
              <a:cs typeface="Times New Roman"/>
            </a:endParaRPr>
          </a:p>
          <a:p>
            <a:pPr marL="171450" indent="-171450">
              <a:buFont typeface="Wingdings" panose="05000000000000000000" pitchFamily="2" charset="2"/>
              <a:buChar char="Ø"/>
              <a:defRPr/>
            </a:pPr>
            <a:r>
              <a:rPr lang="en-US">
                <a:ea typeface="Calibri" panose="020F0502020204030204" pitchFamily="34" charset="0"/>
                <a:cs typeface="Calibri"/>
              </a:rPr>
              <a:t>We will assess</a:t>
            </a:r>
            <a:r>
              <a:rPr lang="en-US" sz="1200">
                <a:effectLst/>
                <a:latin typeface="+mn-lt"/>
                <a:ea typeface="Calibri" panose="020F0502020204030204" pitchFamily="34" charset="0"/>
                <a:cs typeface="Calibri"/>
              </a:rPr>
              <a:t> and </a:t>
            </a:r>
            <a:r>
              <a:rPr lang="en-US">
                <a:ea typeface="Calibri" panose="020F0502020204030204" pitchFamily="34" charset="0"/>
                <a:cs typeface="Calibri"/>
              </a:rPr>
              <a:t>measure our</a:t>
            </a:r>
            <a:r>
              <a:rPr lang="en-US" sz="1200">
                <a:effectLst/>
                <a:latin typeface="+mn-lt"/>
                <a:ea typeface="Calibri" panose="020F0502020204030204" pitchFamily="34" charset="0"/>
                <a:cs typeface="Calibri"/>
              </a:rPr>
              <a:t> efforts and strategies through CompStat, shoot reviews, intel reports, internal meetings and feedback garnered from the community</a:t>
            </a:r>
            <a:r>
              <a:rPr lang="en-US">
                <a:ea typeface="Calibri" panose="020F0502020204030204" pitchFamily="34" charset="0"/>
                <a:cs typeface="Calibri"/>
              </a:rPr>
              <a:t>. </a:t>
            </a:r>
            <a:endParaRPr lang="en-US" sz="1200">
              <a:latin typeface="+mn-lt"/>
              <a:ea typeface="Calibri" panose="020F0502020204030204" pitchFamily="34" charset="0"/>
              <a:cs typeface="Calibri"/>
            </a:endParaRPr>
          </a:p>
          <a:p>
            <a:pPr marL="171450" indent="-171450">
              <a:buFont typeface="Wingdings" panose="05000000000000000000" pitchFamily="2" charset="2"/>
              <a:buChar char="Ø"/>
              <a:defRPr/>
            </a:pPr>
            <a:r>
              <a:rPr lang="en-US" sz="1200">
                <a:latin typeface="+mn-lt"/>
                <a:ea typeface="Calibri" panose="020F0502020204030204" pitchFamily="34" charset="0"/>
                <a:cs typeface="Calibri"/>
              </a:rPr>
              <a:t>When significant events occur in the community and or involve the department, timely and accurate communication of the facts to our stakeholders / community members is paramount. </a:t>
            </a:r>
          </a:p>
          <a:p>
            <a:pPr marL="171450" indent="-171450">
              <a:buFont typeface="Wingdings" panose="05000000000000000000" pitchFamily="2" charset="2"/>
              <a:buChar char="Ø"/>
              <a:defRPr/>
            </a:pPr>
            <a:r>
              <a:rPr lang="en-US" sz="1200">
                <a:latin typeface="+mn-lt"/>
                <a:ea typeface="Calibri" panose="020F0502020204030204" pitchFamily="34" charset="0"/>
                <a:cs typeface="Calibri"/>
              </a:rPr>
              <a:t>We will also be publishing internal data on our website soon. I will discuss that shortly.   </a:t>
            </a:r>
          </a:p>
          <a:p>
            <a:pPr marL="171450" indent="-171450">
              <a:buFont typeface="Wingdings" panose="05000000000000000000" pitchFamily="2" charset="2"/>
              <a:buChar char="Ø"/>
              <a:defRPr/>
            </a:pPr>
            <a:r>
              <a:rPr lang="en-US" sz="1200">
                <a:effectLst/>
                <a:latin typeface="+mn-lt"/>
                <a:ea typeface="Calibri" panose="020F0502020204030204" pitchFamily="34" charset="0"/>
                <a:cs typeface="Calibri"/>
              </a:rPr>
              <a:t>Command </a:t>
            </a:r>
            <a:r>
              <a:rPr lang="en-US" sz="1200">
                <a:latin typeface="+mn-lt"/>
                <a:ea typeface="Calibri" panose="020F0502020204030204" pitchFamily="34" charset="0"/>
                <a:cs typeface="Calibri"/>
              </a:rPr>
              <a:t>level</a:t>
            </a:r>
            <a:r>
              <a:rPr lang="en-US" sz="1200">
                <a:effectLst/>
                <a:latin typeface="+mn-lt"/>
                <a:ea typeface="Calibri" panose="020F0502020204030204" pitchFamily="34" charset="0"/>
                <a:cs typeface="Calibri"/>
              </a:rPr>
              <a:t> officers will be responsible [and held responsible] for developing targeted strategies with input from staff and external partners.</a:t>
            </a:r>
            <a:r>
              <a:rPr lang="en-US" sz="1200">
                <a:latin typeface="+mn-lt"/>
                <a:ea typeface="Calibri" panose="020F0502020204030204" pitchFamily="34" charset="0"/>
                <a:cs typeface="Calibri"/>
              </a:rPr>
              <a:t> Performance</a:t>
            </a:r>
            <a:r>
              <a:rPr lang="en-US" sz="1200">
                <a:effectLst/>
                <a:latin typeface="+mn-lt"/>
                <a:ea typeface="Calibri" panose="020F0502020204030204" pitchFamily="34" charset="0"/>
                <a:cs typeface="Calibri"/>
              </a:rPr>
              <a:t> evaluations will be used to measure officers’ productivity and aligning goals.</a:t>
            </a:r>
            <a:r>
              <a:rPr lang="en-US" sz="1200">
                <a:latin typeface="+mn-lt"/>
                <a:ea typeface="Calibri" panose="020F0502020204030204" pitchFamily="34" charset="0"/>
                <a:cs typeface="Calibri"/>
              </a:rPr>
              <a:t> </a:t>
            </a:r>
          </a:p>
          <a:p>
            <a:pPr marL="0" indent="0">
              <a:buFont typeface="Wingdings" panose="05000000000000000000" pitchFamily="2" charset="2"/>
              <a:buNone/>
              <a:defRPr/>
            </a:pPr>
            <a:r>
              <a:rPr lang="en-US" sz="1200">
                <a:effectLst/>
                <a:latin typeface="+mn-lt"/>
                <a:ea typeface="Calibri" panose="020F0502020204030204" pitchFamily="34" charset="0"/>
                <a:cs typeface="Calibri"/>
              </a:rPr>
              <a:t>* Note – we are redeveloping CompStat to focus deeper on accountability measurables ( UOF / Crash data/Community engagement efforts – problem oriented policing projects/clearance rates etc.). </a:t>
            </a:r>
            <a:endParaRPr lang="en-US" sz="1200">
              <a:latin typeface="+mn-lt"/>
              <a:cs typeface="Calibri"/>
            </a:endParaRPr>
          </a:p>
          <a:p>
            <a:endParaRPr lang="en-US"/>
          </a:p>
        </p:txBody>
      </p:sp>
      <p:sp>
        <p:nvSpPr>
          <p:cNvPr id="4" name="Slide Number Placeholder 3"/>
          <p:cNvSpPr>
            <a:spLocks noGrp="1"/>
          </p:cNvSpPr>
          <p:nvPr>
            <p:ph type="sldNum" sz="quarter" idx="5"/>
          </p:nvPr>
        </p:nvSpPr>
        <p:spPr/>
        <p:txBody>
          <a:bodyPr/>
          <a:lstStyle/>
          <a:p>
            <a:fld id="{C7F22736-A6D7-4BC7-9897-CF55503D14EA}" type="slidenum">
              <a:rPr lang="en-US" smtClean="0"/>
              <a:t>21</a:t>
            </a:fld>
            <a:endParaRPr lang="en-US"/>
          </a:p>
        </p:txBody>
      </p:sp>
    </p:spTree>
    <p:extLst>
      <p:ext uri="{BB962C8B-B14F-4D97-AF65-F5344CB8AC3E}">
        <p14:creationId xmlns:p14="http://schemas.microsoft.com/office/powerpoint/2010/main" val="1508418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2399030" algn="l"/>
              </a:tabLst>
            </a:pPr>
            <a:r>
              <a:rPr lang="en-US" b="1" i="1">
                <a:latin typeface="+mn-lt"/>
                <a:ea typeface="Calibri" panose="020F0502020204030204" pitchFamily="34" charset="0"/>
                <a:cs typeface="Times New Roman"/>
              </a:rPr>
              <a:t>Pillar 6 - Community</a:t>
            </a:r>
            <a:r>
              <a:rPr lang="en-US" sz="1200" b="1" i="1">
                <a:effectLst/>
                <a:latin typeface="+mn-lt"/>
                <a:ea typeface="Calibri" panose="020F0502020204030204" pitchFamily="34" charset="0"/>
                <a:cs typeface="Times New Roman"/>
              </a:rPr>
              <a:t> Partnerships and Relationships</a:t>
            </a:r>
            <a:r>
              <a:rPr lang="en-US">
                <a:latin typeface="+mn-lt"/>
                <a:ea typeface="Calibri" panose="020F0502020204030204" pitchFamily="34" charset="0"/>
                <a:cs typeface="Times New Roman"/>
              </a:rPr>
              <a:t> </a:t>
            </a:r>
            <a:endParaRPr lang="en-US" sz="1200">
              <a:effectLst/>
              <a:latin typeface="+mn-lt"/>
              <a:ea typeface="Calibri" panose="020F0502020204030204" pitchFamily="34" charset="0"/>
              <a:cs typeface="Times New Roman" panose="02020603050405020304" pitchFamily="18" charset="0"/>
            </a:endParaRPr>
          </a:p>
          <a:p>
            <a:pPr marL="171450" indent="-171450">
              <a:lnSpc>
                <a:spcPct val="107000"/>
              </a:lnSpc>
              <a:spcAft>
                <a:spcPts val="800"/>
              </a:spcAft>
              <a:buFont typeface="Wingdings" panose="05000000000000000000" pitchFamily="2" charset="2"/>
              <a:buChar char="Ø"/>
              <a:tabLst>
                <a:tab pos="2399030" algn="l"/>
              </a:tabLst>
            </a:pPr>
            <a:r>
              <a:rPr lang="en-US" sz="1200">
                <a:latin typeface="+mn-lt"/>
                <a:cs typeface="Arial"/>
              </a:rPr>
              <a:t>The reduction and prevention of crime </a:t>
            </a:r>
            <a:r>
              <a:rPr lang="en-US">
                <a:latin typeface="+mn-lt"/>
                <a:cs typeface="Arial"/>
              </a:rPr>
              <a:t>is </a:t>
            </a:r>
            <a:r>
              <a:rPr lang="en-US" sz="1200">
                <a:latin typeface="+mn-lt"/>
                <a:cs typeface="Arial"/>
              </a:rPr>
              <a:t>contingent on the relationships that SPD has in our community. Positive engagement with our residents and visitors solidifies our credibility and legitimacy. Together, we will develop innovative ways to engage and empower our community.</a:t>
            </a:r>
            <a:r>
              <a:rPr lang="en-US">
                <a:latin typeface="+mn-lt"/>
                <a:cs typeface="Arial"/>
              </a:rPr>
              <a:t> </a:t>
            </a:r>
            <a:endParaRPr lang="en-US" sz="1200">
              <a:latin typeface="+mn-lt"/>
              <a:cs typeface="Arial" panose="020B0604020202020204" pitchFamily="34" charset="0"/>
            </a:endParaRPr>
          </a:p>
          <a:p>
            <a:pPr marL="628650" lvl="1" indent="-171450">
              <a:buFont typeface="Wingdings" panose="05000000000000000000" pitchFamily="2" charset="2"/>
              <a:buChar char="Ø"/>
            </a:pPr>
            <a:r>
              <a:rPr lang="en-US" sz="1200">
                <a:latin typeface="+mn-lt"/>
                <a:cs typeface="Arial"/>
              </a:rPr>
              <a:t>By reinforcing a shared responsibility mindset, we will develop collaborative problem-solving strategies. We must prioritize proactive engagement and utilize a targeted approach - focusing on our most challenged areas and populations.</a:t>
            </a:r>
            <a:r>
              <a:rPr lang="en-US">
                <a:latin typeface="+mn-lt"/>
                <a:cs typeface="Arial"/>
              </a:rPr>
              <a:t> </a:t>
            </a:r>
            <a:endParaRPr lang="en-US" sz="1200">
              <a:latin typeface="+mn-lt"/>
              <a:cs typeface="Arial" panose="020B0604020202020204" pitchFamily="34" charset="0"/>
            </a:endParaRPr>
          </a:p>
          <a:p>
            <a:pPr marL="628650" lvl="1" indent="-171450">
              <a:buFont typeface="Wingdings" panose="05000000000000000000" pitchFamily="2" charset="2"/>
              <a:buChar char="Ø"/>
            </a:pPr>
            <a:r>
              <a:rPr lang="en-US" sz="1200">
                <a:latin typeface="+mn-lt"/>
                <a:cs typeface="Arial"/>
              </a:rPr>
              <a:t>Although we have designated Neighborhood Resource Officers, we are redefining the role that all officers are NRO's. We don't want the responsibility to [proactively] engage community members to </a:t>
            </a:r>
            <a:r>
              <a:rPr lang="en-US">
                <a:latin typeface="+mn-lt"/>
                <a:cs typeface="Arial"/>
              </a:rPr>
              <a:t>be the responsibility of several</a:t>
            </a:r>
            <a:r>
              <a:rPr lang="en-US" sz="1200">
                <a:latin typeface="+mn-lt"/>
                <a:cs typeface="Arial"/>
              </a:rPr>
              <a:t> officers. All officers (including myself/Command) are responsible to engage and empower residents and visitors. The goal is to be solution oriented / knowledgeable of city and local resources / and </a:t>
            </a:r>
            <a:r>
              <a:rPr lang="en-US">
                <a:latin typeface="+mn-lt"/>
                <a:cs typeface="Arial"/>
              </a:rPr>
              <a:t>to not only</a:t>
            </a:r>
            <a:r>
              <a:rPr lang="en-US" sz="1200">
                <a:latin typeface="+mn-lt"/>
                <a:cs typeface="Arial"/>
              </a:rPr>
              <a:t> crime </a:t>
            </a:r>
            <a:r>
              <a:rPr lang="en-US">
                <a:latin typeface="+mn-lt"/>
                <a:cs typeface="Arial"/>
              </a:rPr>
              <a:t>address crime </a:t>
            </a:r>
            <a:r>
              <a:rPr lang="en-US" sz="1200">
                <a:latin typeface="+mn-lt"/>
                <a:cs typeface="Arial"/>
              </a:rPr>
              <a:t>– but </a:t>
            </a:r>
            <a:r>
              <a:rPr lang="en-US">
                <a:latin typeface="+mn-lt"/>
                <a:cs typeface="Arial"/>
              </a:rPr>
              <a:t>also quality</a:t>
            </a:r>
            <a:r>
              <a:rPr lang="en-US" sz="1200">
                <a:latin typeface="+mn-lt"/>
                <a:cs typeface="Arial"/>
              </a:rPr>
              <a:t> of life issues. *</a:t>
            </a:r>
          </a:p>
          <a:p>
            <a:endParaRPr lang="en-US"/>
          </a:p>
        </p:txBody>
      </p:sp>
      <p:sp>
        <p:nvSpPr>
          <p:cNvPr id="4" name="Slide Number Placeholder 3"/>
          <p:cNvSpPr>
            <a:spLocks noGrp="1"/>
          </p:cNvSpPr>
          <p:nvPr>
            <p:ph type="sldNum" sz="quarter" idx="5"/>
          </p:nvPr>
        </p:nvSpPr>
        <p:spPr/>
        <p:txBody>
          <a:bodyPr/>
          <a:lstStyle/>
          <a:p>
            <a:fld id="{C7F22736-A6D7-4BC7-9897-CF55503D14EA}" type="slidenum">
              <a:rPr lang="en-US" smtClean="0"/>
              <a:t>22</a:t>
            </a:fld>
            <a:endParaRPr lang="en-US"/>
          </a:p>
        </p:txBody>
      </p:sp>
    </p:spTree>
    <p:extLst>
      <p:ext uri="{BB962C8B-B14F-4D97-AF65-F5344CB8AC3E}">
        <p14:creationId xmlns:p14="http://schemas.microsoft.com/office/powerpoint/2010/main" val="3620764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2399030" algn="l"/>
              </a:tabLst>
            </a:pPr>
            <a:r>
              <a:rPr lang="en-US" sz="1200">
                <a:effectLst/>
                <a:latin typeface="+mn-lt"/>
                <a:ea typeface="Calibri" panose="020F0502020204030204" pitchFamily="34" charset="0"/>
                <a:cs typeface="Times New Roman"/>
              </a:rPr>
              <a:t> </a:t>
            </a:r>
            <a:r>
              <a:rPr lang="en-US" sz="1200">
                <a:latin typeface="+mn-lt"/>
                <a:ea typeface="Calibri" panose="020F0502020204030204" pitchFamily="34" charset="0"/>
                <a:cs typeface="Times New Roman"/>
              </a:rPr>
              <a:t>Here are some examples of our community engagement efforts. </a:t>
            </a:r>
            <a:endParaRPr lang="en-US" sz="1200">
              <a:latin typeface="+mn-lt"/>
              <a:cs typeface="Times New Roman"/>
            </a:endParaRPr>
          </a:p>
        </p:txBody>
      </p:sp>
      <p:sp>
        <p:nvSpPr>
          <p:cNvPr id="4" name="Slide Number Placeholder 3"/>
          <p:cNvSpPr>
            <a:spLocks noGrp="1"/>
          </p:cNvSpPr>
          <p:nvPr>
            <p:ph type="sldNum" sz="quarter" idx="5"/>
          </p:nvPr>
        </p:nvSpPr>
        <p:spPr/>
        <p:txBody>
          <a:bodyPr/>
          <a:lstStyle/>
          <a:p>
            <a:fld id="{C7F22736-A6D7-4BC7-9897-CF55503D14EA}" type="slidenum">
              <a:rPr lang="en-US" smtClean="0"/>
              <a:t>23</a:t>
            </a:fld>
            <a:endParaRPr lang="en-US"/>
          </a:p>
        </p:txBody>
      </p:sp>
    </p:spTree>
    <p:extLst>
      <p:ext uri="{BB962C8B-B14F-4D97-AF65-F5344CB8AC3E}">
        <p14:creationId xmlns:p14="http://schemas.microsoft.com/office/powerpoint/2010/main" val="3770735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2399030" algn="l"/>
              </a:tabLs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endParaRPr lang="en-US"/>
          </a:p>
        </p:txBody>
      </p:sp>
      <p:sp>
        <p:nvSpPr>
          <p:cNvPr id="4" name="Slide Number Placeholder 3"/>
          <p:cNvSpPr>
            <a:spLocks noGrp="1"/>
          </p:cNvSpPr>
          <p:nvPr>
            <p:ph type="sldNum" sz="quarter" idx="5"/>
          </p:nvPr>
        </p:nvSpPr>
        <p:spPr/>
        <p:txBody>
          <a:bodyPr/>
          <a:lstStyle/>
          <a:p>
            <a:fld id="{C7F22736-A6D7-4BC7-9897-CF55503D14EA}" type="slidenum">
              <a:rPr lang="en-US" smtClean="0"/>
              <a:t>24</a:t>
            </a:fld>
            <a:endParaRPr lang="en-US"/>
          </a:p>
        </p:txBody>
      </p:sp>
    </p:spTree>
    <p:extLst>
      <p:ext uri="{BB962C8B-B14F-4D97-AF65-F5344CB8AC3E}">
        <p14:creationId xmlns:p14="http://schemas.microsoft.com/office/powerpoint/2010/main" val="932471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very popular Roll Call in the Streets will be back in the Spring. </a:t>
            </a:r>
          </a:p>
        </p:txBody>
      </p:sp>
      <p:sp>
        <p:nvSpPr>
          <p:cNvPr id="4" name="Slide Number Placeholder 3"/>
          <p:cNvSpPr>
            <a:spLocks noGrp="1"/>
          </p:cNvSpPr>
          <p:nvPr>
            <p:ph type="sldNum" sz="quarter" idx="5"/>
          </p:nvPr>
        </p:nvSpPr>
        <p:spPr/>
        <p:txBody>
          <a:bodyPr/>
          <a:lstStyle/>
          <a:p>
            <a:fld id="{C7F22736-A6D7-4BC7-9897-CF55503D14EA}" type="slidenum">
              <a:rPr lang="en-US" smtClean="0"/>
              <a:t>25</a:t>
            </a:fld>
            <a:endParaRPr lang="en-US"/>
          </a:p>
        </p:txBody>
      </p:sp>
    </p:spTree>
    <p:extLst>
      <p:ext uri="{BB962C8B-B14F-4D97-AF65-F5344CB8AC3E}">
        <p14:creationId xmlns:p14="http://schemas.microsoft.com/office/powerpoint/2010/main" val="1516473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PALS is back and stronger than ever. </a:t>
            </a:r>
          </a:p>
        </p:txBody>
      </p:sp>
      <p:sp>
        <p:nvSpPr>
          <p:cNvPr id="4" name="Slide Number Placeholder 3"/>
          <p:cNvSpPr>
            <a:spLocks noGrp="1"/>
          </p:cNvSpPr>
          <p:nvPr>
            <p:ph type="sldNum" sz="quarter" idx="5"/>
          </p:nvPr>
        </p:nvSpPr>
        <p:spPr/>
        <p:txBody>
          <a:bodyPr/>
          <a:lstStyle/>
          <a:p>
            <a:fld id="{C7F22736-A6D7-4BC7-9897-CF55503D14EA}" type="slidenum">
              <a:rPr lang="en-US" smtClean="0"/>
              <a:t>26</a:t>
            </a:fld>
            <a:endParaRPr lang="en-US"/>
          </a:p>
        </p:txBody>
      </p:sp>
    </p:spTree>
    <p:extLst>
      <p:ext uri="{BB962C8B-B14F-4D97-AF65-F5344CB8AC3E}">
        <p14:creationId xmlns:p14="http://schemas.microsoft.com/office/powerpoint/2010/main" val="3522278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n-lt"/>
                <a:cs typeface="Calibri"/>
              </a:rPr>
              <a:t>We began this mobile – personal tour and talk last year and are planning to continue it in all of our districts. The tour consists of COS staff,</a:t>
            </a:r>
            <a:r>
              <a:rPr lang="en-US">
                <a:cs typeface="Calibri"/>
              </a:rPr>
              <a:t> neighborhood</a:t>
            </a:r>
            <a:r>
              <a:rPr lang="en-US">
                <a:latin typeface="+mn-lt"/>
                <a:cs typeface="Calibri"/>
              </a:rPr>
              <a:t> leaders and residents having a conversation about crime, quality of life issues, and most </a:t>
            </a:r>
            <a:r>
              <a:rPr lang="en-US">
                <a:cs typeface="Calibri"/>
              </a:rPr>
              <a:t>importantly</a:t>
            </a:r>
            <a:r>
              <a:rPr lang="en-US">
                <a:latin typeface="+mn-lt"/>
                <a:cs typeface="Calibri"/>
              </a:rPr>
              <a:t> – how we can work together. </a:t>
            </a:r>
          </a:p>
        </p:txBody>
      </p:sp>
      <p:sp>
        <p:nvSpPr>
          <p:cNvPr id="4" name="Slide Number Placeholder 3"/>
          <p:cNvSpPr>
            <a:spLocks noGrp="1"/>
          </p:cNvSpPr>
          <p:nvPr>
            <p:ph type="sldNum" sz="quarter" idx="5"/>
          </p:nvPr>
        </p:nvSpPr>
        <p:spPr/>
        <p:txBody>
          <a:bodyPr/>
          <a:lstStyle/>
          <a:p>
            <a:fld id="{C7F22736-A6D7-4BC7-9897-CF55503D14EA}" type="slidenum">
              <a:rPr lang="en-US" smtClean="0"/>
              <a:t>27</a:t>
            </a:fld>
            <a:endParaRPr lang="en-US"/>
          </a:p>
        </p:txBody>
      </p:sp>
    </p:spTree>
    <p:extLst>
      <p:ext uri="{BB962C8B-B14F-4D97-AF65-F5344CB8AC3E}">
        <p14:creationId xmlns:p14="http://schemas.microsoft.com/office/powerpoint/2010/main" val="4034691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cs typeface="Calibri"/>
              </a:rPr>
              <a:t>I will now change pace – and discuss several initiatives that we are working towards this year to continue </a:t>
            </a:r>
            <a:r>
              <a:rPr lang="en-US" dirty="0">
                <a:cs typeface="Calibri"/>
              </a:rPr>
              <a:t>our priority of achieving service</a:t>
            </a:r>
            <a:r>
              <a:rPr lang="en-US" dirty="0">
                <a:latin typeface="+mn-lt"/>
                <a:cs typeface="Calibri"/>
              </a:rPr>
              <a:t> excellence. </a:t>
            </a:r>
          </a:p>
        </p:txBody>
      </p:sp>
      <p:sp>
        <p:nvSpPr>
          <p:cNvPr id="4" name="Slide Number Placeholder 3"/>
          <p:cNvSpPr>
            <a:spLocks noGrp="1"/>
          </p:cNvSpPr>
          <p:nvPr>
            <p:ph type="sldNum" sz="quarter" idx="5"/>
          </p:nvPr>
        </p:nvSpPr>
        <p:spPr/>
        <p:txBody>
          <a:bodyPr/>
          <a:lstStyle/>
          <a:p>
            <a:fld id="{C7F22736-A6D7-4BC7-9897-CF55503D14EA}" type="slidenum">
              <a:rPr lang="en-US" smtClean="0"/>
              <a:t>28</a:t>
            </a:fld>
            <a:endParaRPr lang="en-US"/>
          </a:p>
        </p:txBody>
      </p:sp>
    </p:spTree>
    <p:extLst>
      <p:ext uri="{BB962C8B-B14F-4D97-AF65-F5344CB8AC3E}">
        <p14:creationId xmlns:p14="http://schemas.microsoft.com/office/powerpoint/2010/main" val="24380337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90000"/>
              </a:lnSpc>
              <a:spcBef>
                <a:spcPts val="500"/>
              </a:spcBef>
              <a:buFont typeface="Wingdings,Sans-Serif"/>
              <a:buChar char="Ø"/>
            </a:pPr>
            <a:r>
              <a:rPr lang="en-US"/>
              <a:t>Stratified Policing is an innovative, evidence – based organizational framework with specific methods designed to transform a police department’s day-to-day operations. </a:t>
            </a:r>
          </a:p>
          <a:p>
            <a:pPr marL="628650" lvl="1" indent="-171450">
              <a:lnSpc>
                <a:spcPct val="90000"/>
              </a:lnSpc>
              <a:spcBef>
                <a:spcPts val="500"/>
              </a:spcBef>
              <a:buFont typeface="Wingdings,Sans-Serif"/>
              <a:buChar char="Ø"/>
            </a:pPr>
            <a:r>
              <a:rPr lang="en-US"/>
              <a:t>The goal is to create permanent changes that institutionalize </a:t>
            </a:r>
            <a:r>
              <a:rPr lang="en-US" b="1"/>
              <a:t>proactive crime reduction strategies</a:t>
            </a:r>
            <a:r>
              <a:rPr lang="en-US"/>
              <a:t> which will result in a long-term impact on crime. </a:t>
            </a:r>
            <a:endParaRPr lang="en-US">
              <a:cs typeface="Calibri"/>
            </a:endParaRPr>
          </a:p>
          <a:p>
            <a:pPr marL="628650" lvl="1" indent="-171450">
              <a:lnSpc>
                <a:spcPct val="90000"/>
              </a:lnSpc>
              <a:spcBef>
                <a:spcPts val="500"/>
              </a:spcBef>
              <a:buFont typeface="Wingdings,Sans-Serif"/>
              <a:buChar char="Ø"/>
            </a:pPr>
            <a:r>
              <a:rPr lang="en-US"/>
              <a:t>Stratified policing will bring about organizational changes that focuses on the systematic reduction of violent crime, improved communication, and transparency (internally and externally with the community), as well as increased accountability for a new and elevated level of proactive crime reduction activity. </a:t>
            </a:r>
            <a:endParaRPr lang="en-US">
              <a:cs typeface="Calibri"/>
            </a:endParaRPr>
          </a:p>
          <a:p>
            <a:pPr marL="628650" lvl="1" indent="-171450">
              <a:lnSpc>
                <a:spcPct val="90000"/>
              </a:lnSpc>
              <a:spcBef>
                <a:spcPts val="500"/>
              </a:spcBef>
              <a:buFont typeface="Wingdings,Sans-Serif"/>
              <a:buChar char="Ø"/>
            </a:pPr>
            <a:r>
              <a:rPr lang="en-US"/>
              <a:t>Officers will become more efficient in the use of their time and more effective because they are collaborating both with internal units and working with the community to solve problems. </a:t>
            </a:r>
            <a:endParaRPr lang="en-US">
              <a:cs typeface="Calibri"/>
            </a:endParaRPr>
          </a:p>
          <a:p>
            <a:pPr marL="628650" lvl="1" indent="-171450">
              <a:lnSpc>
                <a:spcPct val="90000"/>
              </a:lnSpc>
              <a:spcBef>
                <a:spcPts val="500"/>
              </a:spcBef>
              <a:buFont typeface="Wingdings,Sans-Serif"/>
              <a:buChar char="Ø"/>
            </a:pPr>
            <a:r>
              <a:rPr lang="en-US"/>
              <a:t>Supervisors and commanders will become more engaged in crime reduction and will be </a:t>
            </a:r>
            <a:r>
              <a:rPr lang="en-US" b="1" u="sng"/>
              <a:t>held accountable</a:t>
            </a:r>
            <a:r>
              <a:rPr lang="en-US"/>
              <a:t> on a consistent basis.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7F22736-A6D7-4BC7-9897-CF55503D14EA}" type="slidenum">
              <a:rPr lang="en-US" smtClean="0"/>
              <a:t>29</a:t>
            </a:fld>
            <a:endParaRPr lang="en-US"/>
          </a:p>
        </p:txBody>
      </p:sp>
    </p:spTree>
    <p:extLst>
      <p:ext uri="{BB962C8B-B14F-4D97-AF65-F5344CB8AC3E}">
        <p14:creationId xmlns:p14="http://schemas.microsoft.com/office/powerpoint/2010/main" val="2500898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a:t>In 2022 - </a:t>
            </a:r>
          </a:p>
          <a:p>
            <a:endParaRPr lang="en-US" sz="1200">
              <a:cs typeface="Calibri"/>
            </a:endParaRPr>
          </a:p>
          <a:p>
            <a:r>
              <a:rPr lang="en-US" sz="1200">
                <a:cs typeface="Calibri"/>
              </a:rPr>
              <a:t>We had a reported 509 guns stolen. </a:t>
            </a:r>
          </a:p>
          <a:p>
            <a:r>
              <a:rPr lang="en-US" sz="1200">
                <a:cs typeface="Calibri"/>
              </a:rPr>
              <a:t>Out of the 509, 271 were stolen from a vehicle. </a:t>
            </a:r>
          </a:p>
          <a:p>
            <a:r>
              <a:rPr lang="en-US" sz="1200">
                <a:cs typeface="Calibri"/>
              </a:rPr>
              <a:t>And out of the 271 – 241 were stolen from unlocked vehicles. </a:t>
            </a:r>
          </a:p>
          <a:p>
            <a:endParaRPr lang="en-US">
              <a:cs typeface="Calibri"/>
            </a:endParaRPr>
          </a:p>
        </p:txBody>
      </p:sp>
      <p:sp>
        <p:nvSpPr>
          <p:cNvPr id="4" name="Slide Number Placeholder 3"/>
          <p:cNvSpPr>
            <a:spLocks noGrp="1"/>
          </p:cNvSpPr>
          <p:nvPr>
            <p:ph type="sldNum" sz="quarter" idx="5"/>
          </p:nvPr>
        </p:nvSpPr>
        <p:spPr/>
        <p:txBody>
          <a:bodyPr/>
          <a:lstStyle/>
          <a:p>
            <a:fld id="{C7F22736-A6D7-4BC7-9897-CF55503D14EA}" type="slidenum">
              <a:rPr lang="en-US" smtClean="0"/>
              <a:t>3</a:t>
            </a:fld>
            <a:endParaRPr lang="en-US"/>
          </a:p>
        </p:txBody>
      </p:sp>
    </p:spTree>
    <p:extLst>
      <p:ext uri="{BB962C8B-B14F-4D97-AF65-F5344CB8AC3E}">
        <p14:creationId xmlns:p14="http://schemas.microsoft.com/office/powerpoint/2010/main" val="595441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90000"/>
              </a:lnSpc>
              <a:spcBef>
                <a:spcPts val="500"/>
              </a:spcBef>
              <a:buFont typeface="Wingdings" panose="05000000000000000000" pitchFamily="2" charset="2"/>
              <a:buChar char="Ø"/>
            </a:pPr>
            <a:r>
              <a:rPr lang="en-US" sz="1200" dirty="0">
                <a:latin typeface="+mn-lt"/>
                <a:cs typeface="Calibri"/>
              </a:rPr>
              <a:t>We are working </a:t>
            </a:r>
            <a:r>
              <a:rPr lang="en-US" dirty="0">
                <a:cs typeface="Calibri"/>
              </a:rPr>
              <a:t>with the City Manager towards his priority of the implementation</a:t>
            </a:r>
            <a:r>
              <a:rPr lang="en-US" sz="1200" dirty="0">
                <a:latin typeface="+mn-lt"/>
              </a:rPr>
              <a:t> of </a:t>
            </a:r>
            <a:r>
              <a:rPr lang="en-US" dirty="0"/>
              <a:t>RTCC. Phase I is a cloud based </a:t>
            </a:r>
            <a:r>
              <a:rPr lang="en-US" sz="1200" dirty="0">
                <a:latin typeface="+mn-lt"/>
              </a:rPr>
              <a:t>platform </a:t>
            </a:r>
            <a:r>
              <a:rPr lang="en-US" dirty="0"/>
              <a:t>that extracts and unifies live video, data, and sensor feeds from virtually any source – enhancing the situational awareness and investigative capabilities of law enforcement. </a:t>
            </a:r>
            <a:r>
              <a:rPr lang="en-US" sz="1200" dirty="0">
                <a:latin typeface="+mn-lt"/>
              </a:rPr>
              <a:t> The video collaboration platform will expedite</a:t>
            </a:r>
            <a:r>
              <a:rPr lang="en-US" sz="1200" b="1" dirty="0">
                <a:latin typeface="+mn-lt"/>
              </a:rPr>
              <a:t> intelligence gathering and efficiency</a:t>
            </a:r>
            <a:r>
              <a:rPr lang="en-US" sz="1200" dirty="0">
                <a:latin typeface="+mn-lt"/>
              </a:rPr>
              <a:t> of response to situations as they unfold throughout the community.</a:t>
            </a:r>
            <a:endParaRPr lang="en-US" sz="1200" dirty="0">
              <a:latin typeface="+mn-lt"/>
              <a:cs typeface="Calibri"/>
            </a:endParaRPr>
          </a:p>
          <a:p>
            <a:pPr marL="1200150" lvl="1" indent="-285750">
              <a:lnSpc>
                <a:spcPct val="90000"/>
              </a:lnSpc>
              <a:spcBef>
                <a:spcPts val="500"/>
              </a:spcBef>
              <a:buFont typeface="Arial"/>
              <a:buChar char="•"/>
            </a:pPr>
            <a:r>
              <a:rPr lang="en-US" sz="1200" dirty="0">
                <a:latin typeface="+mn-lt"/>
              </a:rPr>
              <a:t>Further, the platform is tied to community – facing website portal for video camera registry allowing officers a tool for identifying the location of cameras in proximity to incidents, as well as a means for efficient outreach by officers to collect recorded video and image files from camera owners both public and private.</a:t>
            </a:r>
            <a:endParaRPr lang="en-US" sz="1200" dirty="0">
              <a:latin typeface="+mn-lt"/>
              <a:cs typeface="Calibri" panose="020F0502020204030204"/>
            </a:endParaRPr>
          </a:p>
          <a:p>
            <a:pPr marL="1200150" lvl="1" indent="-285750">
              <a:lnSpc>
                <a:spcPct val="90000"/>
              </a:lnSpc>
              <a:spcBef>
                <a:spcPts val="500"/>
              </a:spcBef>
              <a:buFont typeface="Arial"/>
              <a:buChar char="•"/>
            </a:pPr>
            <a:endParaRPr lang="en-US" sz="1200">
              <a:latin typeface="+mn-lt"/>
              <a:cs typeface="Calibri" panose="020F0502020204030204"/>
            </a:endParaRPr>
          </a:p>
          <a:p>
            <a:pPr lvl="1">
              <a:lnSpc>
                <a:spcPct val="90000"/>
              </a:lnSpc>
              <a:spcBef>
                <a:spcPts val="500"/>
              </a:spcBef>
            </a:pPr>
            <a:endParaRPr lang="en-US" sz="1200">
              <a:latin typeface="+mn-lt"/>
              <a:cs typeface="Calibri" panose="020F0502020204030204"/>
            </a:endParaRPr>
          </a:p>
          <a:p>
            <a:pPr marL="742950" lvl="1" indent="-285750">
              <a:lnSpc>
                <a:spcPct val="90000"/>
              </a:lnSpc>
              <a:spcBef>
                <a:spcPts val="500"/>
              </a:spcBef>
              <a:buFont typeface="Wingdings,Sans-Serif"/>
              <a:buChar char="Ø"/>
            </a:pPr>
            <a:endParaRPr lang="en-US" sz="1200">
              <a:latin typeface="+mn-lt"/>
              <a:cs typeface="Calibri" panose="020F0502020204030204"/>
            </a:endParaRPr>
          </a:p>
          <a:p>
            <a:pPr lvl="1"/>
            <a:endParaRPr lang="en-US">
              <a:cs typeface="Arial"/>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C7F22736-A6D7-4BC7-9897-CF55503D14EA}" type="slidenum">
              <a:rPr lang="en-US" smtClean="0"/>
              <a:t>30</a:t>
            </a:fld>
            <a:endParaRPr lang="en-US"/>
          </a:p>
        </p:txBody>
      </p:sp>
    </p:spTree>
    <p:extLst>
      <p:ext uri="{BB962C8B-B14F-4D97-AF65-F5344CB8AC3E}">
        <p14:creationId xmlns:p14="http://schemas.microsoft.com/office/powerpoint/2010/main" val="3383361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90000"/>
              </a:lnSpc>
              <a:spcBef>
                <a:spcPts val="500"/>
              </a:spcBef>
              <a:buFont typeface="Wingdings,Sans-Serif"/>
              <a:buChar char="Ø"/>
            </a:pPr>
            <a:r>
              <a:rPr lang="en-US" sz="1200"/>
              <a:t>We must engage our community stakeholders, city departments and the members of the police department in a directed and strategic approach to problem-solving. </a:t>
            </a:r>
          </a:p>
          <a:p>
            <a:pPr marL="1085850" lvl="2" indent="-171450">
              <a:lnSpc>
                <a:spcPct val="90000"/>
              </a:lnSpc>
              <a:spcBef>
                <a:spcPts val="500"/>
              </a:spcBef>
              <a:buFont typeface="Wingdings,Sans-Serif"/>
              <a:buChar char="Ø"/>
            </a:pPr>
            <a:r>
              <a:rPr lang="en-US" sz="1200"/>
              <a:t>We must understand what we are doing, with whom we are doing it, why we are doing it, and the outcome of the interaction.</a:t>
            </a:r>
            <a:endParaRPr lang="en-US" sz="1200">
              <a:cs typeface="Calibri"/>
            </a:endParaRPr>
          </a:p>
          <a:p>
            <a:pPr lvl="2">
              <a:lnSpc>
                <a:spcPct val="90000"/>
              </a:lnSpc>
              <a:spcBef>
                <a:spcPts val="500"/>
              </a:spcBef>
            </a:pPr>
            <a:endParaRPr lang="en-US" sz="1200">
              <a:cs typeface="Calibri"/>
            </a:endParaRPr>
          </a:p>
          <a:p>
            <a:pPr marL="628650" lvl="1" indent="-171450">
              <a:lnSpc>
                <a:spcPct val="90000"/>
              </a:lnSpc>
              <a:spcBef>
                <a:spcPts val="500"/>
              </a:spcBef>
              <a:buFont typeface="Wingdings,Sans-Serif"/>
              <a:buChar char="Ø"/>
            </a:pPr>
            <a:r>
              <a:rPr lang="en-US" sz="1200"/>
              <a:t> A board will be created consisting of non-profit and community organizations, local, state, and federal law enforcement partnership, community members and city leadership to establish goals and </a:t>
            </a:r>
            <a:r>
              <a:rPr lang="en-US" sz="1200" b="1"/>
              <a:t>do work within the community, for the community</a:t>
            </a:r>
            <a:r>
              <a:rPr lang="en-US" sz="1200"/>
              <a:t>, to address community issues, crime, and giving a voice to the marginalized communities throughout our city.</a:t>
            </a:r>
            <a:endParaRPr lang="en-US" sz="120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7F22736-A6D7-4BC7-9897-CF55503D14EA}" type="slidenum">
              <a:rPr lang="en-US" smtClean="0"/>
              <a:t>31</a:t>
            </a:fld>
            <a:endParaRPr lang="en-US"/>
          </a:p>
        </p:txBody>
      </p:sp>
    </p:spTree>
    <p:extLst>
      <p:ext uri="{BB962C8B-B14F-4D97-AF65-F5344CB8AC3E}">
        <p14:creationId xmlns:p14="http://schemas.microsoft.com/office/powerpoint/2010/main" val="1240992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buFont typeface="Wingdings,Sans-Serif"/>
              <a:buChar char="Ø"/>
            </a:pPr>
            <a:r>
              <a:rPr lang="en-US"/>
              <a:t>SPD will become a </a:t>
            </a:r>
            <a:r>
              <a:rPr lang="en-US" b="1"/>
              <a:t>more customer – driven / forward facing and transparent department</a:t>
            </a:r>
            <a:r>
              <a:rPr lang="en-US"/>
              <a:t>. We will develop and make available data sets in the form of dashboards that will be housed on our website. The various dashboards will display crime statistics, use of force incidents, clearance rates, arrests, and traffic data.  </a:t>
            </a:r>
          </a:p>
          <a:p>
            <a:endParaRPr lang="en-US">
              <a:cs typeface="Calibri"/>
            </a:endParaRPr>
          </a:p>
        </p:txBody>
      </p:sp>
      <p:sp>
        <p:nvSpPr>
          <p:cNvPr id="4" name="Slide Number Placeholder 3"/>
          <p:cNvSpPr>
            <a:spLocks noGrp="1"/>
          </p:cNvSpPr>
          <p:nvPr>
            <p:ph type="sldNum" sz="quarter" idx="5"/>
          </p:nvPr>
        </p:nvSpPr>
        <p:spPr/>
        <p:txBody>
          <a:bodyPr/>
          <a:lstStyle/>
          <a:p>
            <a:fld id="{C7F22736-A6D7-4BC7-9897-CF55503D14EA}" type="slidenum">
              <a:rPr lang="en-US" smtClean="0"/>
              <a:t>32</a:t>
            </a:fld>
            <a:endParaRPr lang="en-US"/>
          </a:p>
        </p:txBody>
      </p:sp>
    </p:spTree>
    <p:extLst>
      <p:ext uri="{BB962C8B-B14F-4D97-AF65-F5344CB8AC3E}">
        <p14:creationId xmlns:p14="http://schemas.microsoft.com/office/powerpoint/2010/main" val="1115448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buFont typeface="Wingdings,Sans-Serif"/>
              <a:buChar char="Ø"/>
              <a:tabLst>
                <a:tab pos="2399030" algn="l"/>
              </a:tabLst>
            </a:pPr>
            <a:r>
              <a:rPr lang="en-US" sz="1200">
                <a:latin typeface="+mn-lt"/>
                <a:cs typeface="Times New Roman"/>
              </a:rPr>
              <a:t>Cadet Program -  </a:t>
            </a:r>
            <a:r>
              <a:rPr lang="en-US" sz="1200">
                <a:latin typeface="+mn-lt"/>
              </a:rPr>
              <a:t>SPD will renew and restart it’s Cadet program which recruits young adults 16-20 years old who are interested in pursuing a career in law enforcement. This engagement will provide the “recruits” with a unique view of our department and serves to </a:t>
            </a:r>
            <a:r>
              <a:rPr lang="en-US" sz="1200" b="1">
                <a:latin typeface="+mn-lt"/>
              </a:rPr>
              <a:t>keep them from going down the wrong path. </a:t>
            </a:r>
            <a:r>
              <a:rPr lang="en-US" sz="1200">
                <a:latin typeface="+mn-lt"/>
              </a:rPr>
              <a:t> </a:t>
            </a:r>
          </a:p>
          <a:p>
            <a:pPr>
              <a:lnSpc>
                <a:spcPct val="90000"/>
              </a:lnSpc>
              <a:tabLst>
                <a:tab pos="2399030" algn="l"/>
              </a:tabLst>
            </a:pPr>
            <a:endParaRPr lang="en-US" sz="1200">
              <a:latin typeface="+mn-lt"/>
              <a:cs typeface="Calibri" panose="020F0502020204030204"/>
            </a:endParaRPr>
          </a:p>
          <a:p>
            <a:pPr marL="285750" indent="-285750">
              <a:buFont typeface="Wingdings"/>
              <a:buChar char="Ø"/>
              <a:tabLst>
                <a:tab pos="2399030" algn="l"/>
              </a:tabLst>
            </a:pPr>
            <a:r>
              <a:rPr lang="en-US" sz="1200">
                <a:latin typeface="+mn-lt"/>
              </a:rPr>
              <a:t>ICAT - is a training program that provides first responding police officers with the tools, skills, and options they need to successfully and safely defuse a range of critical incidents.  </a:t>
            </a:r>
            <a:endParaRPr lang="en-US" sz="1200">
              <a:latin typeface="+mn-lt"/>
              <a:cs typeface="Calibri"/>
            </a:endParaRPr>
          </a:p>
          <a:p>
            <a:pPr marL="285750" indent="-285750">
              <a:buFont typeface="Wingdings"/>
              <a:buChar char="Ø"/>
              <a:tabLst>
                <a:tab pos="2399030" algn="l"/>
              </a:tabLst>
            </a:pPr>
            <a:r>
              <a:rPr lang="en-US" sz="1200">
                <a:latin typeface="+mn-lt"/>
              </a:rPr>
              <a:t>Developed  with input from hundreds of police professionals from across the United States, ICAT takes the essential building blocks of critical thinking, crisis intervention, communications, and tactics, and puts them together in an integrated approach to training.</a:t>
            </a:r>
            <a:endParaRPr lang="en-US" sz="1200">
              <a:latin typeface="+mn-lt"/>
              <a:cs typeface="Calibri"/>
            </a:endParaRPr>
          </a:p>
          <a:p>
            <a:pPr marL="285750" indent="-285750">
              <a:buFont typeface="Wingdings"/>
              <a:buChar char="Ø"/>
              <a:tabLst>
                <a:tab pos="2399030" algn="l"/>
              </a:tabLst>
            </a:pPr>
            <a:r>
              <a:rPr lang="en-US" sz="1200">
                <a:latin typeface="+mn-lt"/>
              </a:rPr>
              <a:t>ICAT is designed especially for situations involving persons who are unarmed or are armed with weapons other than firearms, and who may be experiencing a mental health or other crisis.  The training program is anchored by a Critical Decision-Making Model that helps officers assess situations, make safe and effective decisions, and document and learn from their actions</a:t>
            </a:r>
            <a:endParaRPr lang="en-US" sz="1200">
              <a:latin typeface="+mn-lt"/>
              <a:cs typeface="Calibri" panose="020F0502020204030204"/>
            </a:endParaRPr>
          </a:p>
          <a:p>
            <a:pPr marL="285750" marR="0" indent="-285750">
              <a:lnSpc>
                <a:spcPct val="90000"/>
              </a:lnSpc>
              <a:spcBef>
                <a:spcPts val="0"/>
              </a:spcBef>
              <a:buFont typeface="Wingdings,Sans-Serif"/>
              <a:buChar char="Ø"/>
              <a:tabLst>
                <a:tab pos="2399030" algn="l"/>
              </a:tabLst>
            </a:pPr>
            <a:endParaRPr lang="en-US" sz="1200">
              <a:latin typeface="+mn-lt"/>
              <a:cs typeface="Calibri" panose="020F0502020204030204"/>
            </a:endParaRPr>
          </a:p>
          <a:p>
            <a:pPr marL="285750" indent="-285750">
              <a:lnSpc>
                <a:spcPct val="90000"/>
              </a:lnSpc>
              <a:buFont typeface="Wingdings,Sans-Serif"/>
              <a:buChar char="Ø"/>
              <a:tabLst>
                <a:tab pos="2399030" algn="l"/>
              </a:tabLst>
            </a:pPr>
            <a:endParaRPr lang="en-US">
              <a:cs typeface="Calibri"/>
            </a:endParaRPr>
          </a:p>
        </p:txBody>
      </p:sp>
      <p:sp>
        <p:nvSpPr>
          <p:cNvPr id="4" name="Slide Number Placeholder 3"/>
          <p:cNvSpPr>
            <a:spLocks noGrp="1"/>
          </p:cNvSpPr>
          <p:nvPr>
            <p:ph type="sldNum" sz="quarter" idx="5"/>
          </p:nvPr>
        </p:nvSpPr>
        <p:spPr/>
        <p:txBody>
          <a:bodyPr/>
          <a:lstStyle/>
          <a:p>
            <a:fld id="{C7F22736-A6D7-4BC7-9897-CF55503D14EA}" type="slidenum">
              <a:rPr lang="en-US" smtClean="0"/>
              <a:t>33</a:t>
            </a:fld>
            <a:endParaRPr lang="en-US"/>
          </a:p>
        </p:txBody>
      </p:sp>
    </p:spTree>
    <p:extLst>
      <p:ext uri="{BB962C8B-B14F-4D97-AF65-F5344CB8AC3E}">
        <p14:creationId xmlns:p14="http://schemas.microsoft.com/office/powerpoint/2010/main" val="1518169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buFont typeface="Wingdings,Sans-Serif"/>
              <a:buChar char="Ø"/>
            </a:pPr>
            <a:r>
              <a:rPr lang="en-US" dirty="0"/>
              <a:t>We are in the process of implementing a</a:t>
            </a:r>
            <a:r>
              <a:rPr lang="en-US" sz="1200" dirty="0">
                <a:latin typeface="+mn-lt"/>
              </a:rPr>
              <a:t> comprehensive Eyes and Ears </a:t>
            </a:r>
            <a:r>
              <a:rPr lang="en-US" dirty="0"/>
              <a:t>program which will utilize</a:t>
            </a:r>
            <a:r>
              <a:rPr lang="en-US" sz="1200" dirty="0">
                <a:latin typeface="+mn-lt"/>
              </a:rPr>
              <a:t> : </a:t>
            </a:r>
            <a:r>
              <a:rPr lang="en-US" dirty="0"/>
              <a:t>our local university's security and transportation staff, mass transit, hotel</a:t>
            </a:r>
            <a:r>
              <a:rPr lang="en-US" sz="1200" dirty="0">
                <a:latin typeface="+mn-lt"/>
              </a:rPr>
              <a:t> and business employees, share ride companies (Uber / Lyft), Amazon drivers, postal employees, COS staff and Community members. </a:t>
            </a:r>
          </a:p>
          <a:p>
            <a:pPr marL="171450" indent="-171450">
              <a:lnSpc>
                <a:spcPct val="90000"/>
              </a:lnSpc>
              <a:buFont typeface="Wingdings,Sans-Serif"/>
              <a:buChar char="Ø"/>
            </a:pPr>
            <a:endParaRPr lang="en-US" sz="1200">
              <a:latin typeface="+mn-lt"/>
              <a:cs typeface="Calibri"/>
            </a:endParaRPr>
          </a:p>
          <a:p>
            <a:pPr marL="171450" indent="-171450">
              <a:lnSpc>
                <a:spcPct val="90000"/>
              </a:lnSpc>
              <a:spcBef>
                <a:spcPts val="1000"/>
              </a:spcBef>
              <a:buFont typeface="Arial"/>
              <a:buChar char="•"/>
            </a:pPr>
            <a:r>
              <a:rPr lang="en-US" sz="1200" u="sng" dirty="0">
                <a:latin typeface="+mn-lt"/>
              </a:rPr>
              <a:t>Community Conversations Coming Soon </a:t>
            </a:r>
            <a:endParaRPr lang="en-US" sz="1200" dirty="0">
              <a:latin typeface="+mn-lt"/>
            </a:endParaRPr>
          </a:p>
          <a:p>
            <a:pPr marL="171450" indent="-171450">
              <a:lnSpc>
                <a:spcPct val="90000"/>
              </a:lnSpc>
              <a:spcBef>
                <a:spcPts val="1000"/>
              </a:spcBef>
              <a:buFont typeface="Wingdings,Sans-Serif"/>
              <a:buChar char="Ø"/>
            </a:pPr>
            <a:r>
              <a:rPr lang="en-US" sz="1200" dirty="0">
                <a:latin typeface="+mn-lt"/>
              </a:rPr>
              <a:t>SPD will host community forums (in collaboration w/neighborhood presidents and leaders ) to not only develop </a:t>
            </a:r>
            <a:r>
              <a:rPr lang="en-US" sz="1200" b="1" dirty="0">
                <a:latin typeface="+mn-lt"/>
              </a:rPr>
              <a:t>shared goals and responsibilities</a:t>
            </a:r>
            <a:r>
              <a:rPr lang="en-US" sz="1200" dirty="0">
                <a:latin typeface="+mn-lt"/>
              </a:rPr>
              <a:t>, but to also </a:t>
            </a:r>
            <a:r>
              <a:rPr lang="en-US" sz="1200" b="1" dirty="0">
                <a:latin typeface="+mn-lt"/>
              </a:rPr>
              <a:t>improve and strengthen relationships.</a:t>
            </a:r>
            <a:r>
              <a:rPr lang="en-US" sz="1200" dirty="0">
                <a:latin typeface="+mn-lt"/>
              </a:rPr>
              <a:t> These community policing plans will foster buy – in and accountability.  we need to have these crucial conversations to continue to deepen are relationship w/all of our neighborhoods. </a:t>
            </a:r>
            <a:endParaRPr lang="en-US" sz="1200" dirty="0">
              <a:latin typeface="+mn-lt"/>
              <a:cs typeface="Calibri"/>
            </a:endParaRPr>
          </a:p>
          <a:p>
            <a:pPr marL="171450" indent="-171450">
              <a:lnSpc>
                <a:spcPct val="90000"/>
              </a:lnSpc>
              <a:buFont typeface="Wingdings,Sans-Serif"/>
              <a:buChar char="Ø"/>
            </a:pPr>
            <a:endParaRPr lang="en-US" sz="1200">
              <a:latin typeface="+mn-lt"/>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7F22736-A6D7-4BC7-9897-CF55503D14EA}" type="slidenum">
              <a:rPr lang="en-US" smtClean="0"/>
              <a:t>34</a:t>
            </a:fld>
            <a:endParaRPr lang="en-US"/>
          </a:p>
        </p:txBody>
      </p:sp>
    </p:spTree>
    <p:extLst>
      <p:ext uri="{BB962C8B-B14F-4D97-AF65-F5344CB8AC3E}">
        <p14:creationId xmlns:p14="http://schemas.microsoft.com/office/powerpoint/2010/main" val="1614227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 We ended the year with a 84% Homicide clearance rate. </a:t>
            </a:r>
            <a:endParaRPr lang="en-US"/>
          </a:p>
          <a:p>
            <a:r>
              <a:rPr lang="en-US">
                <a:cs typeface="Calibri"/>
              </a:rPr>
              <a:t>2. The national clearance rate is 64%. </a:t>
            </a:r>
            <a:endParaRPr lang="en-US"/>
          </a:p>
          <a:p>
            <a:r>
              <a:rPr lang="en-US"/>
              <a:t>3. There were 25 cases in 2022 closed by arrests and 2 cases from 2021 solved in 2022.</a:t>
            </a:r>
            <a:endParaRPr lang="en-US">
              <a:cs typeface="Calibri"/>
            </a:endParaRPr>
          </a:p>
        </p:txBody>
      </p:sp>
      <p:sp>
        <p:nvSpPr>
          <p:cNvPr id="4" name="Slide Number Placeholder 3"/>
          <p:cNvSpPr>
            <a:spLocks noGrp="1"/>
          </p:cNvSpPr>
          <p:nvPr>
            <p:ph type="sldNum" sz="quarter" idx="5"/>
          </p:nvPr>
        </p:nvSpPr>
        <p:spPr/>
        <p:txBody>
          <a:bodyPr/>
          <a:lstStyle/>
          <a:p>
            <a:fld id="{C7F22736-A6D7-4BC7-9897-CF55503D14EA}" type="slidenum">
              <a:rPr lang="en-US" smtClean="0"/>
              <a:t>4</a:t>
            </a:fld>
            <a:endParaRPr lang="en-US"/>
          </a:p>
        </p:txBody>
      </p:sp>
    </p:spTree>
    <p:extLst>
      <p:ext uri="{BB962C8B-B14F-4D97-AF65-F5344CB8AC3E}">
        <p14:creationId xmlns:p14="http://schemas.microsoft.com/office/powerpoint/2010/main" val="1558691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2022, we had a total of 14 traffic related deaths in which 5 were pedestrian involved. </a:t>
            </a:r>
          </a:p>
          <a:p>
            <a:endParaRPr lang="en-US" dirty="0">
              <a:cs typeface="Calibri"/>
            </a:endParaRPr>
          </a:p>
          <a:p>
            <a:r>
              <a:rPr lang="en-US" dirty="0">
                <a:cs typeface="Calibri"/>
              </a:rPr>
              <a:t>We are still focusing on councils Vision 0 priority to eliminate all traffic fatalities and sever injuries, while increasing safe, healthy, equitable </a:t>
            </a:r>
            <a:r>
              <a:rPr lang="en-US" dirty="0" err="1">
                <a:cs typeface="Calibri"/>
              </a:rPr>
              <a:t>mobilty</a:t>
            </a:r>
            <a:r>
              <a:rPr lang="en-US" dirty="0">
                <a:cs typeface="Calibri"/>
              </a:rPr>
              <a:t> for all. </a:t>
            </a:r>
          </a:p>
        </p:txBody>
      </p:sp>
      <p:sp>
        <p:nvSpPr>
          <p:cNvPr id="4" name="Slide Number Placeholder 3"/>
          <p:cNvSpPr>
            <a:spLocks noGrp="1"/>
          </p:cNvSpPr>
          <p:nvPr>
            <p:ph type="sldNum" sz="quarter" idx="5"/>
          </p:nvPr>
        </p:nvSpPr>
        <p:spPr/>
        <p:txBody>
          <a:bodyPr/>
          <a:lstStyle/>
          <a:p>
            <a:fld id="{C7F22736-A6D7-4BC7-9897-CF55503D14EA}" type="slidenum">
              <a:rPr lang="en-US" smtClean="0"/>
              <a:t>5</a:t>
            </a:fld>
            <a:endParaRPr lang="en-US"/>
          </a:p>
        </p:txBody>
      </p:sp>
    </p:spTree>
    <p:extLst>
      <p:ext uri="{BB962C8B-B14F-4D97-AF65-F5344CB8AC3E}">
        <p14:creationId xmlns:p14="http://schemas.microsoft.com/office/powerpoint/2010/main" val="2369129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Special Investigations Section, which specifically focuses on violent / drug / and gang related crime had - </a:t>
            </a:r>
          </a:p>
          <a:p>
            <a:r>
              <a:rPr lang="en-US">
                <a:cs typeface="Calibri"/>
              </a:rPr>
              <a:t>716 felony arrets </a:t>
            </a:r>
          </a:p>
          <a:p>
            <a:r>
              <a:rPr lang="en-US">
                <a:cs typeface="Calibri"/>
              </a:rPr>
              <a:t>Recovered 193 guns (27 stolen)</a:t>
            </a:r>
          </a:p>
          <a:p>
            <a:r>
              <a:rPr lang="en-US">
                <a:cs typeface="Calibri"/>
              </a:rPr>
              <a:t>Recovered over 1,400 grams of cocaine in addition to other drugs </a:t>
            </a:r>
          </a:p>
        </p:txBody>
      </p:sp>
      <p:sp>
        <p:nvSpPr>
          <p:cNvPr id="4" name="Slide Number Placeholder 3"/>
          <p:cNvSpPr>
            <a:spLocks noGrp="1"/>
          </p:cNvSpPr>
          <p:nvPr>
            <p:ph type="sldNum" sz="quarter" idx="5"/>
          </p:nvPr>
        </p:nvSpPr>
        <p:spPr/>
        <p:txBody>
          <a:bodyPr/>
          <a:lstStyle/>
          <a:p>
            <a:fld id="{C7F22736-A6D7-4BC7-9897-CF55503D14EA}" type="slidenum">
              <a:rPr lang="en-US" smtClean="0"/>
              <a:t>6</a:t>
            </a:fld>
            <a:endParaRPr lang="en-US"/>
          </a:p>
        </p:txBody>
      </p:sp>
    </p:spTree>
    <p:extLst>
      <p:ext uri="{BB962C8B-B14F-4D97-AF65-F5344CB8AC3E}">
        <p14:creationId xmlns:p14="http://schemas.microsoft.com/office/powerpoint/2010/main" val="2968927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 excited to announce that the Behavioral Health Unit will add two officers next month. </a:t>
            </a:r>
          </a:p>
          <a:p>
            <a:r>
              <a:rPr lang="en-US">
                <a:cs typeface="Calibri"/>
              </a:rPr>
              <a:t>This will expand BHU's hours to include evening and weekend hours. </a:t>
            </a:r>
          </a:p>
          <a:p>
            <a:endParaRPr lang="en-US">
              <a:cs typeface="Calibri"/>
            </a:endParaRPr>
          </a:p>
          <a:p>
            <a:r>
              <a:rPr lang="en-US">
                <a:cs typeface="Calibri"/>
              </a:rPr>
              <a:t>Read "to date stats" </a:t>
            </a:r>
          </a:p>
        </p:txBody>
      </p:sp>
      <p:sp>
        <p:nvSpPr>
          <p:cNvPr id="4" name="Slide Number Placeholder 3"/>
          <p:cNvSpPr>
            <a:spLocks noGrp="1"/>
          </p:cNvSpPr>
          <p:nvPr>
            <p:ph type="sldNum" sz="quarter" idx="5"/>
          </p:nvPr>
        </p:nvSpPr>
        <p:spPr/>
        <p:txBody>
          <a:bodyPr/>
          <a:lstStyle/>
          <a:p>
            <a:fld id="{C7F22736-A6D7-4BC7-9897-CF55503D14EA}" type="slidenum">
              <a:rPr lang="en-US" smtClean="0"/>
              <a:t>7</a:t>
            </a:fld>
            <a:endParaRPr lang="en-US"/>
          </a:p>
        </p:txBody>
      </p:sp>
    </p:spTree>
    <p:extLst>
      <p:ext uri="{BB962C8B-B14F-4D97-AF65-F5344CB8AC3E}">
        <p14:creationId xmlns:p14="http://schemas.microsoft.com/office/powerpoint/2010/main" val="3432264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PULL UP MAIN BUBBLE </a:t>
            </a:r>
          </a:p>
          <a:p>
            <a:endParaRPr lang="en-US">
              <a:cs typeface="Calibri"/>
            </a:endParaRPr>
          </a:p>
          <a:p>
            <a:r>
              <a:rPr lang="en-US" sz="1200">
                <a:cs typeface="Calibri"/>
              </a:rPr>
              <a:t>One of our main priorities, is to reduce, prevent, and eliminate the fear of crime in our City. </a:t>
            </a:r>
            <a:endParaRPr lang="en-US">
              <a:cs typeface="Calibri"/>
            </a:endParaRPr>
          </a:p>
          <a:p>
            <a:r>
              <a:rPr lang="en-US" sz="1200">
                <a:cs typeface="Calibri"/>
              </a:rPr>
              <a:t>The fact is, there isn't a panacea, or "one size fits all" to accomplish this. </a:t>
            </a:r>
          </a:p>
          <a:p>
            <a:r>
              <a:rPr lang="en-US" sz="1200">
                <a:cs typeface="Calibri"/>
              </a:rPr>
              <a:t>The development and implementation of a comprehensive strategy is absolutely necessary. </a:t>
            </a:r>
          </a:p>
          <a:p>
            <a:r>
              <a:rPr lang="en-US" sz="1200">
                <a:cs typeface="Calibri"/>
              </a:rPr>
              <a:t>There are Six Guiding Pillars to SPD's Crime Reduction and Prevention Strategy</a:t>
            </a:r>
            <a:r>
              <a:rPr lang="en-US">
                <a:cs typeface="Calibri"/>
              </a:rPr>
              <a:t> </a:t>
            </a:r>
          </a:p>
          <a:p>
            <a:r>
              <a:rPr lang="en-US">
                <a:cs typeface="Calibri"/>
              </a:rPr>
              <a:t>PULL UP EACH ONE AND READ. </a:t>
            </a:r>
          </a:p>
        </p:txBody>
      </p:sp>
      <p:sp>
        <p:nvSpPr>
          <p:cNvPr id="4" name="Slide Number Placeholder 3"/>
          <p:cNvSpPr>
            <a:spLocks noGrp="1"/>
          </p:cNvSpPr>
          <p:nvPr>
            <p:ph type="sldNum" sz="quarter" idx="5"/>
          </p:nvPr>
        </p:nvSpPr>
        <p:spPr/>
        <p:txBody>
          <a:bodyPr/>
          <a:lstStyle/>
          <a:p>
            <a:fld id="{C7F22736-A6D7-4BC7-9897-CF55503D14EA}" type="slidenum">
              <a:rPr lang="en-US" smtClean="0"/>
              <a:t>8</a:t>
            </a:fld>
            <a:endParaRPr lang="en-US"/>
          </a:p>
        </p:txBody>
      </p:sp>
    </p:spTree>
    <p:extLst>
      <p:ext uri="{BB962C8B-B14F-4D97-AF65-F5344CB8AC3E}">
        <p14:creationId xmlns:p14="http://schemas.microsoft.com/office/powerpoint/2010/main" val="1518331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Pillar I </a:t>
            </a:r>
            <a:r>
              <a:rPr lang="en-US" dirty="0">
                <a:cs typeface="Calibri"/>
              </a:rPr>
              <a:t>– Data driven strategies. </a:t>
            </a:r>
          </a:p>
        </p:txBody>
      </p:sp>
      <p:sp>
        <p:nvSpPr>
          <p:cNvPr id="4" name="Slide Number Placeholder 3"/>
          <p:cNvSpPr>
            <a:spLocks noGrp="1"/>
          </p:cNvSpPr>
          <p:nvPr>
            <p:ph type="sldNum" sz="quarter" idx="5"/>
          </p:nvPr>
        </p:nvSpPr>
        <p:spPr/>
        <p:txBody>
          <a:bodyPr/>
          <a:lstStyle/>
          <a:p>
            <a:fld id="{C7F22736-A6D7-4BC7-9897-CF55503D14EA}" type="slidenum">
              <a:rPr lang="en-US" smtClean="0"/>
              <a:t>9</a:t>
            </a:fld>
            <a:endParaRPr lang="en-US"/>
          </a:p>
        </p:txBody>
      </p:sp>
    </p:spTree>
    <p:extLst>
      <p:ext uri="{BB962C8B-B14F-4D97-AF65-F5344CB8AC3E}">
        <p14:creationId xmlns:p14="http://schemas.microsoft.com/office/powerpoint/2010/main" val="3043817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DC9B73-E737-4AB2-AC0B-3A4EED60DDC3}"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391637-28A1-4775-AB7C-EB32FA6CC792}" type="slidenum">
              <a:rPr lang="en-US" smtClean="0"/>
              <a:t>‹#›</a:t>
            </a:fld>
            <a:endParaRPr lang="en-US"/>
          </a:p>
        </p:txBody>
      </p:sp>
    </p:spTree>
    <p:extLst>
      <p:ext uri="{BB962C8B-B14F-4D97-AF65-F5344CB8AC3E}">
        <p14:creationId xmlns:p14="http://schemas.microsoft.com/office/powerpoint/2010/main" val="3106897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DC9B73-E737-4AB2-AC0B-3A4EED60DDC3}"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391637-28A1-4775-AB7C-EB32FA6CC792}" type="slidenum">
              <a:rPr lang="en-US" smtClean="0"/>
              <a:t>‹#›</a:t>
            </a:fld>
            <a:endParaRPr lang="en-US"/>
          </a:p>
        </p:txBody>
      </p:sp>
    </p:spTree>
    <p:extLst>
      <p:ext uri="{BB962C8B-B14F-4D97-AF65-F5344CB8AC3E}">
        <p14:creationId xmlns:p14="http://schemas.microsoft.com/office/powerpoint/2010/main" val="2403522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DC9B73-E737-4AB2-AC0B-3A4EED60DDC3}"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391637-28A1-4775-AB7C-EB32FA6CC792}" type="slidenum">
              <a:rPr lang="en-US" smtClean="0"/>
              <a:t>‹#›</a:t>
            </a:fld>
            <a:endParaRPr lang="en-US"/>
          </a:p>
        </p:txBody>
      </p:sp>
    </p:spTree>
    <p:extLst>
      <p:ext uri="{BB962C8B-B14F-4D97-AF65-F5344CB8AC3E}">
        <p14:creationId xmlns:p14="http://schemas.microsoft.com/office/powerpoint/2010/main" val="616038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Mark Revenew, Chief of Police   Savannah Police Department</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B87ACE-73DF-4941-B78D-5A916DF57AE4}" type="slidenum">
              <a:rPr lang="en-US" smtClean="0"/>
              <a:t>‹#›</a:t>
            </a:fld>
            <a:endParaRPr lang="en-US"/>
          </a:p>
        </p:txBody>
      </p:sp>
    </p:spTree>
    <p:extLst>
      <p:ext uri="{BB962C8B-B14F-4D97-AF65-F5344CB8AC3E}">
        <p14:creationId xmlns:p14="http://schemas.microsoft.com/office/powerpoint/2010/main" val="3828644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Mark Revenew, Chief of Police   Savannah Police Department</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B87ACE-73DF-4941-B78D-5A916DF57AE4}" type="slidenum">
              <a:rPr lang="en-US" smtClean="0"/>
              <a:t>‹#›</a:t>
            </a:fld>
            <a:endParaRPr lang="en-US"/>
          </a:p>
        </p:txBody>
      </p:sp>
    </p:spTree>
    <p:extLst>
      <p:ext uri="{BB962C8B-B14F-4D97-AF65-F5344CB8AC3E}">
        <p14:creationId xmlns:p14="http://schemas.microsoft.com/office/powerpoint/2010/main" val="1001819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Mark Revenew, Chief of Police   Savannah Police Department</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B87ACE-73DF-4941-B78D-5A916DF57AE4}" type="slidenum">
              <a:rPr lang="en-US" smtClean="0"/>
              <a:t>‹#›</a:t>
            </a:fld>
            <a:endParaRPr lang="en-US"/>
          </a:p>
        </p:txBody>
      </p:sp>
    </p:spTree>
    <p:extLst>
      <p:ext uri="{BB962C8B-B14F-4D97-AF65-F5344CB8AC3E}">
        <p14:creationId xmlns:p14="http://schemas.microsoft.com/office/powerpoint/2010/main" val="963843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Mark Revenew, Chief of Police   Savannah Police Department</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B87ACE-73DF-4941-B78D-5A916DF57AE4}" type="slidenum">
              <a:rPr lang="en-US" smtClean="0"/>
              <a:t>‹#›</a:t>
            </a:fld>
            <a:endParaRPr lang="en-US"/>
          </a:p>
        </p:txBody>
      </p:sp>
    </p:spTree>
    <p:extLst>
      <p:ext uri="{BB962C8B-B14F-4D97-AF65-F5344CB8AC3E}">
        <p14:creationId xmlns:p14="http://schemas.microsoft.com/office/powerpoint/2010/main" val="3617461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Mark Revenew, Chief of Police   Savannah Police Department</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B87ACE-73DF-4941-B78D-5A916DF57AE4}" type="slidenum">
              <a:rPr lang="en-US" smtClean="0"/>
              <a:t>‹#›</a:t>
            </a:fld>
            <a:endParaRPr lang="en-US"/>
          </a:p>
        </p:txBody>
      </p:sp>
    </p:spTree>
    <p:extLst>
      <p:ext uri="{BB962C8B-B14F-4D97-AF65-F5344CB8AC3E}">
        <p14:creationId xmlns:p14="http://schemas.microsoft.com/office/powerpoint/2010/main" val="642398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Mark Revenew, Chief of Police   Savannah Police Department</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B87ACE-73DF-4941-B78D-5A916DF57AE4}" type="slidenum">
              <a:rPr lang="en-US" smtClean="0"/>
              <a:t>‹#›</a:t>
            </a:fld>
            <a:endParaRPr lang="en-US"/>
          </a:p>
        </p:txBody>
      </p:sp>
    </p:spTree>
    <p:extLst>
      <p:ext uri="{BB962C8B-B14F-4D97-AF65-F5344CB8AC3E}">
        <p14:creationId xmlns:p14="http://schemas.microsoft.com/office/powerpoint/2010/main" val="3323550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Mark Revenew, Chief of Police   Savannah Police Department</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B87ACE-73DF-4941-B78D-5A916DF57AE4}" type="slidenum">
              <a:rPr lang="en-US" smtClean="0"/>
              <a:t>‹#›</a:t>
            </a:fld>
            <a:endParaRPr lang="en-US"/>
          </a:p>
        </p:txBody>
      </p:sp>
    </p:spTree>
    <p:extLst>
      <p:ext uri="{BB962C8B-B14F-4D97-AF65-F5344CB8AC3E}">
        <p14:creationId xmlns:p14="http://schemas.microsoft.com/office/powerpoint/2010/main" val="833618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Mark Revenew, Chief of Police   Savannah Police Department</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B87ACE-73DF-4941-B78D-5A916DF57AE4}" type="slidenum">
              <a:rPr lang="en-US" smtClean="0"/>
              <a:t>‹#›</a:t>
            </a:fld>
            <a:endParaRPr lang="en-US"/>
          </a:p>
        </p:txBody>
      </p:sp>
    </p:spTree>
    <p:extLst>
      <p:ext uri="{BB962C8B-B14F-4D97-AF65-F5344CB8AC3E}">
        <p14:creationId xmlns:p14="http://schemas.microsoft.com/office/powerpoint/2010/main" val="2725135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DC9B73-E737-4AB2-AC0B-3A4EED60DDC3}"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391637-28A1-4775-AB7C-EB32FA6CC792}" type="slidenum">
              <a:rPr lang="en-US" smtClean="0"/>
              <a:t>‹#›</a:t>
            </a:fld>
            <a:endParaRPr lang="en-US"/>
          </a:p>
        </p:txBody>
      </p:sp>
    </p:spTree>
    <p:extLst>
      <p:ext uri="{BB962C8B-B14F-4D97-AF65-F5344CB8AC3E}">
        <p14:creationId xmlns:p14="http://schemas.microsoft.com/office/powerpoint/2010/main" val="586779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Mark Revenew, Chief of Police   Savannah Police Department</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B87ACE-73DF-4941-B78D-5A916DF57AE4}" type="slidenum">
              <a:rPr lang="en-US" smtClean="0"/>
              <a:t>‹#›</a:t>
            </a:fld>
            <a:endParaRPr lang="en-US"/>
          </a:p>
        </p:txBody>
      </p:sp>
    </p:spTree>
    <p:extLst>
      <p:ext uri="{BB962C8B-B14F-4D97-AF65-F5344CB8AC3E}">
        <p14:creationId xmlns:p14="http://schemas.microsoft.com/office/powerpoint/2010/main" val="548695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Mark Revenew, Chief of Police   Savannah Police Department</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B87ACE-73DF-4941-B78D-5A916DF57AE4}" type="slidenum">
              <a:rPr lang="en-US" smtClean="0"/>
              <a:t>‹#›</a:t>
            </a:fld>
            <a:endParaRPr lang="en-US"/>
          </a:p>
        </p:txBody>
      </p:sp>
    </p:spTree>
    <p:extLst>
      <p:ext uri="{BB962C8B-B14F-4D97-AF65-F5344CB8AC3E}">
        <p14:creationId xmlns:p14="http://schemas.microsoft.com/office/powerpoint/2010/main" val="1325881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Mark Revenew, Chief of Police   Savannah Police Department</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B87ACE-73DF-4941-B78D-5A916DF57AE4}" type="slidenum">
              <a:rPr lang="en-US" smtClean="0"/>
              <a:t>‹#›</a:t>
            </a:fld>
            <a:endParaRPr lang="en-US"/>
          </a:p>
        </p:txBody>
      </p:sp>
    </p:spTree>
    <p:extLst>
      <p:ext uri="{BB962C8B-B14F-4D97-AF65-F5344CB8AC3E}">
        <p14:creationId xmlns:p14="http://schemas.microsoft.com/office/powerpoint/2010/main" val="3482198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DC9B73-E737-4AB2-AC0B-3A4EED60DDC3}"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391637-28A1-4775-AB7C-EB32FA6CC792}" type="slidenum">
              <a:rPr lang="en-US" smtClean="0"/>
              <a:t>‹#›</a:t>
            </a:fld>
            <a:endParaRPr lang="en-US"/>
          </a:p>
        </p:txBody>
      </p:sp>
    </p:spTree>
    <p:extLst>
      <p:ext uri="{BB962C8B-B14F-4D97-AF65-F5344CB8AC3E}">
        <p14:creationId xmlns:p14="http://schemas.microsoft.com/office/powerpoint/2010/main" val="1430328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DC9B73-E737-4AB2-AC0B-3A4EED60DDC3}"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391637-28A1-4775-AB7C-EB32FA6CC792}" type="slidenum">
              <a:rPr lang="en-US" smtClean="0"/>
              <a:t>‹#›</a:t>
            </a:fld>
            <a:endParaRPr lang="en-US"/>
          </a:p>
        </p:txBody>
      </p:sp>
    </p:spTree>
    <p:extLst>
      <p:ext uri="{BB962C8B-B14F-4D97-AF65-F5344CB8AC3E}">
        <p14:creationId xmlns:p14="http://schemas.microsoft.com/office/powerpoint/2010/main" val="2121589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DC9B73-E737-4AB2-AC0B-3A4EED60DDC3}" type="datetimeFigureOut">
              <a:rPr lang="en-US" smtClean="0"/>
              <a:t>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391637-28A1-4775-AB7C-EB32FA6CC792}" type="slidenum">
              <a:rPr lang="en-US" smtClean="0"/>
              <a:t>‹#›</a:t>
            </a:fld>
            <a:endParaRPr lang="en-US"/>
          </a:p>
        </p:txBody>
      </p:sp>
    </p:spTree>
    <p:extLst>
      <p:ext uri="{BB962C8B-B14F-4D97-AF65-F5344CB8AC3E}">
        <p14:creationId xmlns:p14="http://schemas.microsoft.com/office/powerpoint/2010/main" val="3184970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DC9B73-E737-4AB2-AC0B-3A4EED60DDC3}" type="datetimeFigureOut">
              <a:rPr lang="en-US" smtClean="0"/>
              <a:t>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391637-28A1-4775-AB7C-EB32FA6CC792}" type="slidenum">
              <a:rPr lang="en-US" smtClean="0"/>
              <a:t>‹#›</a:t>
            </a:fld>
            <a:endParaRPr lang="en-US"/>
          </a:p>
        </p:txBody>
      </p:sp>
    </p:spTree>
    <p:extLst>
      <p:ext uri="{BB962C8B-B14F-4D97-AF65-F5344CB8AC3E}">
        <p14:creationId xmlns:p14="http://schemas.microsoft.com/office/powerpoint/2010/main" val="3887809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C9B73-E737-4AB2-AC0B-3A4EED60DDC3}" type="datetimeFigureOut">
              <a:rPr lang="en-US" smtClean="0"/>
              <a:t>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391637-28A1-4775-AB7C-EB32FA6CC792}" type="slidenum">
              <a:rPr lang="en-US" smtClean="0"/>
              <a:t>‹#›</a:t>
            </a:fld>
            <a:endParaRPr lang="en-US"/>
          </a:p>
        </p:txBody>
      </p:sp>
    </p:spTree>
    <p:extLst>
      <p:ext uri="{BB962C8B-B14F-4D97-AF65-F5344CB8AC3E}">
        <p14:creationId xmlns:p14="http://schemas.microsoft.com/office/powerpoint/2010/main" val="290513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DC9B73-E737-4AB2-AC0B-3A4EED60DDC3}"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391637-28A1-4775-AB7C-EB32FA6CC792}" type="slidenum">
              <a:rPr lang="en-US" smtClean="0"/>
              <a:t>‹#›</a:t>
            </a:fld>
            <a:endParaRPr lang="en-US"/>
          </a:p>
        </p:txBody>
      </p:sp>
    </p:spTree>
    <p:extLst>
      <p:ext uri="{BB962C8B-B14F-4D97-AF65-F5344CB8AC3E}">
        <p14:creationId xmlns:p14="http://schemas.microsoft.com/office/powerpoint/2010/main" val="2701609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DC9B73-E737-4AB2-AC0B-3A4EED60DDC3}"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391637-28A1-4775-AB7C-EB32FA6CC792}" type="slidenum">
              <a:rPr lang="en-US" smtClean="0"/>
              <a:t>‹#›</a:t>
            </a:fld>
            <a:endParaRPr lang="en-US"/>
          </a:p>
        </p:txBody>
      </p:sp>
    </p:spTree>
    <p:extLst>
      <p:ext uri="{BB962C8B-B14F-4D97-AF65-F5344CB8AC3E}">
        <p14:creationId xmlns:p14="http://schemas.microsoft.com/office/powerpoint/2010/main" val="2122747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DC9B73-E737-4AB2-AC0B-3A4EED60DDC3}" type="datetimeFigureOut">
              <a:rPr lang="en-US" smtClean="0"/>
              <a:t>1/26/2023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91637-28A1-4775-AB7C-EB32FA6CC792}" type="slidenum">
              <a:rPr lang="en-US" smtClean="0"/>
              <a:t>‹#›</a:t>
            </a:fld>
            <a:endParaRPr lang="en-US"/>
          </a:p>
        </p:txBody>
      </p:sp>
    </p:spTree>
    <p:extLst>
      <p:ext uri="{BB962C8B-B14F-4D97-AF65-F5344CB8AC3E}">
        <p14:creationId xmlns:p14="http://schemas.microsoft.com/office/powerpoint/2010/main" val="3533713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Mark Revenew, Chief of Police   Savannah Police Department</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B87ACE-73DF-4941-B78D-5A916DF57AE4}" type="slidenum">
              <a:rPr lang="en-US" smtClean="0"/>
              <a:t>‹#›</a:t>
            </a:fld>
            <a:endParaRPr lang="en-US"/>
          </a:p>
        </p:txBody>
      </p:sp>
    </p:spTree>
    <p:extLst>
      <p:ext uri="{BB962C8B-B14F-4D97-AF65-F5344CB8AC3E}">
        <p14:creationId xmlns:p14="http://schemas.microsoft.com/office/powerpoint/2010/main" val="20391674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gif"/></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gif"/><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gif"/></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gif"/><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gif"/><Relationship Id="rId7" Type="http://schemas.openxmlformats.org/officeDocument/2006/relationships/diagramColors" Target="../diagrams/colors2.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gif"/></Relationships>
</file>

<file path=ppt/slides/_rels/slide2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2.gif"/><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cid:703A9297-4C85-454F-8318-B048FCF3A476" TargetMode="External"/><Relationship Id="rId18" Type="http://schemas.openxmlformats.org/officeDocument/2006/relationships/image" Target="../media/image37.jpeg"/><Relationship Id="rId26" Type="http://schemas.openxmlformats.org/officeDocument/2006/relationships/image" Target="../media/image41.png"/><Relationship Id="rId3" Type="http://schemas.openxmlformats.org/officeDocument/2006/relationships/image" Target="../media/image31.png"/><Relationship Id="rId21" Type="http://schemas.openxmlformats.org/officeDocument/2006/relationships/image" Target="cid:5F12116D-8B9F-4F95-B52C-27219475981C" TargetMode="External"/><Relationship Id="rId7" Type="http://schemas.microsoft.com/office/2007/relationships/hdphoto" Target="../media/hdphoto3.wdp"/><Relationship Id="rId12" Type="http://schemas.microsoft.com/office/2007/relationships/hdphoto" Target="../media/hdphoto5.wdp"/><Relationship Id="rId17" Type="http://schemas.openxmlformats.org/officeDocument/2006/relationships/image" Target="cid:8A574F56-8EDD-4EE6-8BF1-70F606D51300" TargetMode="External"/><Relationship Id="rId25" Type="http://schemas.openxmlformats.org/officeDocument/2006/relationships/image" Target="cid:1A00CCC6-94A9-4EE9-AF8F-1864C3BC55FE" TargetMode="External"/><Relationship Id="rId2" Type="http://schemas.openxmlformats.org/officeDocument/2006/relationships/notesSlide" Target="../notesSlides/notesSlide23.xml"/><Relationship Id="rId16" Type="http://schemas.microsoft.com/office/2007/relationships/hdphoto" Target="../media/hdphoto6.wdp"/><Relationship Id="rId20" Type="http://schemas.microsoft.com/office/2007/relationships/hdphoto" Target="../media/hdphoto7.wdp"/><Relationship Id="rId29"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4.png"/><Relationship Id="rId24" Type="http://schemas.openxmlformats.org/officeDocument/2006/relationships/image" Target="../media/image40.jpeg"/><Relationship Id="rId5" Type="http://schemas.openxmlformats.org/officeDocument/2006/relationships/image" Target="cid:02533B4D-3888-4BD3-9A95-D454E86F8DEA" TargetMode="External"/><Relationship Id="rId15" Type="http://schemas.openxmlformats.org/officeDocument/2006/relationships/image" Target="../media/image36.png"/><Relationship Id="rId23" Type="http://schemas.openxmlformats.org/officeDocument/2006/relationships/image" Target="../media/image2.gif"/><Relationship Id="rId28" Type="http://schemas.openxmlformats.org/officeDocument/2006/relationships/image" Target="cid:F0EE0F7D-F910-4764-8444-5051ED18D02B" TargetMode="External"/><Relationship Id="rId10" Type="http://schemas.openxmlformats.org/officeDocument/2006/relationships/image" Target="cid:598069A6-62A1-4799-A8B1-B44BF5F20860" TargetMode="External"/><Relationship Id="rId19" Type="http://schemas.openxmlformats.org/officeDocument/2006/relationships/image" Target="../media/image38.png"/><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35.png"/><Relationship Id="rId22" Type="http://schemas.openxmlformats.org/officeDocument/2006/relationships/image" Target="../media/image39.png"/><Relationship Id="rId27" Type="http://schemas.openxmlformats.org/officeDocument/2006/relationships/image" Target="../media/image42.jpeg"/></Relationships>
</file>

<file path=ppt/slides/_rels/slide24.xml.rels><?xml version="1.0" encoding="UTF-8" standalone="yes"?>
<Relationships xmlns="http://schemas.openxmlformats.org/package/2006/relationships"><Relationship Id="rId8" Type="http://schemas.openxmlformats.org/officeDocument/2006/relationships/image" Target="cid:E45ED6CE-C77D-420A-AED2-DB2DEA5CD531" TargetMode="External"/><Relationship Id="rId13" Type="http://schemas.microsoft.com/office/2007/relationships/hdphoto" Target="../media/hdphoto10.wdp"/><Relationship Id="rId18" Type="http://schemas.openxmlformats.org/officeDocument/2006/relationships/image" Target="cid:67F1E143-4548-4251-B87F-7A3572DDBA2D" TargetMode="External"/><Relationship Id="rId26" Type="http://schemas.openxmlformats.org/officeDocument/2006/relationships/image" Target="cid:F01D84E7-CFBA-4371-B128-2248FEF294CD" TargetMode="External"/><Relationship Id="rId3" Type="http://schemas.openxmlformats.org/officeDocument/2006/relationships/image" Target="../media/image44.png"/><Relationship Id="rId21" Type="http://schemas.openxmlformats.org/officeDocument/2006/relationships/image" Target="../media/image52.png"/><Relationship Id="rId7" Type="http://schemas.microsoft.com/office/2007/relationships/hdphoto" Target="../media/hdphoto9.wdp"/><Relationship Id="rId12" Type="http://schemas.openxmlformats.org/officeDocument/2006/relationships/image" Target="../media/image47.png"/><Relationship Id="rId17" Type="http://schemas.microsoft.com/office/2007/relationships/hdphoto" Target="../media/hdphoto11.wdp"/><Relationship Id="rId25" Type="http://schemas.microsoft.com/office/2007/relationships/hdphoto" Target="../media/hdphoto13.wdp"/><Relationship Id="rId2" Type="http://schemas.openxmlformats.org/officeDocument/2006/relationships/notesSlide" Target="../notesSlides/notesSlide24.xml"/><Relationship Id="rId16" Type="http://schemas.openxmlformats.org/officeDocument/2006/relationships/image" Target="../media/image49.png"/><Relationship Id="rId20"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45.png"/><Relationship Id="rId11" Type="http://schemas.openxmlformats.org/officeDocument/2006/relationships/image" Target="cid:D3C0CAD1-18A2-4731-88CB-2EC7A911F3F1" TargetMode="External"/><Relationship Id="rId24" Type="http://schemas.openxmlformats.org/officeDocument/2006/relationships/image" Target="../media/image53.png"/><Relationship Id="rId5" Type="http://schemas.openxmlformats.org/officeDocument/2006/relationships/image" Target="cid:A484F1E1-FB66-4EF5-842B-439005122C86" TargetMode="External"/><Relationship Id="rId15" Type="http://schemas.openxmlformats.org/officeDocument/2006/relationships/image" Target="../media/image48.png"/><Relationship Id="rId23" Type="http://schemas.openxmlformats.org/officeDocument/2006/relationships/image" Target="cid:45F324F6-F7B4-4EE8-BF46-98644F0A4E10" TargetMode="External"/><Relationship Id="rId10" Type="http://schemas.openxmlformats.org/officeDocument/2006/relationships/image" Target="../media/image46.jpeg"/><Relationship Id="rId19" Type="http://schemas.openxmlformats.org/officeDocument/2006/relationships/image" Target="../media/image50.png"/><Relationship Id="rId4" Type="http://schemas.microsoft.com/office/2007/relationships/hdphoto" Target="../media/hdphoto8.wdp"/><Relationship Id="rId9" Type="http://schemas.openxmlformats.org/officeDocument/2006/relationships/image" Target="../media/image2.gif"/><Relationship Id="rId14" Type="http://schemas.openxmlformats.org/officeDocument/2006/relationships/image" Target="cid:F995BE23-F26E-48D6-B1C6-3DFE6E35768D" TargetMode="External"/><Relationship Id="rId22" Type="http://schemas.microsoft.com/office/2007/relationships/hdphoto" Target="../media/hdphoto12.wdp"/></Relationships>
</file>

<file path=ppt/slides/_rels/slide25.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54.png"/><Relationship Id="rId7" Type="http://schemas.openxmlformats.org/officeDocument/2006/relationships/image" Target="../media/image58.jp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jp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2.gif"/><Relationship Id="rId11" Type="http://schemas.openxmlformats.org/officeDocument/2006/relationships/image" Target="../media/image67.png"/><Relationship Id="rId5" Type="http://schemas.openxmlformats.org/officeDocument/2006/relationships/image" Target="../media/image62.jpg"/><Relationship Id="rId10" Type="http://schemas.openxmlformats.org/officeDocument/2006/relationships/image" Target="../media/image66.png"/><Relationship Id="rId4" Type="http://schemas.openxmlformats.org/officeDocument/2006/relationships/image" Target="../media/image61.jpg"/><Relationship Id="rId9"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2.gif"/><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gif"/></Relationships>
</file>

<file path=ppt/slides/_rels/slide3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microsoft.com/office/2007/relationships/hdphoto" Target="../media/hdphoto15.wdp"/><Relationship Id="rId5" Type="http://schemas.openxmlformats.org/officeDocument/2006/relationships/image" Target="../media/image78.png"/><Relationship Id="rId10" Type="http://schemas.openxmlformats.org/officeDocument/2006/relationships/image" Target="../media/image2.gif"/><Relationship Id="rId4" Type="http://schemas.microsoft.com/office/2007/relationships/hdphoto" Target="../media/hdphoto14.wdp"/><Relationship Id="rId9"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2.gif"/></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2.gif"/><Relationship Id="rId4" Type="http://schemas.openxmlformats.org/officeDocument/2006/relationships/image" Target="../media/image85.jpe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2.gif"/><Relationship Id="rId5" Type="http://schemas.openxmlformats.org/officeDocument/2006/relationships/image" Target="../media/image88.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gif"/><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576DF0-122E-2840-FB1E-7E592E67D845}"/>
              </a:ext>
            </a:extLst>
          </p:cNvPr>
          <p:cNvPicPr>
            <a:picLocks noChangeAspect="1"/>
          </p:cNvPicPr>
          <p:nvPr/>
        </p:nvPicPr>
        <p:blipFill>
          <a:blip r:embed="rId3"/>
          <a:stretch>
            <a:fillRect/>
          </a:stretch>
        </p:blipFill>
        <p:spPr>
          <a:xfrm>
            <a:off x="0" y="-14504"/>
            <a:ext cx="12192000" cy="6028603"/>
          </a:xfrm>
          <a:prstGeom prst="rect">
            <a:avLst/>
          </a:prstGeom>
        </p:spPr>
      </p:pic>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1"/>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sp>
        <p:nvSpPr>
          <p:cNvPr id="5" name="TextBox 4"/>
          <p:cNvSpPr txBox="1"/>
          <p:nvPr/>
        </p:nvSpPr>
        <p:spPr>
          <a:xfrm>
            <a:off x="2092923" y="0"/>
            <a:ext cx="8149740" cy="1692498"/>
          </a:xfrm>
          <a:prstGeom prst="rect">
            <a:avLst/>
          </a:prstGeom>
          <a:noFill/>
        </p:spPr>
        <p:txBody>
          <a:bodyPr wrap="square" lIns="91170" tIns="45585" rIns="91170" bIns="45585" rtlCol="0">
            <a:spAutoFit/>
          </a:bodyPr>
          <a:lstStyle/>
          <a:p>
            <a:pPr algn="ctr"/>
            <a:r>
              <a:rPr lang="en-US" sz="44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Savannah Police Department</a:t>
            </a:r>
          </a:p>
          <a:p>
            <a:pPr algn="ctr"/>
            <a:endParaRPr lang="en-US"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City of Savannah City Council Workshop</a:t>
            </a:r>
            <a:br>
              <a:rPr lang="en-US"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January 26, 2023</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
        <p:nvSpPr>
          <p:cNvPr id="12" name="Slide Number Placeholder 11"/>
          <p:cNvSpPr>
            <a:spLocks noGrp="1"/>
          </p:cNvSpPr>
          <p:nvPr>
            <p:ph type="sldNum" sz="quarter" idx="12"/>
          </p:nvPr>
        </p:nvSpPr>
        <p:spPr/>
        <p:txBody>
          <a:bodyPr/>
          <a:lstStyle/>
          <a:p>
            <a:fld id="{CEB87ACE-73DF-4941-B78D-5A916DF57AE4}" type="slidenum">
              <a:rPr lang="en-US" smtClean="0"/>
              <a:t>1</a:t>
            </a:fld>
            <a:endParaRPr lang="en-US"/>
          </a:p>
        </p:txBody>
      </p:sp>
    </p:spTree>
    <p:extLst>
      <p:ext uri="{BB962C8B-B14F-4D97-AF65-F5344CB8AC3E}">
        <p14:creationId xmlns:p14="http://schemas.microsoft.com/office/powerpoint/2010/main" val="4287913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7CE96CD-87C4-3F7B-4A4F-4BB5D99D5D4A}"/>
              </a:ext>
            </a:extLst>
          </p:cNvPr>
          <p:cNvSpPr>
            <a:spLocks noGrp="1"/>
          </p:cNvSpPr>
          <p:nvPr>
            <p:ph sz="half" idx="1"/>
          </p:nvPr>
        </p:nvSpPr>
        <p:spPr>
          <a:xfrm>
            <a:off x="0" y="1465046"/>
            <a:ext cx="8229600" cy="3847565"/>
          </a:xfrm>
        </p:spPr>
        <p:txBody>
          <a:bodyPr vert="horz" lIns="91440" tIns="45720" rIns="91440" bIns="45720" rtlCol="0" anchor="t">
            <a:normAutofit/>
          </a:bodyPr>
          <a:lstStyle/>
          <a:p>
            <a:pPr marL="457200" lvl="1" indent="0">
              <a:buNone/>
            </a:pPr>
            <a:endParaRPr lang="en-US">
              <a:latin typeface="Arial"/>
              <a:cs typeface="Arial"/>
            </a:endParaRPr>
          </a:p>
          <a:p>
            <a:pPr lvl="1">
              <a:buFont typeface="Wingdings" panose="05000000000000000000" pitchFamily="2" charset="2"/>
              <a:buChar char="Ø"/>
            </a:pPr>
            <a:r>
              <a:rPr lang="en-US">
                <a:latin typeface="Arial"/>
                <a:cs typeface="Arial"/>
              </a:rPr>
              <a:t> Micro hotspots and activities</a:t>
            </a:r>
          </a:p>
          <a:p>
            <a:pPr marL="457200" lvl="1" indent="0">
              <a:buNone/>
            </a:pPr>
            <a:endParaRPr lang="en-US">
              <a:latin typeface="Arial"/>
              <a:ea typeface="Calibri" panose="020F0502020204030204" pitchFamily="34" charset="0"/>
              <a:cs typeface="Arial"/>
            </a:endParaRPr>
          </a:p>
          <a:p>
            <a:pPr marL="800100" lvl="1" indent="-342900">
              <a:buFont typeface="Wingdings" panose="020B0604020202020204" pitchFamily="34" charset="0"/>
              <a:buChar char="Ø"/>
            </a:pPr>
            <a:r>
              <a:rPr lang="en-US">
                <a:latin typeface="Arial"/>
                <a:ea typeface="Calibri" panose="020F0502020204030204" pitchFamily="34" charset="0"/>
                <a:cs typeface="Arial"/>
              </a:rPr>
              <a:t>Proactive</a:t>
            </a:r>
            <a:r>
              <a:rPr lang="en-US">
                <a:effectLst/>
                <a:latin typeface="Arial"/>
                <a:ea typeface="Calibri" panose="020F0502020204030204" pitchFamily="34" charset="0"/>
                <a:cs typeface="Arial"/>
              </a:rPr>
              <a:t> presence to targeted areas.</a:t>
            </a:r>
            <a:r>
              <a:rPr lang="en-US">
                <a:latin typeface="Arial"/>
                <a:ea typeface="Calibri" panose="020F0502020204030204" pitchFamily="34" charset="0"/>
                <a:cs typeface="Arial"/>
              </a:rPr>
              <a:t>  </a:t>
            </a:r>
            <a:endParaRPr lang="en-US">
              <a:effectLst/>
              <a:latin typeface="Arial" panose="020B0604020202020204" pitchFamily="34" charset="0"/>
              <a:ea typeface="Calibri" panose="020F0502020204030204" pitchFamily="34" charset="0"/>
              <a:cs typeface="Arial" panose="020B0604020202020204" pitchFamily="34" charset="0"/>
            </a:endParaRPr>
          </a:p>
          <a:p>
            <a:pPr marL="457200" lvl="1" indent="0">
              <a:buNone/>
            </a:pPr>
            <a:endParaRPr lang="en-US">
              <a:effectLst/>
              <a:latin typeface="Arial" panose="020B0604020202020204" pitchFamily="34" charset="0"/>
              <a:ea typeface="Calibri" panose="020F0502020204030204" pitchFamily="34" charset="0"/>
              <a:cs typeface="Arial" panose="020B0604020202020204" pitchFamily="34" charset="0"/>
            </a:endParaRPr>
          </a:p>
          <a:p>
            <a:pPr lvl="1">
              <a:buFont typeface="Wingdings" panose="05000000000000000000" pitchFamily="2" charset="2"/>
              <a:buChar char="Ø"/>
            </a:pPr>
            <a:r>
              <a:rPr lang="en-US">
                <a:latin typeface="Arial"/>
                <a:cs typeface="Arial"/>
              </a:rPr>
              <a:t> Actionable intelligence and strategic deployments </a:t>
            </a:r>
          </a:p>
          <a:p>
            <a:pPr marL="457200" lvl="1" indent="0">
              <a:buNone/>
            </a:pPr>
            <a:endParaRPr lang="en-US">
              <a:latin typeface="Arial"/>
              <a:cs typeface="Arial"/>
            </a:endParaRPr>
          </a:p>
          <a:p>
            <a:pPr lvl="1">
              <a:buFont typeface="Wingdings" panose="020B0604020202020204" pitchFamily="34" charset="0"/>
              <a:buChar char="Ø"/>
            </a:pPr>
            <a:r>
              <a:rPr lang="en-US">
                <a:latin typeface="Arial"/>
                <a:cs typeface="Arial"/>
              </a:rPr>
              <a:t> Prolific offenders </a:t>
            </a:r>
          </a:p>
        </p:txBody>
      </p:sp>
      <p:sp>
        <p:nvSpPr>
          <p:cNvPr id="3" name="Slide Number Placeholder 2"/>
          <p:cNvSpPr>
            <a:spLocks noGrp="1"/>
          </p:cNvSpPr>
          <p:nvPr>
            <p:ph type="sldNum" sz="quarter" idx="12"/>
          </p:nvPr>
        </p:nvSpPr>
        <p:spPr/>
        <p:txBody>
          <a:bodyPr/>
          <a:lstStyle/>
          <a:p>
            <a:fld id="{CEB87ACE-73DF-4941-B78D-5A916DF57AE4}" type="slidenum">
              <a:rPr lang="en-US" smtClean="0"/>
              <a:t>10</a:t>
            </a:fld>
            <a:endParaRPr lang="en-US"/>
          </a:p>
        </p:txBody>
      </p:sp>
      <p:sp>
        <p:nvSpPr>
          <p:cNvPr id="27" name="Rectangle 22">
            <a:extLst>
              <a:ext uri="{FF2B5EF4-FFF2-40B4-BE49-F238E27FC236}">
                <a16:creationId xmlns:a16="http://schemas.microsoft.com/office/drawing/2014/main" id="{F2E3F664-2EA1-13CD-155A-D143CA48238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F2D4C890-7062-268B-6D69-80F7A794C4BC}"/>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0">
            <a:extLst>
              <a:ext uri="{FF2B5EF4-FFF2-40B4-BE49-F238E27FC236}">
                <a16:creationId xmlns:a16="http://schemas.microsoft.com/office/drawing/2014/main" id="{7D9CB43B-940F-78E3-A92F-28CBCAE04CC7}"/>
              </a:ext>
            </a:extLst>
          </p:cNvPr>
          <p:cNvSpPr txBox="1">
            <a:spLocks/>
          </p:cNvSpPr>
          <p:nvPr/>
        </p:nvSpPr>
        <p:spPr>
          <a:xfrm>
            <a:off x="822187" y="183419"/>
            <a:ext cx="10547626"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panose="020B0604020202020204" pitchFamily="34" charset="0"/>
                <a:cs typeface="Arial" panose="020B0604020202020204" pitchFamily="34" charset="0"/>
              </a:rPr>
              <a:t>Data Driven Strategies  </a:t>
            </a:r>
          </a:p>
        </p:txBody>
      </p:sp>
      <p:sp>
        <p:nvSpPr>
          <p:cNvPr id="13" name="Rectangle 2">
            <a:extLst>
              <a:ext uri="{FF2B5EF4-FFF2-40B4-BE49-F238E27FC236}">
                <a16:creationId xmlns:a16="http://schemas.microsoft.com/office/drawing/2014/main" id="{9D19CBCA-355F-D25E-4B80-8C20A9D9D93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3">
            <a:extLst>
              <a:ext uri="{FF2B5EF4-FFF2-40B4-BE49-F238E27FC236}">
                <a16:creationId xmlns:a16="http://schemas.microsoft.com/office/drawing/2014/main" id="{6507E056-5FCB-8A06-51C2-B506A890900B}"/>
              </a:ext>
            </a:extLst>
          </p:cNvPr>
          <p:cNvSpPr>
            <a:spLocks noChangeArrowheads="1"/>
          </p:cNvSpPr>
          <p:nvPr/>
        </p:nvSpPr>
        <p:spPr bwMode="auto">
          <a:xfrm>
            <a:off x="0" y="6410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9" name="Picture 18">
            <a:extLst>
              <a:ext uri="{FF2B5EF4-FFF2-40B4-BE49-F238E27FC236}">
                <a16:creationId xmlns:a16="http://schemas.microsoft.com/office/drawing/2014/main" id="{CE6A2222-C149-8463-414C-F187719EC254}"/>
              </a:ext>
            </a:extLst>
          </p:cNvPr>
          <p:cNvPicPr>
            <a:picLocks noChangeAspect="1"/>
          </p:cNvPicPr>
          <p:nvPr/>
        </p:nvPicPr>
        <p:blipFill>
          <a:blip r:embed="rId3"/>
          <a:stretch>
            <a:fillRect/>
          </a:stretch>
        </p:blipFill>
        <p:spPr>
          <a:xfrm>
            <a:off x="7634282" y="1023093"/>
            <a:ext cx="4071021" cy="4999500"/>
          </a:xfrm>
          <a:prstGeom prst="rect">
            <a:avLst/>
          </a:prstGeom>
          <a:ln w="12700">
            <a:solidFill>
              <a:schemeClr val="tx1"/>
            </a:solidFill>
          </a:ln>
        </p:spPr>
      </p:pic>
      <p:sp>
        <p:nvSpPr>
          <p:cNvPr id="5" name="Date Placeholder 1">
            <a:extLst>
              <a:ext uri="{FF2B5EF4-FFF2-40B4-BE49-F238E27FC236}">
                <a16:creationId xmlns:a16="http://schemas.microsoft.com/office/drawing/2014/main" id="{D3C0C438-5500-ACE3-FF72-77078A500A8C}"/>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10" name="Picture 9">
            <a:extLst>
              <a:ext uri="{FF2B5EF4-FFF2-40B4-BE49-F238E27FC236}">
                <a16:creationId xmlns:a16="http://schemas.microsoft.com/office/drawing/2014/main" id="{6C75991B-1DE1-BEC8-9148-A7481B640F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Tree>
    <p:extLst>
      <p:ext uri="{BB962C8B-B14F-4D97-AF65-F5344CB8AC3E}">
        <p14:creationId xmlns:p14="http://schemas.microsoft.com/office/powerpoint/2010/main" val="2007835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1EBBE0-6978-9776-FE37-5F6D5E4F81B8}"/>
              </a:ext>
            </a:extLst>
          </p:cNvPr>
          <p:cNvSpPr txBox="1"/>
          <p:nvPr/>
        </p:nvSpPr>
        <p:spPr>
          <a:xfrm>
            <a:off x="1803662" y="5118754"/>
            <a:ext cx="8584676" cy="1044301"/>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5400" u="sng" kern="1200">
                <a:solidFill>
                  <a:schemeClr val="tx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Leveraging Technology </a:t>
            </a:r>
          </a:p>
        </p:txBody>
      </p:sp>
      <p:sp>
        <p:nvSpPr>
          <p:cNvPr id="56" name="Oval 20">
            <a:extLst>
              <a:ext uri="{FF2B5EF4-FFF2-40B4-BE49-F238E27FC236}">
                <a16:creationId xmlns:a16="http://schemas.microsoft.com/office/drawing/2014/main" id="{0C45045A-6083-4B3E-956A-675823375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44"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signs on a pole&#10;&#10;Description automatically generated with low confidence">
            <a:extLst>
              <a:ext uri="{FF2B5EF4-FFF2-40B4-BE49-F238E27FC236}">
                <a16:creationId xmlns:a16="http://schemas.microsoft.com/office/drawing/2014/main" id="{9814B361-BE9B-E062-D0CC-CF9FA8A5650D}"/>
              </a:ext>
            </a:extLst>
          </p:cNvPr>
          <p:cNvPicPr>
            <a:picLocks noChangeAspect="1"/>
          </p:cNvPicPr>
          <p:nvPr/>
        </p:nvPicPr>
        <p:blipFill rotWithShape="1">
          <a:blip r:embed="rId3"/>
          <a:srcRect l="23330" r="201" b="1"/>
          <a:stretch/>
        </p:blipFill>
        <p:spPr>
          <a:xfrm>
            <a:off x="895336"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57" name="Oval 22">
            <a:extLst>
              <a:ext uri="{FF2B5EF4-FFF2-40B4-BE49-F238E27FC236}">
                <a16:creationId xmlns:a16="http://schemas.microsoft.com/office/drawing/2014/main" id="{42875DDC-0225-45F8-B745-78688F2D1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5509"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A group of computer screens&#10;&#10;Description automatically generated with low confidence">
            <a:extLst>
              <a:ext uri="{FF2B5EF4-FFF2-40B4-BE49-F238E27FC236}">
                <a16:creationId xmlns:a16="http://schemas.microsoft.com/office/drawing/2014/main" id="{DB6D65D2-3476-679A-240D-94AA590E47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625" r="27624" b="-1"/>
          <a:stretch/>
        </p:blipFill>
        <p:spPr bwMode="auto">
          <a:xfrm>
            <a:off x="4610101"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extLst>
            <a:ext uri="{909E8E84-426E-40DD-AFC4-6F175D3DCCD1}">
              <a14:hiddenFill xmlns:a14="http://schemas.microsoft.com/office/drawing/2010/main">
                <a:solidFill>
                  <a:srgbClr val="FFFFFF"/>
                </a:solidFill>
              </a14:hiddenFill>
            </a:ext>
          </a:extLst>
        </p:spPr>
      </p:pic>
      <p:sp>
        <p:nvSpPr>
          <p:cNvPr id="58" name="Oval 24">
            <a:extLst>
              <a:ext uri="{FF2B5EF4-FFF2-40B4-BE49-F238E27FC236}">
                <a16:creationId xmlns:a16="http://schemas.microsoft.com/office/drawing/2014/main" id="{12617755-D451-4BAF-9B55-518297BF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273"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1BBA42F-9A59-BF32-F595-A542CAD0D0C2}"/>
              </a:ext>
            </a:extLst>
          </p:cNvPr>
          <p:cNvPicPr>
            <a:picLocks noChangeAspect="1"/>
          </p:cNvPicPr>
          <p:nvPr/>
        </p:nvPicPr>
        <p:blipFill>
          <a:blip r:embed="rId5">
            <a:extLst>
              <a:ext uri="{28A0092B-C50C-407E-A947-70E740481C1C}">
                <a14:useLocalDpi xmlns:a14="http://schemas.microsoft.com/office/drawing/2010/main" val="0"/>
              </a:ext>
            </a:extLst>
          </a:blip>
          <a:srcRect l="26190" r="26190"/>
          <a:stretch/>
        </p:blipFill>
        <p:spPr>
          <a:xfrm>
            <a:off x="8324865"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3" name="Date Placeholder 1">
            <a:extLst>
              <a:ext uri="{FF2B5EF4-FFF2-40B4-BE49-F238E27FC236}">
                <a16:creationId xmlns:a16="http://schemas.microsoft.com/office/drawing/2014/main" id="{82A751A5-B80B-4028-A6A1-7434EFB61064}"/>
              </a:ext>
            </a:extLst>
          </p:cNvPr>
          <p:cNvSpPr>
            <a:spLocks noGrp="1"/>
          </p:cNvSpPr>
          <p:nvPr>
            <p:ph type="dt" sz="half" idx="10"/>
          </p:nvPr>
        </p:nvSpPr>
        <p:spPr>
          <a:xfrm>
            <a:off x="8610600" y="6199632"/>
            <a:ext cx="2257425" cy="314067"/>
          </a:xfrm>
        </p:spPr>
        <p:txBody>
          <a:bodyPr vert="horz" lIns="91440" tIns="45720" rIns="91440" bIns="45720" rtlCol="0" anchor="ctr">
            <a:normAutofit/>
          </a:bodyPr>
          <a:lstStyle/>
          <a:p>
            <a:pPr algn="r">
              <a:lnSpc>
                <a:spcPct val="90000"/>
              </a:lnSpc>
              <a:spcAft>
                <a:spcPts val="600"/>
              </a:spcAft>
            </a:pPr>
            <a:r>
              <a:rPr lang="en-US" sz="500">
                <a:solidFill>
                  <a:schemeClr val="tx1">
                    <a:alpha val="80000"/>
                  </a:schemeClr>
                </a:solidFill>
              </a:rPr>
              <a:t>Lenny B. Gunther, Chief of Police</a:t>
            </a:r>
          </a:p>
          <a:p>
            <a:pPr algn="r">
              <a:lnSpc>
                <a:spcPct val="90000"/>
              </a:lnSpc>
              <a:spcAft>
                <a:spcPts val="600"/>
              </a:spcAft>
            </a:pPr>
            <a:r>
              <a:rPr lang="en-US" sz="500">
                <a:solidFill>
                  <a:schemeClr val="tx1">
                    <a:alpha val="80000"/>
                  </a:schemeClr>
                </a:solidFill>
              </a:rPr>
              <a:t>Savannah Police Department</a:t>
            </a:r>
          </a:p>
        </p:txBody>
      </p:sp>
      <p:sp>
        <p:nvSpPr>
          <p:cNvPr id="2" name="Rectangle 1">
            <a:extLst>
              <a:ext uri="{FF2B5EF4-FFF2-40B4-BE49-F238E27FC236}">
                <a16:creationId xmlns:a16="http://schemas.microsoft.com/office/drawing/2014/main" id="{371F9BDE-0EC6-7785-310C-2D2B3FFE2CC1}"/>
              </a:ext>
            </a:extLst>
          </p:cNvPr>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
            <a:extLst>
              <a:ext uri="{FF2B5EF4-FFF2-40B4-BE49-F238E27FC236}">
                <a16:creationId xmlns:a16="http://schemas.microsoft.com/office/drawing/2014/main" id="{55C9C5CF-9AFB-3FB6-DC1D-17337F399538}"/>
              </a:ext>
            </a:extLst>
          </p:cNvPr>
          <p:cNvSpPr txBox="1">
            <a:spLocks/>
          </p:cNvSpPr>
          <p:nvPr/>
        </p:nvSpPr>
        <p:spPr>
          <a:xfrm>
            <a:off x="1205345" y="6301364"/>
            <a:ext cx="45720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13" name="Picture 12">
            <a:extLst>
              <a:ext uri="{FF2B5EF4-FFF2-40B4-BE49-F238E27FC236}">
                <a16:creationId xmlns:a16="http://schemas.microsoft.com/office/drawing/2014/main" id="{B9A659C9-5AE8-DBE5-AD47-FBBB0C8525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Tree>
    <p:extLst>
      <p:ext uri="{BB962C8B-B14F-4D97-AF65-F5344CB8AC3E}">
        <p14:creationId xmlns:p14="http://schemas.microsoft.com/office/powerpoint/2010/main" val="314772971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E343EDFD-05E3-AEF9-9EB9-61B69A5802B9}"/>
              </a:ext>
            </a:extLst>
          </p:cNvPr>
          <p:cNvSpPr>
            <a:spLocks noGrp="1"/>
          </p:cNvSpPr>
          <p:nvPr>
            <p:ph idx="1"/>
          </p:nvPr>
        </p:nvSpPr>
        <p:spPr>
          <a:xfrm>
            <a:off x="744893" y="1365122"/>
            <a:ext cx="11157155" cy="4326551"/>
          </a:xfrm>
        </p:spPr>
        <p:txBody>
          <a:bodyPr vert="horz" lIns="91440" tIns="45720" rIns="91440" bIns="45720" rtlCol="0" anchor="t">
            <a:normAutofit/>
          </a:bodyPr>
          <a:lstStyle/>
          <a:p>
            <a:pPr>
              <a:buFont typeface="Wingdings" panose="05000000000000000000" pitchFamily="2" charset="2"/>
              <a:buChar char="Ø"/>
            </a:pPr>
            <a:r>
              <a:rPr lang="en-US" sz="2000">
                <a:latin typeface="Arial"/>
                <a:cs typeface="Arial"/>
              </a:rPr>
              <a:t>ShotSpotter-  </a:t>
            </a:r>
            <a:r>
              <a:rPr lang="en-US" sz="2000" b="1">
                <a:latin typeface="Arial"/>
                <a:cs typeface="Arial"/>
              </a:rPr>
              <a:t>4.5-mile expansion </a:t>
            </a:r>
            <a:r>
              <a:rPr lang="en-US" sz="2000">
                <a:latin typeface="Arial"/>
                <a:cs typeface="Arial"/>
              </a:rPr>
              <a:t>extended to all precincts.  </a:t>
            </a:r>
            <a:endParaRPr lang="en-US" sz="2000">
              <a:latin typeface="Arial" panose="020B0604020202020204" pitchFamily="34" charset="0"/>
              <a:cs typeface="Arial" panose="020B0604020202020204" pitchFamily="34" charset="0"/>
            </a:endParaRPr>
          </a:p>
          <a:p>
            <a:pPr>
              <a:buFont typeface="Wingdings" panose="05000000000000000000" pitchFamily="2" charset="2"/>
              <a:buChar char="Ø"/>
            </a:pPr>
            <a:r>
              <a:rPr lang="en-US" sz="2000">
                <a:latin typeface="Arial"/>
                <a:cs typeface="Arial"/>
              </a:rPr>
              <a:t>School Zone Cameras- Ten locations went live in Oct. 2022. Four additional locations will be activated in first quarter 2023.  </a:t>
            </a:r>
            <a:endParaRPr lang="en-US" sz="2000">
              <a:latin typeface="Arial" panose="020B0604020202020204" pitchFamily="34" charset="0"/>
              <a:cs typeface="Arial" panose="020B0604020202020204" pitchFamily="34" charset="0"/>
            </a:endParaRPr>
          </a:p>
          <a:p>
            <a:pPr marL="0" indent="0">
              <a:buNone/>
            </a:pPr>
            <a:r>
              <a:rPr lang="en-US" sz="2000">
                <a:latin typeface="Arial"/>
                <a:cs typeface="Arial"/>
              </a:rPr>
              <a:t>	• Totals tickets issued 11/2022 thru present  = </a:t>
            </a:r>
            <a:r>
              <a:rPr lang="en-US" sz="2000" b="1">
                <a:latin typeface="Arial"/>
                <a:cs typeface="Arial"/>
              </a:rPr>
              <a:t>8,609</a:t>
            </a:r>
            <a:r>
              <a:rPr lang="en-US" sz="2000">
                <a:latin typeface="Arial"/>
                <a:cs typeface="Arial"/>
              </a:rPr>
              <a:t>  </a:t>
            </a:r>
            <a:endParaRPr lang="en-US" sz="2000">
              <a:latin typeface="Arial" panose="020B0604020202020204" pitchFamily="34" charset="0"/>
              <a:cs typeface="Arial" panose="020B0604020202020204" pitchFamily="34" charset="0"/>
            </a:endParaRPr>
          </a:p>
          <a:p>
            <a:pPr marL="0" indent="0">
              <a:buNone/>
            </a:pPr>
            <a:endParaRPr lang="en-US" sz="2000">
              <a:latin typeface="Arial" panose="020B0604020202020204" pitchFamily="34" charset="0"/>
              <a:cs typeface="Arial" panose="020B0604020202020204" pitchFamily="34" charset="0"/>
            </a:endParaRPr>
          </a:p>
          <a:p>
            <a:pPr>
              <a:buFont typeface="Wingdings" panose="05000000000000000000" pitchFamily="2" charset="2"/>
              <a:buChar char="Ø"/>
            </a:pPr>
            <a:r>
              <a:rPr lang="en-US" sz="2000">
                <a:latin typeface="Arial"/>
                <a:cs typeface="Arial"/>
              </a:rPr>
              <a:t>E- Citations- Improves officer court efficiencies and effectiveness.</a:t>
            </a:r>
          </a:p>
          <a:p>
            <a:pPr marL="0" indent="0">
              <a:buNone/>
            </a:pPr>
            <a:r>
              <a:rPr lang="en-US" sz="2000">
                <a:latin typeface="Arial"/>
                <a:cs typeface="Arial"/>
              </a:rPr>
              <a:t>	</a:t>
            </a:r>
            <a:endParaRPr lang="en-US">
              <a:latin typeface="Arial"/>
              <a:cs typeface="Arial"/>
            </a:endParaRPr>
          </a:p>
        </p:txBody>
      </p:sp>
      <p:sp>
        <p:nvSpPr>
          <p:cNvPr id="3" name="Slide Number Placeholder 2"/>
          <p:cNvSpPr>
            <a:spLocks noGrp="1"/>
          </p:cNvSpPr>
          <p:nvPr>
            <p:ph type="sldNum" sz="quarter" idx="12"/>
          </p:nvPr>
        </p:nvSpPr>
        <p:spPr/>
        <p:txBody>
          <a:bodyPr/>
          <a:lstStyle/>
          <a:p>
            <a:fld id="{CEB87ACE-73DF-4941-B78D-5A916DF57AE4}" type="slidenum">
              <a:rPr lang="en-US" smtClean="0"/>
              <a:t>12</a:t>
            </a:fld>
            <a:endParaRPr lang="en-US"/>
          </a:p>
        </p:txBody>
      </p:sp>
      <p:sp>
        <p:nvSpPr>
          <p:cNvPr id="2" name="Date Placeholder 1">
            <a:extLst>
              <a:ext uri="{FF2B5EF4-FFF2-40B4-BE49-F238E27FC236}">
                <a16:creationId xmlns:a16="http://schemas.microsoft.com/office/drawing/2014/main" id="{71D90E2E-0487-50CD-9D3B-527246129379}"/>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7" name="Picture 6">
            <a:extLst>
              <a:ext uri="{FF2B5EF4-FFF2-40B4-BE49-F238E27FC236}">
                <a16:creationId xmlns:a16="http://schemas.microsoft.com/office/drawing/2014/main" id="{235C66EE-5A7C-EAFC-4D5F-DF196BC987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
        <p:nvSpPr>
          <p:cNvPr id="10" name="Title 10">
            <a:extLst>
              <a:ext uri="{FF2B5EF4-FFF2-40B4-BE49-F238E27FC236}">
                <a16:creationId xmlns:a16="http://schemas.microsoft.com/office/drawing/2014/main" id="{97F509E5-BA0A-F36A-4E80-836005C68971}"/>
              </a:ext>
            </a:extLst>
          </p:cNvPr>
          <p:cNvSpPr txBox="1">
            <a:spLocks/>
          </p:cNvSpPr>
          <p:nvPr/>
        </p:nvSpPr>
        <p:spPr>
          <a:xfrm>
            <a:off x="625997" y="304406"/>
            <a:ext cx="10515600"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a:cs typeface="Arial"/>
              </a:rPr>
              <a:t>Leveraging Technology </a:t>
            </a:r>
            <a:endParaRPr lang="en-US"/>
          </a:p>
        </p:txBody>
      </p:sp>
      <p:graphicFrame>
        <p:nvGraphicFramePr>
          <p:cNvPr id="13" name="Table 13">
            <a:extLst>
              <a:ext uri="{FF2B5EF4-FFF2-40B4-BE49-F238E27FC236}">
                <a16:creationId xmlns:a16="http://schemas.microsoft.com/office/drawing/2014/main" id="{EE995970-DE20-8A5F-35BA-DAD502F83BD8}"/>
              </a:ext>
            </a:extLst>
          </p:cNvPr>
          <p:cNvGraphicFramePr>
            <a:graphicFrameLocks noGrp="1"/>
          </p:cNvGraphicFramePr>
          <p:nvPr>
            <p:extLst>
              <p:ext uri="{D42A27DB-BD31-4B8C-83A1-F6EECF244321}">
                <p14:modId xmlns:p14="http://schemas.microsoft.com/office/powerpoint/2010/main" val="2619939441"/>
              </p:ext>
            </p:extLst>
          </p:nvPr>
        </p:nvGraphicFramePr>
        <p:xfrm>
          <a:off x="4094981" y="4078023"/>
          <a:ext cx="3577631" cy="1112520"/>
        </p:xfrm>
        <a:graphic>
          <a:graphicData uri="http://schemas.openxmlformats.org/drawingml/2006/table">
            <a:tbl>
              <a:tblPr firstRow="1" bandRow="1">
                <a:tableStyleId>{1FECB4D8-DB02-4DC6-A0A2-4F2EBAE1DC90}</a:tableStyleId>
              </a:tblPr>
              <a:tblGrid>
                <a:gridCol w="1478244">
                  <a:extLst>
                    <a:ext uri="{9D8B030D-6E8A-4147-A177-3AD203B41FA5}">
                      <a16:colId xmlns:a16="http://schemas.microsoft.com/office/drawing/2014/main" val="165268717"/>
                    </a:ext>
                  </a:extLst>
                </a:gridCol>
                <a:gridCol w="2099387">
                  <a:extLst>
                    <a:ext uri="{9D8B030D-6E8A-4147-A177-3AD203B41FA5}">
                      <a16:colId xmlns:a16="http://schemas.microsoft.com/office/drawing/2014/main" val="3604253267"/>
                    </a:ext>
                  </a:extLst>
                </a:gridCol>
              </a:tblGrid>
              <a:tr h="370840">
                <a:tc>
                  <a:txBody>
                    <a:bodyPr/>
                    <a:lstStyle/>
                    <a:p>
                      <a:pPr algn="ctr"/>
                      <a:r>
                        <a:rPr lang="en-US" sz="1800">
                          <a:solidFill>
                            <a:schemeClr val="tx1"/>
                          </a:solidFill>
                          <a:latin typeface="Arial" panose="020B0604020202020204" pitchFamily="34" charset="0"/>
                          <a:cs typeface="Arial" panose="020B0604020202020204" pitchFamily="34" charset="0"/>
                        </a:rPr>
                        <a:t>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solidFill>
                            <a:schemeClr val="tx1"/>
                          </a:solidFill>
                          <a:latin typeface="Arial" panose="020B0604020202020204" pitchFamily="34" charset="0"/>
                          <a:cs typeface="Arial" panose="020B0604020202020204" pitchFamily="34" charset="0"/>
                        </a:rPr>
                        <a:t>Total E-Citations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4012998"/>
                  </a:ext>
                </a:extLst>
              </a:tr>
              <a:tr h="370840">
                <a:tc>
                  <a:txBody>
                    <a:bodyPr/>
                    <a:lstStyle/>
                    <a:p>
                      <a:pPr algn="ctr"/>
                      <a:r>
                        <a:rPr lang="en-US" sz="1800">
                          <a:latin typeface="Arial" panose="020B0604020202020204" pitchFamily="34" charset="0"/>
                          <a:cs typeface="Arial" panose="020B0604020202020204" pitchFamily="34" charset="0"/>
                        </a:rPr>
                        <a:t>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5,819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6089379"/>
                  </a:ext>
                </a:extLst>
              </a:tr>
              <a:tr h="370840">
                <a:tc>
                  <a:txBody>
                    <a:bodyPr/>
                    <a:lstStyle/>
                    <a:p>
                      <a:pPr algn="ctr"/>
                      <a:r>
                        <a:rPr lang="en-US" sz="1800">
                          <a:latin typeface="Arial" panose="020B0604020202020204" pitchFamily="34" charset="0"/>
                          <a:cs typeface="Arial" panose="020B0604020202020204" pitchFamily="34" charset="0"/>
                        </a:rPr>
                        <a:t>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13,953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1178697"/>
                  </a:ext>
                </a:extLst>
              </a:tr>
            </a:tbl>
          </a:graphicData>
        </a:graphic>
      </p:graphicFrame>
    </p:spTree>
    <p:extLst>
      <p:ext uri="{BB962C8B-B14F-4D97-AF65-F5344CB8AC3E}">
        <p14:creationId xmlns:p14="http://schemas.microsoft.com/office/powerpoint/2010/main" val="2329908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E343EDFD-05E3-AEF9-9EB9-61B69A5802B9}"/>
              </a:ext>
            </a:extLst>
          </p:cNvPr>
          <p:cNvSpPr>
            <a:spLocks noGrp="1"/>
          </p:cNvSpPr>
          <p:nvPr>
            <p:ph idx="1"/>
          </p:nvPr>
        </p:nvSpPr>
        <p:spPr>
          <a:xfrm>
            <a:off x="393895" y="1056601"/>
            <a:ext cx="7484012" cy="4861743"/>
          </a:xfrm>
        </p:spPr>
        <p:txBody>
          <a:bodyPr vert="horz" lIns="91440" tIns="45720" rIns="91440" bIns="45720" rtlCol="0" anchor="t">
            <a:normAutofit fontScale="92500" lnSpcReduction="20000"/>
          </a:bodyPr>
          <a:lstStyle/>
          <a:p>
            <a:pPr>
              <a:buFont typeface="Wingdings" panose="05000000000000000000" pitchFamily="2" charset="2"/>
              <a:buChar char="Ø"/>
            </a:pPr>
            <a:r>
              <a:rPr lang="en-US" sz="2400">
                <a:latin typeface="Arial"/>
                <a:cs typeface="Arial"/>
              </a:rPr>
              <a:t>CAD / RMS-</a:t>
            </a:r>
          </a:p>
          <a:p>
            <a:pPr lvl="1"/>
            <a:r>
              <a:rPr lang="en-US" b="1">
                <a:latin typeface="Arial"/>
                <a:cs typeface="Arial"/>
              </a:rPr>
              <a:t> </a:t>
            </a:r>
            <a:r>
              <a:rPr lang="en-US">
                <a:latin typeface="Arial"/>
                <a:cs typeface="Arial"/>
              </a:rPr>
              <a:t>CAD will be active in the 3</a:t>
            </a:r>
            <a:r>
              <a:rPr lang="en-US" baseline="30000">
                <a:latin typeface="Arial"/>
                <a:cs typeface="Arial"/>
              </a:rPr>
              <a:t>rd</a:t>
            </a:r>
            <a:r>
              <a:rPr lang="en-US">
                <a:latin typeface="Arial"/>
                <a:cs typeface="Arial"/>
              </a:rPr>
              <a:t> Quarter of 2023</a:t>
            </a:r>
          </a:p>
          <a:p>
            <a:pPr lvl="1"/>
            <a:r>
              <a:rPr lang="en-US">
                <a:latin typeface="Arial"/>
                <a:cs typeface="Arial"/>
              </a:rPr>
              <a:t> RMS will be active 1</a:t>
            </a:r>
            <a:r>
              <a:rPr lang="en-US" baseline="30000">
                <a:latin typeface="Arial"/>
                <a:cs typeface="Arial"/>
              </a:rPr>
              <a:t>St</a:t>
            </a:r>
            <a:r>
              <a:rPr lang="en-US">
                <a:latin typeface="Arial"/>
                <a:cs typeface="Arial"/>
              </a:rPr>
              <a:t> Quarter of 2024 </a:t>
            </a:r>
            <a:endParaRPr lang="en-US">
              <a:latin typeface="Arial" panose="020B0604020202020204" pitchFamily="34" charset="0"/>
              <a:cs typeface="Arial" panose="020B0604020202020204" pitchFamily="34" charset="0"/>
            </a:endParaRPr>
          </a:p>
          <a:p>
            <a:pPr marL="0" indent="0">
              <a:buNone/>
            </a:pPr>
            <a:endParaRPr lang="en-US" sz="2400">
              <a:latin typeface="Arial" panose="020B0604020202020204" pitchFamily="34" charset="0"/>
              <a:cs typeface="Arial" panose="020B0604020202020204" pitchFamily="34" charset="0"/>
            </a:endParaRPr>
          </a:p>
          <a:p>
            <a:pPr>
              <a:buFont typeface="Wingdings" panose="05000000000000000000" pitchFamily="2" charset="2"/>
              <a:buChar char="Ø"/>
            </a:pPr>
            <a:r>
              <a:rPr lang="en-US" sz="2400" err="1">
                <a:latin typeface="Arial"/>
                <a:cs typeface="Arial"/>
              </a:rPr>
              <a:t>BriefCam</a:t>
            </a:r>
            <a:r>
              <a:rPr lang="en-US" sz="2400">
                <a:latin typeface="Arial"/>
                <a:cs typeface="Arial"/>
              </a:rPr>
              <a:t>-</a:t>
            </a:r>
          </a:p>
          <a:p>
            <a:pPr lvl="1"/>
            <a:r>
              <a:rPr lang="en-US">
                <a:latin typeface="Arial"/>
                <a:cs typeface="Arial"/>
              </a:rPr>
              <a:t>Real Time Searches </a:t>
            </a:r>
            <a:endParaRPr lang="en-US">
              <a:latin typeface="Arial" panose="020B0604020202020204" pitchFamily="34" charset="0"/>
              <a:cs typeface="Arial" panose="020B0604020202020204" pitchFamily="34" charset="0"/>
            </a:endParaRPr>
          </a:p>
          <a:p>
            <a:pPr lvl="1"/>
            <a:r>
              <a:rPr lang="en-US">
                <a:latin typeface="Arial"/>
                <a:cs typeface="Arial"/>
              </a:rPr>
              <a:t>Reducing Hours and Staff </a:t>
            </a:r>
          </a:p>
          <a:p>
            <a:pPr marL="457200" lvl="1" indent="0">
              <a:buNone/>
            </a:pPr>
            <a:endParaRPr lang="en-US">
              <a:latin typeface="Arial" panose="020B0604020202020204" pitchFamily="34" charset="0"/>
              <a:cs typeface="Arial" panose="020B0604020202020204" pitchFamily="34" charset="0"/>
            </a:endParaRPr>
          </a:p>
          <a:p>
            <a:pPr>
              <a:buFont typeface="Wingdings" panose="05000000000000000000" pitchFamily="2" charset="2"/>
              <a:buChar char="Ø"/>
            </a:pPr>
            <a:r>
              <a:rPr lang="en-US" sz="2400">
                <a:latin typeface="Arial"/>
                <a:cs typeface="Arial"/>
              </a:rPr>
              <a:t>FLOCK – </a:t>
            </a:r>
            <a:endParaRPr lang="en-US" sz="2400">
              <a:latin typeface="Arial" panose="020B0604020202020204" pitchFamily="34" charset="0"/>
              <a:cs typeface="Arial" panose="020B0604020202020204" pitchFamily="34" charset="0"/>
            </a:endParaRPr>
          </a:p>
          <a:p>
            <a:pPr lvl="1"/>
            <a:r>
              <a:rPr lang="en-US">
                <a:latin typeface="Arial"/>
                <a:cs typeface="Arial"/>
              </a:rPr>
              <a:t>32 FLOCK Additions</a:t>
            </a:r>
          </a:p>
          <a:p>
            <a:pPr lvl="1"/>
            <a:r>
              <a:rPr lang="en-US">
                <a:latin typeface="Arial"/>
                <a:cs typeface="Arial"/>
              </a:rPr>
              <a:t>Real Time Alerts </a:t>
            </a:r>
          </a:p>
          <a:p>
            <a:pPr lvl="1"/>
            <a:endParaRPr lang="en-US">
              <a:latin typeface="Arial"/>
              <a:cs typeface="Arial"/>
            </a:endParaRPr>
          </a:p>
          <a:p>
            <a:pPr>
              <a:buFont typeface="Wingdings" panose="05000000000000000000" pitchFamily="2" charset="2"/>
              <a:buChar char="Ø"/>
            </a:pPr>
            <a:r>
              <a:rPr lang="en-US" sz="2400">
                <a:latin typeface="Arial"/>
                <a:cs typeface="Arial"/>
              </a:rPr>
              <a:t>TI Training Simulator</a:t>
            </a:r>
          </a:p>
          <a:p>
            <a:pPr marL="457200" lvl="1" indent="0">
              <a:buNone/>
            </a:pPr>
            <a:endParaRPr lang="en-US" sz="1800">
              <a:latin typeface="Arial"/>
              <a:cs typeface="Arial"/>
            </a:endParaRPr>
          </a:p>
          <a:p>
            <a:pPr marL="457200" lvl="1" indent="0">
              <a:buNone/>
            </a:pPr>
            <a:r>
              <a:rPr lang="en-US" sz="1600">
                <a:latin typeface="Arial"/>
                <a:cs typeface="Arial"/>
              </a:rPr>
              <a:t>   </a:t>
            </a:r>
            <a:endParaRPr lang="en-US" sz="1600">
              <a:latin typeface="Arial" panose="020B0604020202020204" pitchFamily="34" charset="0"/>
              <a:cs typeface="Arial" panose="020B0604020202020204" pitchFamily="34" charset="0"/>
            </a:endParaRPr>
          </a:p>
          <a:p>
            <a:endParaRPr lang="en-US"/>
          </a:p>
          <a:p>
            <a:endParaRPr lang="en-US"/>
          </a:p>
        </p:txBody>
      </p:sp>
      <p:sp>
        <p:nvSpPr>
          <p:cNvPr id="3" name="Slide Number Placeholder 2"/>
          <p:cNvSpPr>
            <a:spLocks noGrp="1"/>
          </p:cNvSpPr>
          <p:nvPr>
            <p:ph type="sldNum" sz="quarter" idx="12"/>
          </p:nvPr>
        </p:nvSpPr>
        <p:spPr/>
        <p:txBody>
          <a:bodyPr/>
          <a:lstStyle/>
          <a:p>
            <a:fld id="{CEB87ACE-73DF-4941-B78D-5A916DF57AE4}" type="slidenum">
              <a:rPr lang="en-US" smtClean="0"/>
              <a:t>13</a:t>
            </a:fld>
            <a:endParaRPr lang="en-US"/>
          </a:p>
        </p:txBody>
      </p:sp>
      <p:sp>
        <p:nvSpPr>
          <p:cNvPr id="2" name="Date Placeholder 1">
            <a:extLst>
              <a:ext uri="{FF2B5EF4-FFF2-40B4-BE49-F238E27FC236}">
                <a16:creationId xmlns:a16="http://schemas.microsoft.com/office/drawing/2014/main" id="{F9AC31C8-B10F-9900-1F5B-4248ECB1B4D4}"/>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7" name="Picture 6">
            <a:extLst>
              <a:ext uri="{FF2B5EF4-FFF2-40B4-BE49-F238E27FC236}">
                <a16:creationId xmlns:a16="http://schemas.microsoft.com/office/drawing/2014/main" id="{8E777E49-92AD-5F65-DF53-8E729B997B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
        <p:nvSpPr>
          <p:cNvPr id="10" name="Title 10">
            <a:extLst>
              <a:ext uri="{FF2B5EF4-FFF2-40B4-BE49-F238E27FC236}">
                <a16:creationId xmlns:a16="http://schemas.microsoft.com/office/drawing/2014/main" id="{737BE861-D5D9-8594-55AE-AE5433B7F0E4}"/>
              </a:ext>
            </a:extLst>
          </p:cNvPr>
          <p:cNvSpPr txBox="1">
            <a:spLocks/>
          </p:cNvSpPr>
          <p:nvPr/>
        </p:nvSpPr>
        <p:spPr>
          <a:xfrm>
            <a:off x="838200" y="220574"/>
            <a:ext cx="10515600"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a:cs typeface="Arial"/>
              </a:rPr>
              <a:t>Leveraging Technology </a:t>
            </a:r>
            <a:endParaRPr lang="en-US"/>
          </a:p>
        </p:txBody>
      </p:sp>
      <p:grpSp>
        <p:nvGrpSpPr>
          <p:cNvPr id="9" name="Group 8">
            <a:extLst>
              <a:ext uri="{FF2B5EF4-FFF2-40B4-BE49-F238E27FC236}">
                <a16:creationId xmlns:a16="http://schemas.microsoft.com/office/drawing/2014/main" id="{DEB65E71-A4A5-F019-9AA3-C73D598CB17F}"/>
              </a:ext>
            </a:extLst>
          </p:cNvPr>
          <p:cNvGrpSpPr/>
          <p:nvPr/>
        </p:nvGrpSpPr>
        <p:grpSpPr>
          <a:xfrm>
            <a:off x="6316394" y="1213771"/>
            <a:ext cx="5641312" cy="4861743"/>
            <a:chOff x="5712488" y="1107694"/>
            <a:chExt cx="5641312" cy="4861743"/>
          </a:xfrm>
        </p:grpSpPr>
        <p:pic>
          <p:nvPicPr>
            <p:cNvPr id="4" name="Picture 3" descr="A picture containing text, tableware, clipart, dishware&#10;&#10;Description automatically generated">
              <a:extLst>
                <a:ext uri="{FF2B5EF4-FFF2-40B4-BE49-F238E27FC236}">
                  <a16:creationId xmlns:a16="http://schemas.microsoft.com/office/drawing/2014/main" id="{9F4A4CC6-1AFA-1B1C-F504-AFE4B2285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3495" y="1107694"/>
              <a:ext cx="1729739" cy="37066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2" descr="LenelS2 announces strategic agreement to resell BriefCam video analytics  software | Security Info Watch">
              <a:extLst>
                <a:ext uri="{FF2B5EF4-FFF2-40B4-BE49-F238E27FC236}">
                  <a16:creationId xmlns:a16="http://schemas.microsoft.com/office/drawing/2014/main" id="{06C927C5-FC07-0B9D-8E14-C82742ECD4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96" r="6998"/>
            <a:stretch/>
          </p:blipFill>
          <p:spPr bwMode="auto">
            <a:xfrm>
              <a:off x="5712488" y="1478359"/>
              <a:ext cx="5641312" cy="44910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41257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extBox 1"/>
          <p:cNvSpPr txBox="1"/>
          <p:nvPr/>
        </p:nvSpPr>
        <p:spPr>
          <a:xfrm>
            <a:off x="329374" y="3933807"/>
            <a:ext cx="11533241" cy="1317643"/>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en-US" sz="6000" u="sng" kern="1200">
                <a:effectLst>
                  <a:outerShdw blurRad="38100" dist="38100" dir="2700000" algn="tl">
                    <a:srgbClr val="000000">
                      <a:alpha val="43137"/>
                    </a:srgbClr>
                  </a:outerShdw>
                </a:effectLst>
                <a:latin typeface="Arial"/>
                <a:ea typeface="+mj-ea"/>
                <a:cs typeface="Arial"/>
              </a:rPr>
              <a:t>Recruiting, </a:t>
            </a:r>
            <a:r>
              <a:rPr lang="en-US" sz="6000" u="sng">
                <a:effectLst>
                  <a:outerShdw blurRad="38100" dist="38100" dir="2700000" algn="tl">
                    <a:srgbClr val="000000">
                      <a:alpha val="43137"/>
                    </a:srgbClr>
                  </a:outerShdw>
                </a:effectLst>
                <a:latin typeface="Arial"/>
                <a:ea typeface="+mj-ea"/>
                <a:cs typeface="Arial"/>
              </a:rPr>
              <a:t>Retention, and</a:t>
            </a:r>
            <a:r>
              <a:rPr lang="en-US" sz="6000" u="sng" kern="1200">
                <a:effectLst>
                  <a:outerShdw blurRad="38100" dist="38100" dir="2700000" algn="tl">
                    <a:srgbClr val="000000">
                      <a:alpha val="43137"/>
                    </a:srgbClr>
                  </a:outerShdw>
                </a:effectLst>
                <a:latin typeface="Arial"/>
                <a:ea typeface="+mj-ea"/>
                <a:cs typeface="Arial"/>
              </a:rPr>
              <a:t> Training</a:t>
            </a:r>
          </a:p>
        </p:txBody>
      </p:sp>
      <p:pic>
        <p:nvPicPr>
          <p:cNvPr id="4" name="Picture 3" descr="A collage of people&#10;&#10;Description automatically generated with low confidence">
            <a:extLst>
              <a:ext uri="{FF2B5EF4-FFF2-40B4-BE49-F238E27FC236}">
                <a16:creationId xmlns:a16="http://schemas.microsoft.com/office/drawing/2014/main" id="{8A03A44C-8335-121F-8CA2-C9B7FB4148DE}"/>
              </a:ext>
            </a:extLst>
          </p:cNvPr>
          <p:cNvPicPr>
            <a:picLocks noChangeAspect="1"/>
          </p:cNvPicPr>
          <p:nvPr/>
        </p:nvPicPr>
        <p:blipFill rotWithShape="1">
          <a:blip r:embed="rId3"/>
          <a:srcRect r="2" b="27768"/>
          <a:stretch/>
        </p:blipFill>
        <p:spPr>
          <a:xfrm>
            <a:off x="20" y="-10386"/>
            <a:ext cx="6095974" cy="4252522"/>
          </a:xfrm>
          <a:prstGeom prst="rect">
            <a:avLst/>
          </a:prstGeom>
          <a:ln>
            <a:noFill/>
          </a:ln>
          <a:effectLst>
            <a:softEdge rad="112500"/>
          </a:effectLst>
        </p:spPr>
      </p:pic>
      <p:cxnSp>
        <p:nvCxnSpPr>
          <p:cNvPr id="1038" name="Straight Connector 1037">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Date Placeholder 1">
            <a:extLst>
              <a:ext uri="{FF2B5EF4-FFF2-40B4-BE49-F238E27FC236}">
                <a16:creationId xmlns:a16="http://schemas.microsoft.com/office/drawing/2014/main" id="{0451E5CB-51FC-1AB8-B960-90984385EF35}"/>
              </a:ext>
            </a:extLst>
          </p:cNvPr>
          <p:cNvSpPr>
            <a:spLocks noGrp="1"/>
          </p:cNvSpPr>
          <p:nvPr>
            <p:ph type="dt" sz="half" idx="10"/>
          </p:nvPr>
        </p:nvSpPr>
        <p:spPr>
          <a:xfrm>
            <a:off x="7658100" y="6356350"/>
            <a:ext cx="2974232" cy="365125"/>
          </a:xfrm>
        </p:spPr>
        <p:txBody>
          <a:bodyPr vert="horz" lIns="91440" tIns="45720" rIns="91440" bIns="45720" rtlCol="0" anchor="ctr">
            <a:normAutofit/>
          </a:bodyPr>
          <a:lstStyle/>
          <a:p>
            <a:pPr algn="r">
              <a:lnSpc>
                <a:spcPct val="90000"/>
              </a:lnSpc>
              <a:spcAft>
                <a:spcPts val="600"/>
              </a:spcAft>
            </a:pPr>
            <a:r>
              <a:rPr lang="en-US" sz="700">
                <a:solidFill>
                  <a:schemeClr val="tx1"/>
                </a:solidFill>
              </a:rPr>
              <a:t>Lenny B. Gunther, Chief of Police</a:t>
            </a:r>
          </a:p>
          <a:p>
            <a:pPr algn="r">
              <a:lnSpc>
                <a:spcPct val="90000"/>
              </a:lnSpc>
              <a:spcAft>
                <a:spcPts val="600"/>
              </a:spcAft>
            </a:pPr>
            <a:r>
              <a:rPr lang="en-US" sz="700">
                <a:solidFill>
                  <a:schemeClr val="tx1"/>
                </a:solidFill>
              </a:rPr>
              <a:t>Savannah Police Department</a:t>
            </a:r>
          </a:p>
        </p:txBody>
      </p:sp>
      <p:sp>
        <p:nvSpPr>
          <p:cNvPr id="3" name="Slide Number Placeholder 2"/>
          <p:cNvSpPr>
            <a:spLocks noGrp="1"/>
          </p:cNvSpPr>
          <p:nvPr>
            <p:ph type="sldNum" sz="quarter" idx="12"/>
          </p:nvPr>
        </p:nvSpPr>
        <p:spPr>
          <a:xfrm>
            <a:off x="10739336" y="6356350"/>
            <a:ext cx="614464" cy="365125"/>
          </a:xfrm>
        </p:spPr>
        <p:txBody>
          <a:bodyPr vert="horz" lIns="91440" tIns="45720" rIns="91440" bIns="45720" rtlCol="0" anchor="ctr">
            <a:normAutofit/>
          </a:bodyPr>
          <a:lstStyle/>
          <a:p>
            <a:pPr>
              <a:spcAft>
                <a:spcPts val="600"/>
              </a:spcAft>
            </a:pPr>
            <a:fld id="{CEB87ACE-73DF-4941-B78D-5A916DF57AE4}" type="slidenum">
              <a:rPr lang="en-US" smtClean="0">
                <a:solidFill>
                  <a:schemeClr val="tx1"/>
                </a:solidFill>
              </a:rPr>
              <a:pPr>
                <a:spcAft>
                  <a:spcPts val="600"/>
                </a:spcAft>
              </a:pPr>
              <a:t>14</a:t>
            </a:fld>
            <a:endParaRPr lang="en-US">
              <a:solidFill>
                <a:schemeClr val="tx1"/>
              </a:solidFill>
            </a:endParaRPr>
          </a:p>
        </p:txBody>
      </p:sp>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1">
            <a:extLst>
              <a:ext uri="{FF2B5EF4-FFF2-40B4-BE49-F238E27FC236}">
                <a16:creationId xmlns:a16="http://schemas.microsoft.com/office/drawing/2014/main" id="{9A404DF1-2B15-62AF-0C75-8B004531178C}"/>
              </a:ext>
            </a:extLst>
          </p:cNvPr>
          <p:cNvSpPr txBox="1">
            <a:spLocks/>
          </p:cNvSpPr>
          <p:nvPr/>
        </p:nvSpPr>
        <p:spPr>
          <a:xfrm>
            <a:off x="1205345" y="6301364"/>
            <a:ext cx="45720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9" name="Picture 8">
            <a:extLst>
              <a:ext uri="{FF2B5EF4-FFF2-40B4-BE49-F238E27FC236}">
                <a16:creationId xmlns:a16="http://schemas.microsoft.com/office/drawing/2014/main" id="{9C518C12-D84A-C8DF-9F25-F82241928F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pic>
        <p:nvPicPr>
          <p:cNvPr id="11" name="Picture 10">
            <a:extLst>
              <a:ext uri="{FF2B5EF4-FFF2-40B4-BE49-F238E27FC236}">
                <a16:creationId xmlns:a16="http://schemas.microsoft.com/office/drawing/2014/main" id="{6B777632-15A3-32AD-96FC-DF9DF4D3821D}"/>
              </a:ext>
            </a:extLst>
          </p:cNvPr>
          <p:cNvPicPr>
            <a:picLocks noChangeAspect="1"/>
          </p:cNvPicPr>
          <p:nvPr/>
        </p:nvPicPr>
        <p:blipFill>
          <a:blip r:embed="rId5"/>
          <a:stretch>
            <a:fillRect/>
          </a:stretch>
        </p:blipFill>
        <p:spPr>
          <a:xfrm>
            <a:off x="6133513" y="0"/>
            <a:ext cx="6059689" cy="4211550"/>
          </a:xfrm>
          <a:prstGeom prst="rect">
            <a:avLst/>
          </a:prstGeom>
          <a:ln>
            <a:noFill/>
          </a:ln>
          <a:effectLst>
            <a:softEdge rad="112500"/>
          </a:effectLst>
        </p:spPr>
      </p:pic>
    </p:spTree>
    <p:extLst>
      <p:ext uri="{BB962C8B-B14F-4D97-AF65-F5344CB8AC3E}">
        <p14:creationId xmlns:p14="http://schemas.microsoft.com/office/powerpoint/2010/main" val="379855071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CEB87ACE-73DF-4941-B78D-5A916DF57AE4}" type="slidenum">
              <a:rPr lang="en-US" smtClean="0"/>
              <a:t>15</a:t>
            </a:fld>
            <a:endParaRPr lang="en-US"/>
          </a:p>
        </p:txBody>
      </p:sp>
      <p:sp>
        <p:nvSpPr>
          <p:cNvPr id="8" name="Title 10"/>
          <p:cNvSpPr txBox="1">
            <a:spLocks/>
          </p:cNvSpPr>
          <p:nvPr/>
        </p:nvSpPr>
        <p:spPr>
          <a:xfrm>
            <a:off x="822187" y="565303"/>
            <a:ext cx="10547626"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a:cs typeface="Arial"/>
              </a:rPr>
              <a:t>Recruitment  </a:t>
            </a:r>
            <a:endParaRPr lang="en-US" sz="4400">
              <a:latin typeface="Arial" panose="020B0604020202020204" pitchFamily="34" charset="0"/>
              <a:cs typeface="Arial" panose="020B0604020202020204" pitchFamily="34" charset="0"/>
            </a:endParaRPr>
          </a:p>
        </p:txBody>
      </p:sp>
      <p:sp>
        <p:nvSpPr>
          <p:cNvPr id="2" name="TextBox 1"/>
          <p:cNvSpPr txBox="1"/>
          <p:nvPr/>
        </p:nvSpPr>
        <p:spPr>
          <a:xfrm>
            <a:off x="149290" y="1302701"/>
            <a:ext cx="11220523" cy="1061829"/>
          </a:xfrm>
          <a:prstGeom prst="rect">
            <a:avLst/>
          </a:prstGeom>
          <a:noFill/>
        </p:spPr>
        <p:txBody>
          <a:bodyPr wrap="square" rtlCol="0">
            <a:spAutoFit/>
          </a:bodyPr>
          <a:lstStyle/>
          <a:p>
            <a:pPr marL="342900" indent="-342900">
              <a:buFont typeface="Wingdings" panose="05000000000000000000" pitchFamily="2" charset="2"/>
              <a:buChar char="Ø"/>
            </a:pPr>
            <a:r>
              <a:rPr lang="en-US" sz="2100" b="1">
                <a:latin typeface="Arial" panose="020B0604020202020204" pitchFamily="34" charset="0"/>
                <a:cs typeface="Arial" panose="020B0604020202020204" pitchFamily="34" charset="0"/>
              </a:rPr>
              <a:t>TOTAL STAFFING: authorized staffing is 537 (sworn) </a:t>
            </a:r>
          </a:p>
          <a:p>
            <a:pPr marL="1257300" lvl="2" indent="-342900">
              <a:buFont typeface="Arial" panose="020B0604020202020204" pitchFamily="34" charset="0"/>
              <a:buChar char="•"/>
            </a:pPr>
            <a:r>
              <a:rPr lang="en-US" sz="2100">
                <a:latin typeface="Arial" panose="020B0604020202020204" pitchFamily="34" charset="0"/>
                <a:cs typeface="Arial" panose="020B0604020202020204" pitchFamily="34" charset="0"/>
              </a:rPr>
              <a:t>408 officers</a:t>
            </a:r>
          </a:p>
          <a:p>
            <a:pPr marL="1257300" lvl="2" indent="-342900">
              <a:buFont typeface="Arial" panose="020B0604020202020204" pitchFamily="34" charset="0"/>
              <a:buChar char="•"/>
            </a:pPr>
            <a:r>
              <a:rPr lang="en-US" sz="2100">
                <a:latin typeface="Arial" panose="020B0604020202020204" pitchFamily="34" charset="0"/>
                <a:cs typeface="Arial" panose="020B0604020202020204" pitchFamily="34" charset="0"/>
              </a:rPr>
              <a:t>129 vacancies</a:t>
            </a:r>
          </a:p>
        </p:txBody>
      </p:sp>
      <p:sp>
        <p:nvSpPr>
          <p:cNvPr id="3" name="TextBox 2"/>
          <p:cNvSpPr txBox="1"/>
          <p:nvPr/>
        </p:nvSpPr>
        <p:spPr>
          <a:xfrm>
            <a:off x="149290" y="2357168"/>
            <a:ext cx="9659170" cy="738664"/>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Ø"/>
            </a:pPr>
            <a:r>
              <a:rPr lang="en-US" sz="2100" b="1" dirty="0">
                <a:latin typeface="Arial"/>
                <a:cs typeface="Arial"/>
              </a:rPr>
              <a:t>Officers in training: 25</a:t>
            </a:r>
            <a:endParaRPr lang="en-US" sz="2100" dirty="0">
              <a:latin typeface="Arial"/>
              <a:cs typeface="Arial"/>
            </a:endParaRPr>
          </a:p>
          <a:p>
            <a:pPr marL="1200150" lvl="2" indent="-285750">
              <a:buFont typeface="Arial" panose="020B0604020202020204" pitchFamily="34" charset="0"/>
              <a:buChar char="•"/>
            </a:pPr>
            <a:r>
              <a:rPr lang="en-US" sz="2100" dirty="0">
                <a:latin typeface="Arial"/>
                <a:cs typeface="Arial"/>
              </a:rPr>
              <a:t>Upcoming graduation dates: April 3rd, July 5th, September 25th</a:t>
            </a:r>
          </a:p>
        </p:txBody>
      </p:sp>
      <p:sp>
        <p:nvSpPr>
          <p:cNvPr id="11" name="Date Placeholder 1">
            <a:extLst>
              <a:ext uri="{FF2B5EF4-FFF2-40B4-BE49-F238E27FC236}">
                <a16:creationId xmlns:a16="http://schemas.microsoft.com/office/drawing/2014/main" id="{1E3BBD5E-DC48-3A0F-06D3-0F659399455B}"/>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12" name="Picture 11">
            <a:extLst>
              <a:ext uri="{FF2B5EF4-FFF2-40B4-BE49-F238E27FC236}">
                <a16:creationId xmlns:a16="http://schemas.microsoft.com/office/drawing/2014/main" id="{EC91BFFC-BFCD-08EB-DEB0-410220D10D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
        <p:nvSpPr>
          <p:cNvPr id="13" name="TextBox 12">
            <a:extLst>
              <a:ext uri="{FF2B5EF4-FFF2-40B4-BE49-F238E27FC236}">
                <a16:creationId xmlns:a16="http://schemas.microsoft.com/office/drawing/2014/main" id="{C94EBB04-3605-3F26-E36F-F3632755E0B3}"/>
              </a:ext>
            </a:extLst>
          </p:cNvPr>
          <p:cNvSpPr txBox="1"/>
          <p:nvPr/>
        </p:nvSpPr>
        <p:spPr>
          <a:xfrm>
            <a:off x="5817545" y="3200808"/>
            <a:ext cx="5739685" cy="2354491"/>
          </a:xfrm>
          <a:prstGeom prst="rect">
            <a:avLst/>
          </a:prstGeom>
          <a:noFill/>
        </p:spPr>
        <p:txBody>
          <a:bodyPr wrap="square" rtlCol="0">
            <a:spAutoFit/>
          </a:bodyPr>
          <a:lstStyle/>
          <a:p>
            <a:pPr lvl="2"/>
            <a:endParaRPr lang="en-US" sz="210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sz="2100">
                <a:latin typeface="Arial" panose="020B0604020202020204" pitchFamily="34" charset="0"/>
                <a:cs typeface="Arial" panose="020B0604020202020204" pitchFamily="34" charset="0"/>
              </a:rPr>
              <a:t>More local recruiting emphasis </a:t>
            </a:r>
          </a:p>
          <a:p>
            <a:pPr marL="1257300" lvl="2" indent="-342900">
              <a:buFont typeface="Arial" panose="020B0604020202020204" pitchFamily="34" charset="0"/>
              <a:buChar char="•"/>
            </a:pPr>
            <a:r>
              <a:rPr lang="en-US" sz="2100">
                <a:latin typeface="Arial" panose="020B0604020202020204" pitchFamily="34" charset="0"/>
                <a:cs typeface="Arial" panose="020B0604020202020204" pitchFamily="34" charset="0"/>
              </a:rPr>
              <a:t>Female and minority hiring focus</a:t>
            </a:r>
          </a:p>
          <a:p>
            <a:pPr marL="1257300" lvl="2" indent="-342900">
              <a:buFont typeface="Arial" panose="020B0604020202020204" pitchFamily="34" charset="0"/>
              <a:buChar char="•"/>
            </a:pPr>
            <a:r>
              <a:rPr lang="en-US" sz="2100">
                <a:latin typeface="Arial" panose="020B0604020202020204" pitchFamily="34" charset="0"/>
                <a:cs typeface="Arial" panose="020B0604020202020204" pitchFamily="34" charset="0"/>
              </a:rPr>
              <a:t>New branding marketing material </a:t>
            </a:r>
          </a:p>
          <a:p>
            <a:pPr marL="1257300" lvl="2" indent="-342900">
              <a:buFont typeface="Arial" panose="020B0604020202020204" pitchFamily="34" charset="0"/>
              <a:buChar char="•"/>
            </a:pPr>
            <a:r>
              <a:rPr lang="en-US" sz="2100">
                <a:latin typeface="Arial" panose="020B0604020202020204" pitchFamily="34" charset="0"/>
                <a:cs typeface="Arial" panose="020B0604020202020204" pitchFamily="34" charset="0"/>
              </a:rPr>
              <a:t>Updates to website for ease of use</a:t>
            </a:r>
            <a:endParaRPr lang="en-US" sz="2100"/>
          </a:p>
          <a:p>
            <a:r>
              <a:rPr lang="en-US" sz="2100"/>
              <a:t> </a:t>
            </a:r>
          </a:p>
          <a:p>
            <a:r>
              <a:rPr lang="en-US" sz="2100"/>
              <a:t> </a:t>
            </a:r>
          </a:p>
        </p:txBody>
      </p:sp>
      <p:sp>
        <p:nvSpPr>
          <p:cNvPr id="14" name="TextBox 13">
            <a:extLst>
              <a:ext uri="{FF2B5EF4-FFF2-40B4-BE49-F238E27FC236}">
                <a16:creationId xmlns:a16="http://schemas.microsoft.com/office/drawing/2014/main" id="{2F7BA174-AE1C-559F-4E7A-7ED09AF7D189}"/>
              </a:ext>
            </a:extLst>
          </p:cNvPr>
          <p:cNvSpPr txBox="1"/>
          <p:nvPr/>
        </p:nvSpPr>
        <p:spPr>
          <a:xfrm>
            <a:off x="-392653" y="2895777"/>
            <a:ext cx="7410493" cy="3631763"/>
          </a:xfrm>
          <a:prstGeom prst="rect">
            <a:avLst/>
          </a:prstGeom>
          <a:noFill/>
        </p:spPr>
        <p:txBody>
          <a:bodyPr wrap="square" lIns="91440" tIns="45720" rIns="91440" bIns="45720" rtlCol="0" anchor="t">
            <a:spAutoFit/>
          </a:bodyPr>
          <a:lstStyle/>
          <a:p>
            <a:pPr lvl="2"/>
            <a:endParaRPr lang="en-US" sz="2100">
              <a:latin typeface="Arial" panose="020B0604020202020204" pitchFamily="34" charset="0"/>
              <a:cs typeface="Arial" panose="020B0604020202020204" pitchFamily="34" charset="0"/>
            </a:endParaRPr>
          </a:p>
          <a:p>
            <a:pPr lvl="2"/>
            <a:r>
              <a:rPr lang="en-US" sz="2100" dirty="0">
                <a:latin typeface="Arial"/>
                <a:cs typeface="Arial"/>
              </a:rPr>
              <a:t>     </a:t>
            </a:r>
            <a:r>
              <a:rPr lang="en-US" sz="2100" u="sng" dirty="0">
                <a:latin typeface="Arial"/>
                <a:cs typeface="Arial"/>
              </a:rPr>
              <a:t>Reorganization:</a:t>
            </a:r>
          </a:p>
          <a:p>
            <a:pPr marL="1257300" lvl="2" indent="-342900">
              <a:buFont typeface="Arial" panose="020B0604020202020204" pitchFamily="34" charset="0"/>
              <a:buChar char="•"/>
            </a:pPr>
            <a:r>
              <a:rPr lang="en-US" sz="2000" dirty="0">
                <a:effectLst/>
                <a:latin typeface="Arial"/>
                <a:ea typeface="Calibri" panose="020F0502020204030204" pitchFamily="34" charset="0"/>
                <a:cs typeface="Arial"/>
              </a:rPr>
              <a:t>Hired a civilian recruitment specialist</a:t>
            </a:r>
            <a:r>
              <a:rPr lang="en-US" sz="2000" dirty="0">
                <a:latin typeface="Arial"/>
                <a:ea typeface="Calibri" panose="020F0502020204030204" pitchFamily="34" charset="0"/>
                <a:cs typeface="Arial"/>
              </a:rPr>
              <a:t> </a:t>
            </a:r>
            <a:endParaRPr lang="en-US" sz="200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sz="2100" dirty="0">
                <a:latin typeface="Arial"/>
                <a:cs typeface="Arial"/>
              </a:rPr>
              <a:t>Reducing hiring process time</a:t>
            </a:r>
          </a:p>
          <a:p>
            <a:pPr marL="1257300" lvl="2" indent="-342900">
              <a:buFont typeface="Arial" panose="020B0604020202020204" pitchFamily="34" charset="0"/>
              <a:buChar char="•"/>
            </a:pPr>
            <a:r>
              <a:rPr lang="en-US" sz="2100" dirty="0">
                <a:latin typeface="Arial"/>
                <a:cs typeface="Arial"/>
              </a:rPr>
              <a:t>Utilizing recruiting “Teams” to move applicants through phases quicker and thoroughly</a:t>
            </a:r>
            <a:endParaRPr lang="en-US" sz="2100" dirty="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sz="2100" dirty="0">
                <a:latin typeface="Arial"/>
                <a:cs typeface="Arial"/>
              </a:rPr>
              <a:t>Use of digital advertising and focused recruiting events has shown increases in applications</a:t>
            </a:r>
          </a:p>
          <a:p>
            <a:endParaRPr lang="en-US" sz="2100"/>
          </a:p>
          <a:p>
            <a:endParaRPr lang="en-US" sz="2100" dirty="0">
              <a:cs typeface="Calibri"/>
            </a:endParaRPr>
          </a:p>
          <a:p>
            <a:endParaRPr lang="en-US" sz="2100" dirty="0">
              <a:cs typeface="Calibri"/>
            </a:endParaRPr>
          </a:p>
        </p:txBody>
      </p:sp>
    </p:spTree>
    <p:extLst>
      <p:ext uri="{BB962C8B-B14F-4D97-AF65-F5344CB8AC3E}">
        <p14:creationId xmlns:p14="http://schemas.microsoft.com/office/powerpoint/2010/main" val="2071381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CEB87ACE-73DF-4941-B78D-5A916DF57AE4}" type="slidenum">
              <a:rPr lang="en-US" smtClean="0"/>
              <a:t>16</a:t>
            </a:fld>
            <a:endParaRPr lang="en-US"/>
          </a:p>
        </p:txBody>
      </p:sp>
      <p:sp>
        <p:nvSpPr>
          <p:cNvPr id="8" name="Title 10"/>
          <p:cNvSpPr txBox="1">
            <a:spLocks/>
          </p:cNvSpPr>
          <p:nvPr/>
        </p:nvSpPr>
        <p:spPr>
          <a:xfrm>
            <a:off x="822187" y="565303"/>
            <a:ext cx="10547626"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panose="020B0604020202020204" pitchFamily="34" charset="0"/>
                <a:cs typeface="Arial" panose="020B0604020202020204" pitchFamily="34" charset="0"/>
              </a:rPr>
              <a:t>Retention Initiatives  </a:t>
            </a:r>
          </a:p>
        </p:txBody>
      </p:sp>
      <p:sp>
        <p:nvSpPr>
          <p:cNvPr id="3" name="TextBox 2"/>
          <p:cNvSpPr txBox="1"/>
          <p:nvPr/>
        </p:nvSpPr>
        <p:spPr>
          <a:xfrm>
            <a:off x="838200" y="2498981"/>
            <a:ext cx="11271490" cy="738664"/>
          </a:xfrm>
          <a:prstGeom prst="rect">
            <a:avLst/>
          </a:prstGeom>
          <a:noFill/>
        </p:spPr>
        <p:txBody>
          <a:bodyPr wrap="square" rtlCol="0">
            <a:spAutoFit/>
          </a:bodyPr>
          <a:lstStyle/>
          <a:p>
            <a:r>
              <a:rPr lang="en-US" sz="2100"/>
              <a:t> </a:t>
            </a:r>
          </a:p>
          <a:p>
            <a:r>
              <a:rPr lang="en-US" sz="2100"/>
              <a:t> </a:t>
            </a:r>
          </a:p>
        </p:txBody>
      </p:sp>
      <p:sp>
        <p:nvSpPr>
          <p:cNvPr id="10" name="TextBox 9">
            <a:extLst>
              <a:ext uri="{FF2B5EF4-FFF2-40B4-BE49-F238E27FC236}">
                <a16:creationId xmlns:a16="http://schemas.microsoft.com/office/drawing/2014/main" id="{A97FA461-847E-C49E-1C38-E735A55AC1FB}"/>
              </a:ext>
            </a:extLst>
          </p:cNvPr>
          <p:cNvSpPr txBox="1"/>
          <p:nvPr/>
        </p:nvSpPr>
        <p:spPr>
          <a:xfrm>
            <a:off x="822187" y="1558501"/>
            <a:ext cx="11153503" cy="4524315"/>
          </a:xfrm>
          <a:prstGeom prst="rect">
            <a:avLst/>
          </a:prstGeom>
          <a:noFill/>
        </p:spPr>
        <p:txBody>
          <a:bodyPr wrap="square">
            <a:spAutoFit/>
          </a:bodyPr>
          <a:lstStyle/>
          <a:p>
            <a:pPr marL="285750" indent="-285750">
              <a:buFont typeface="Wingdings" panose="05000000000000000000" pitchFamily="2" charset="2"/>
              <a:buChar char="Ø"/>
            </a:pPr>
            <a:r>
              <a:rPr lang="en-US">
                <a:latin typeface="Arial" panose="020B0604020202020204" pitchFamily="34" charset="0"/>
                <a:cs typeface="Arial" panose="020B0604020202020204" pitchFamily="34" charset="0"/>
              </a:rPr>
              <a:t>Police Officer signs 2-year commitment agreement, then receives</a:t>
            </a:r>
          </a:p>
          <a:p>
            <a:pPr marL="285750" indent="-285750">
              <a:buFont typeface="Wingdings" panose="05000000000000000000" pitchFamily="2" charset="2"/>
              <a:buChar char="Ø"/>
            </a:pPr>
            <a:endParaRPr lang="en-US">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a:latin typeface="Arial" panose="020B0604020202020204" pitchFamily="34" charset="0"/>
                <a:cs typeface="Arial" panose="020B0604020202020204" pitchFamily="34" charset="0"/>
              </a:rPr>
              <a:t>$4,000 @ 3rd year anniversary</a:t>
            </a:r>
          </a:p>
          <a:p>
            <a:pPr marL="742950" lvl="1" indent="-285750">
              <a:buFont typeface="Arial" panose="020B0604020202020204" pitchFamily="34" charset="0"/>
              <a:buChar char="•"/>
            </a:pPr>
            <a:r>
              <a:rPr lang="en-US">
                <a:latin typeface="Arial" panose="020B0604020202020204" pitchFamily="34" charset="0"/>
                <a:cs typeface="Arial" panose="020B0604020202020204" pitchFamily="34" charset="0"/>
              </a:rPr>
              <a:t>$2,500 @ 4th year anniversary</a:t>
            </a:r>
          </a:p>
          <a:p>
            <a:pPr marL="742950" lvl="1" indent="-285750">
              <a:buFont typeface="Arial" panose="020B0604020202020204" pitchFamily="34" charset="0"/>
              <a:buChar char="•"/>
            </a:pPr>
            <a:r>
              <a:rPr lang="en-US">
                <a:latin typeface="Arial" panose="020B0604020202020204" pitchFamily="34" charset="0"/>
                <a:cs typeface="Arial" panose="020B0604020202020204" pitchFamily="34" charset="0"/>
              </a:rPr>
              <a:t>$2,500 @ 5th year anniversary</a:t>
            </a:r>
          </a:p>
          <a:p>
            <a:pPr marL="742950" lvl="1" indent="-285750">
              <a:buFont typeface="Arial" panose="020B0604020202020204" pitchFamily="34" charset="0"/>
              <a:buChar char="•"/>
            </a:pPr>
            <a:r>
              <a:rPr lang="en-US">
                <a:latin typeface="Arial" panose="020B0604020202020204" pitchFamily="34" charset="0"/>
                <a:cs typeface="Arial" panose="020B0604020202020204" pitchFamily="34" charset="0"/>
              </a:rPr>
              <a:t>$2,500 @ 6th year anniversary</a:t>
            </a:r>
          </a:p>
          <a:p>
            <a:endParaRPr lang="en-US">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a:latin typeface="Arial" panose="020B0604020202020204" pitchFamily="34" charset="0"/>
                <a:cs typeface="Arial" panose="020B0604020202020204" pitchFamily="34" charset="0"/>
              </a:rPr>
              <a:t>Equipment / Training: </a:t>
            </a:r>
          </a:p>
          <a:p>
            <a:endParaRPr lang="en-US">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a:latin typeface="Arial" panose="020B0604020202020204" pitchFamily="34" charset="0"/>
                <a:cs typeface="Arial" panose="020B0604020202020204" pitchFamily="34" charset="0"/>
              </a:rPr>
              <a:t>Purchase 106 new police cruisers to meet take-home vehicle agreements  </a:t>
            </a:r>
          </a:p>
          <a:p>
            <a:pPr marL="742950" lvl="1" indent="-285750">
              <a:buFont typeface="Arial" panose="020B0604020202020204" pitchFamily="34" charset="0"/>
              <a:buChar char="•"/>
            </a:pPr>
            <a:r>
              <a:rPr lang="en-US">
                <a:effectLst/>
                <a:latin typeface="Arial" panose="020B0604020202020204" pitchFamily="34" charset="0"/>
                <a:ea typeface="Calibri" panose="020F0502020204030204" pitchFamily="34" charset="0"/>
                <a:cs typeface="Arial" panose="020B0604020202020204" pitchFamily="34" charset="0"/>
              </a:rPr>
              <a:t>Provide outer </a:t>
            </a:r>
            <a:r>
              <a:rPr lang="en-US">
                <a:latin typeface="Arial" panose="020B0604020202020204" pitchFamily="34" charset="0"/>
                <a:ea typeface="Calibri" panose="020F0502020204030204" pitchFamily="34" charset="0"/>
                <a:cs typeface="Arial" panose="020B0604020202020204" pitchFamily="34" charset="0"/>
              </a:rPr>
              <a:t>c</a:t>
            </a:r>
            <a:r>
              <a:rPr lang="en-US">
                <a:effectLst/>
                <a:latin typeface="Arial" panose="020B0604020202020204" pitchFamily="34" charset="0"/>
                <a:ea typeface="Calibri" panose="020F0502020204030204" pitchFamily="34" charset="0"/>
                <a:cs typeface="Arial" panose="020B0604020202020204" pitchFamily="34" charset="0"/>
              </a:rPr>
              <a:t>arrier vests for patrol officers</a:t>
            </a:r>
          </a:p>
          <a:p>
            <a:pPr marL="742950" lvl="1" indent="-285750">
              <a:buFont typeface="Arial" panose="020B0604020202020204" pitchFamily="34" charset="0"/>
              <a:buChar char="•"/>
            </a:pPr>
            <a:r>
              <a:rPr lang="en-US">
                <a:effectLst/>
                <a:latin typeface="Arial" panose="020B0604020202020204" pitchFamily="34" charset="0"/>
                <a:ea typeface="Calibri" panose="020F0502020204030204" pitchFamily="34" charset="0"/>
                <a:cs typeface="Arial" panose="020B0604020202020204" pitchFamily="34" charset="0"/>
              </a:rPr>
              <a:t>Purchase more desirable Class C uniforms </a:t>
            </a:r>
          </a:p>
          <a:p>
            <a:pPr marL="742950" lvl="1" indent="-285750">
              <a:buFont typeface="Arial" panose="020B0604020202020204" pitchFamily="34" charset="0"/>
              <a:buChar char="•"/>
            </a:pPr>
            <a:r>
              <a:rPr lang="en-US">
                <a:effectLst/>
                <a:latin typeface="Arial" panose="020B0604020202020204" pitchFamily="34" charset="0"/>
                <a:ea typeface="Calibri" panose="020F0502020204030204" pitchFamily="34" charset="0"/>
                <a:cs typeface="Arial" panose="020B0604020202020204" pitchFamily="34" charset="0"/>
              </a:rPr>
              <a:t>Funding secured in budget for enhanced officer training </a:t>
            </a:r>
          </a:p>
          <a:p>
            <a:endParaRPr lang="en-US" sz="180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endParaRPr lang="en-US" sz="180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endParaRPr lang="en-US"/>
          </a:p>
        </p:txBody>
      </p:sp>
      <p:sp>
        <p:nvSpPr>
          <p:cNvPr id="2" name="Date Placeholder 1">
            <a:extLst>
              <a:ext uri="{FF2B5EF4-FFF2-40B4-BE49-F238E27FC236}">
                <a16:creationId xmlns:a16="http://schemas.microsoft.com/office/drawing/2014/main" id="{5BAA22F2-C640-81D9-4777-186A1CAA8E40}"/>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9" name="Picture 8">
            <a:extLst>
              <a:ext uri="{FF2B5EF4-FFF2-40B4-BE49-F238E27FC236}">
                <a16:creationId xmlns:a16="http://schemas.microsoft.com/office/drawing/2014/main" id="{5DCDA05F-85CF-237B-21FA-26779F48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Tree>
    <p:extLst>
      <p:ext uri="{BB962C8B-B14F-4D97-AF65-F5344CB8AC3E}">
        <p14:creationId xmlns:p14="http://schemas.microsoft.com/office/powerpoint/2010/main" val="4092851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CEB87ACE-73DF-4941-B78D-5A916DF57AE4}" type="slidenum">
              <a:rPr lang="en-US" smtClean="0"/>
              <a:t>17</a:t>
            </a:fld>
            <a:endParaRPr lang="en-US"/>
          </a:p>
        </p:txBody>
      </p:sp>
      <p:sp>
        <p:nvSpPr>
          <p:cNvPr id="8" name="Title 10"/>
          <p:cNvSpPr txBox="1">
            <a:spLocks/>
          </p:cNvSpPr>
          <p:nvPr/>
        </p:nvSpPr>
        <p:spPr>
          <a:xfrm>
            <a:off x="822187" y="565303"/>
            <a:ext cx="10547626"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panose="020B0604020202020204" pitchFamily="34" charset="0"/>
                <a:cs typeface="Arial" panose="020B0604020202020204" pitchFamily="34" charset="0"/>
              </a:rPr>
              <a:t>Training  </a:t>
            </a:r>
          </a:p>
        </p:txBody>
      </p:sp>
      <p:sp>
        <p:nvSpPr>
          <p:cNvPr id="3" name="TextBox 2"/>
          <p:cNvSpPr txBox="1"/>
          <p:nvPr/>
        </p:nvSpPr>
        <p:spPr>
          <a:xfrm>
            <a:off x="838200" y="2498981"/>
            <a:ext cx="11271490" cy="738664"/>
          </a:xfrm>
          <a:prstGeom prst="rect">
            <a:avLst/>
          </a:prstGeom>
          <a:noFill/>
        </p:spPr>
        <p:txBody>
          <a:bodyPr wrap="square" rtlCol="0">
            <a:spAutoFit/>
          </a:bodyPr>
          <a:lstStyle/>
          <a:p>
            <a:r>
              <a:rPr lang="en-US" sz="2100"/>
              <a:t> </a:t>
            </a:r>
          </a:p>
          <a:p>
            <a:r>
              <a:rPr lang="en-US" sz="2100"/>
              <a:t> </a:t>
            </a:r>
          </a:p>
        </p:txBody>
      </p:sp>
      <p:sp>
        <p:nvSpPr>
          <p:cNvPr id="10" name="TextBox 9">
            <a:extLst>
              <a:ext uri="{FF2B5EF4-FFF2-40B4-BE49-F238E27FC236}">
                <a16:creationId xmlns:a16="http://schemas.microsoft.com/office/drawing/2014/main" id="{A97FA461-847E-C49E-1C38-E735A55AC1FB}"/>
              </a:ext>
            </a:extLst>
          </p:cNvPr>
          <p:cNvSpPr txBox="1"/>
          <p:nvPr/>
        </p:nvSpPr>
        <p:spPr>
          <a:xfrm>
            <a:off x="281354" y="1785527"/>
            <a:ext cx="5995681" cy="3323987"/>
          </a:xfrm>
          <a:prstGeom prst="rect">
            <a:avLst/>
          </a:prstGeom>
          <a:noFill/>
        </p:spPr>
        <p:txBody>
          <a:bodyPr wrap="square" lIns="91440" tIns="45720" rIns="91440" bIns="45720" anchor="t">
            <a:spAutoFit/>
          </a:bodyPr>
          <a:lstStyle/>
          <a:p>
            <a:pPr lvl="1">
              <a:buFont typeface="Wingdings" panose="05000000000000000000" pitchFamily="2" charset="2"/>
              <a:buChar char="Ø"/>
            </a:pPr>
            <a:r>
              <a:rPr lang="en-US" sz="2400">
                <a:effectLst/>
                <a:latin typeface="Arial"/>
                <a:ea typeface="Calibri" panose="020F0502020204030204" pitchFamily="34" charset="0"/>
                <a:cs typeface="Arial"/>
              </a:rPr>
              <a:t>Going forward, training will focus on:</a:t>
            </a:r>
          </a:p>
          <a:p>
            <a:pPr marL="1200150" lvl="2" indent="-285750">
              <a:buFont typeface="Arial" panose="020B0604020202020204" pitchFamily="34" charset="0"/>
              <a:buChar char="•"/>
            </a:pPr>
            <a:r>
              <a:rPr lang="en-US" sz="2400">
                <a:latin typeface="Arial"/>
                <a:ea typeface="Calibri" panose="020F0502020204030204" pitchFamily="34" charset="0"/>
                <a:cs typeface="Arial"/>
              </a:rPr>
              <a:t> L</a:t>
            </a:r>
            <a:r>
              <a:rPr lang="en-US" sz="2400">
                <a:effectLst/>
                <a:latin typeface="Arial"/>
                <a:ea typeface="Calibri" panose="020F0502020204030204" pitchFamily="34" charset="0"/>
                <a:cs typeface="Arial"/>
              </a:rPr>
              <a:t>eadership</a:t>
            </a:r>
            <a:endParaRPr lang="en-US" sz="2400">
              <a:latin typeface="Arial"/>
              <a:ea typeface="Calibri" panose="020F0502020204030204" pitchFamily="34" charset="0"/>
              <a:cs typeface="Arial"/>
            </a:endParaRPr>
          </a:p>
          <a:p>
            <a:pPr marL="1200150" lvl="2" indent="-285750">
              <a:buFont typeface="Arial" panose="020B0604020202020204" pitchFamily="34" charset="0"/>
              <a:buChar char="•"/>
            </a:pPr>
            <a:r>
              <a:rPr lang="en-US" sz="2400">
                <a:latin typeface="Arial"/>
                <a:ea typeface="Calibri" panose="020F0502020204030204" pitchFamily="34" charset="0"/>
                <a:cs typeface="Arial"/>
              </a:rPr>
              <a:t> Diversity, Equity and Inclusion </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1200150" lvl="2" indent="-285750">
              <a:buFont typeface="Arial" panose="020B0604020202020204" pitchFamily="34" charset="0"/>
              <a:buChar char="•"/>
            </a:pPr>
            <a:r>
              <a:rPr lang="en-US" sz="2400">
                <a:latin typeface="Arial"/>
                <a:ea typeface="Calibri" panose="020F0502020204030204" pitchFamily="34" charset="0"/>
                <a:cs typeface="Arial"/>
              </a:rPr>
              <a:t> C</a:t>
            </a:r>
            <a:r>
              <a:rPr lang="en-US" sz="2400">
                <a:effectLst/>
                <a:latin typeface="Arial"/>
                <a:ea typeface="Calibri" panose="020F0502020204030204" pitchFamily="34" charset="0"/>
                <a:cs typeface="Arial"/>
              </a:rPr>
              <a:t>ultural </a:t>
            </a:r>
            <a:r>
              <a:rPr lang="en-US" sz="2400">
                <a:latin typeface="Arial"/>
                <a:ea typeface="Calibri" panose="020F0502020204030204" pitchFamily="34" charset="0"/>
                <a:cs typeface="Arial"/>
              </a:rPr>
              <a:t>C</a:t>
            </a:r>
            <a:r>
              <a:rPr lang="en-US" sz="2400">
                <a:effectLst/>
                <a:latin typeface="Arial"/>
                <a:ea typeface="Calibri" panose="020F0502020204030204" pitchFamily="34" charset="0"/>
                <a:cs typeface="Arial"/>
              </a:rPr>
              <a:t>ompetence</a:t>
            </a:r>
            <a:endParaRPr lang="en-US" sz="2400">
              <a:latin typeface="Arial"/>
              <a:ea typeface="Calibri" panose="020F0502020204030204" pitchFamily="34" charset="0"/>
              <a:cs typeface="Arial"/>
            </a:endParaRPr>
          </a:p>
          <a:p>
            <a:pPr marL="1200150" lvl="2" indent="-285750">
              <a:buFont typeface="Arial" panose="020B0604020202020204" pitchFamily="34" charset="0"/>
              <a:buChar char="•"/>
            </a:pPr>
            <a:r>
              <a:rPr lang="en-US" sz="2400">
                <a:latin typeface="Arial"/>
                <a:ea typeface="Calibri" panose="020F0502020204030204" pitchFamily="34" charset="0"/>
                <a:cs typeface="Arial"/>
              </a:rPr>
              <a:t> C</a:t>
            </a:r>
            <a:r>
              <a:rPr lang="en-US" sz="2400">
                <a:effectLst/>
                <a:latin typeface="Arial"/>
                <a:ea typeface="Calibri" panose="020F0502020204030204" pitchFamily="34" charset="0"/>
                <a:cs typeface="Arial"/>
              </a:rPr>
              <a:t>ommunication</a:t>
            </a:r>
            <a:endParaRPr lang="en-US" sz="2400">
              <a:latin typeface="Arial"/>
              <a:ea typeface="Calibri" panose="020F0502020204030204" pitchFamily="34" charset="0"/>
              <a:cs typeface="Arial"/>
            </a:endParaRPr>
          </a:p>
          <a:p>
            <a:pPr marL="1200150" lvl="2" indent="-285750">
              <a:buFont typeface="Arial" panose="020B0604020202020204" pitchFamily="34" charset="0"/>
              <a:buChar char="•"/>
            </a:pPr>
            <a:r>
              <a:rPr lang="en-US" sz="2400">
                <a:latin typeface="Arial"/>
                <a:ea typeface="Calibri" panose="020F0502020204030204" pitchFamily="34" charset="0"/>
                <a:cs typeface="Arial"/>
              </a:rPr>
              <a:t> </a:t>
            </a:r>
            <a:r>
              <a:rPr lang="en-US" sz="2400">
                <a:effectLst/>
                <a:latin typeface="Arial"/>
                <a:ea typeface="Calibri" panose="020F0502020204030204" pitchFamily="34" charset="0"/>
                <a:cs typeface="Arial"/>
              </a:rPr>
              <a:t>Tactics</a:t>
            </a:r>
            <a:r>
              <a:rPr lang="en-US" sz="2400">
                <a:latin typeface="Arial"/>
                <a:ea typeface="Calibri" panose="020F0502020204030204" pitchFamily="34" charset="0"/>
                <a:cs typeface="Arial"/>
              </a:rPr>
              <a:t> and Decision Making </a:t>
            </a:r>
          </a:p>
          <a:p>
            <a:pPr lvl="1"/>
            <a:r>
              <a:rPr lang="en-US" sz="2400">
                <a:effectLst/>
                <a:latin typeface="Arial"/>
                <a:ea typeface="Calibri" panose="020F0502020204030204" pitchFamily="34" charset="0"/>
                <a:cs typeface="Arial"/>
              </a:rPr>
              <a:t> </a:t>
            </a:r>
            <a:r>
              <a:rPr lang="en-US" sz="2400">
                <a:latin typeface="Arial"/>
                <a:ea typeface="Calibri" panose="020F0502020204030204" pitchFamily="34" charset="0"/>
                <a:cs typeface="Arial"/>
              </a:rPr>
              <a:t> </a:t>
            </a:r>
            <a:endParaRPr lang="en-US" sz="2400">
              <a:effectLst/>
              <a:latin typeface="Arial" panose="020B0604020202020204" pitchFamily="34" charset="0"/>
              <a:ea typeface="Calibri" panose="020F0502020204030204" pitchFamily="34" charset="0"/>
              <a:cs typeface="Arial" panose="020B0604020202020204" pitchFamily="34" charset="0"/>
            </a:endParaRPr>
          </a:p>
          <a:p>
            <a:pPr lvl="1">
              <a:buFont typeface="Wingdings" panose="05000000000000000000" pitchFamily="2" charset="2"/>
              <a:buChar char="Ø"/>
            </a:pPr>
            <a:r>
              <a:rPr lang="en-US" sz="2400">
                <a:latin typeface="Arial"/>
                <a:ea typeface="Calibri" panose="020F0502020204030204" pitchFamily="34" charset="0"/>
                <a:cs typeface="Arial"/>
              </a:rPr>
              <a:t>Officer Health and Wellness </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US"/>
          </a:p>
        </p:txBody>
      </p:sp>
      <p:sp>
        <p:nvSpPr>
          <p:cNvPr id="2" name="Date Placeholder 1">
            <a:extLst>
              <a:ext uri="{FF2B5EF4-FFF2-40B4-BE49-F238E27FC236}">
                <a16:creationId xmlns:a16="http://schemas.microsoft.com/office/drawing/2014/main" id="{5BAA22F2-C640-81D9-4777-186A1CAA8E40}"/>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9" name="Picture 8">
            <a:extLst>
              <a:ext uri="{FF2B5EF4-FFF2-40B4-BE49-F238E27FC236}">
                <a16:creationId xmlns:a16="http://schemas.microsoft.com/office/drawing/2014/main" id="{5DCDA05F-85CF-237B-21FA-26779F48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pic>
        <p:nvPicPr>
          <p:cNvPr id="3074" name="Picture 2" descr="National Community Policing Week: Focus on Officer Wellness">
            <a:extLst>
              <a:ext uri="{FF2B5EF4-FFF2-40B4-BE49-F238E27FC236}">
                <a16:creationId xmlns:a16="http://schemas.microsoft.com/office/drawing/2014/main" id="{53D72A52-F681-27D1-C366-342D018132F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355" b="95291" l="9906" r="89858">
                        <a14:foregroundMark x1="49764" y1="2493" x2="49764" y2="2493"/>
                        <a14:foregroundMark x1="50943" y1="95291" x2="50943" y2="95291"/>
                        <a14:foregroundMark x1="48349" y1="56510" x2="48349" y2="56510"/>
                        <a14:foregroundMark x1="48113" y1="46814" x2="48113" y2="46814"/>
                        <a14:foregroundMark x1="44575" y1="48753" x2="44575" y2="48753"/>
                        <a14:foregroundMark x1="31958" y1="50970" x2="31958" y2="50970"/>
                        <a14:foregroundMark x1="31958" y1="50970" x2="31958" y2="50970"/>
                        <a14:foregroundMark x1="29127" y1="38366" x2="29127" y2="38366"/>
                        <a14:foregroundMark x1="39858" y1="20914" x2="39858" y2="20914"/>
                        <a14:foregroundMark x1="55542" y1="24100" x2="55542" y2="24100"/>
                        <a14:foregroundMark x1="43986" y1="26177" x2="43986" y2="26177"/>
                        <a14:foregroundMark x1="52830" y1="23823" x2="52830" y2="23823"/>
                        <a14:foregroundMark x1="52830" y1="23823" x2="52830" y2="23823"/>
                        <a14:foregroundMark x1="48467" y1="19945" x2="48467" y2="19945"/>
                        <a14:foregroundMark x1="48467" y1="19945" x2="48467" y2="19945"/>
                        <a14:foregroundMark x1="36085" y1="24238" x2="36085" y2="24238"/>
                        <a14:foregroundMark x1="36085" y1="24238" x2="36085" y2="24238"/>
                        <a14:foregroundMark x1="30307" y1="27008" x2="30307" y2="27008"/>
                        <a14:foregroundMark x1="30307" y1="27008" x2="30307" y2="27008"/>
                        <a14:foregroundMark x1="51179" y1="28670" x2="51179" y2="28670"/>
                        <a14:foregroundMark x1="51179" y1="28670" x2="51179" y2="28670"/>
                        <a14:foregroundMark x1="24528" y1="30609" x2="24528" y2="30609"/>
                        <a14:foregroundMark x1="24528" y1="30609" x2="24528" y2="30609"/>
                        <a14:foregroundMark x1="20637" y1="46537" x2="20637" y2="46537"/>
                        <a14:foregroundMark x1="20637" y1="46537" x2="20637" y2="46537"/>
                        <a14:foregroundMark x1="17807" y1="39751" x2="17807" y2="39751"/>
                        <a14:foregroundMark x1="17807" y1="39751" x2="17807" y2="39751"/>
                        <a14:foregroundMark x1="17099" y1="37119" x2="17099" y2="37119"/>
                        <a14:foregroundMark x1="17099" y1="37119" x2="17099" y2="37119"/>
                        <a14:foregroundMark x1="17099" y1="37119" x2="17099" y2="37119"/>
                        <a14:foregroundMark x1="20401" y1="36427" x2="20401" y2="36427"/>
                        <a14:foregroundMark x1="27005" y1="40028" x2="27005" y2="40028"/>
                        <a14:foregroundMark x1="52594" y1="43629" x2="52594" y2="43629"/>
                        <a14:foregroundMark x1="64151" y1="48061" x2="64151" y2="48061"/>
                        <a14:foregroundMark x1="68514" y1="45568" x2="68514" y2="45568"/>
                        <a14:foregroundMark x1="66627" y1="36427" x2="66627" y2="36427"/>
                        <a14:foregroundMark x1="71816" y1="24100" x2="71816" y2="24100"/>
                        <a14:foregroundMark x1="55542" y1="22853" x2="55542" y2="22853"/>
                        <a14:foregroundMark x1="44811" y1="24238" x2="44811" y2="24238"/>
                        <a14:foregroundMark x1="44811" y1="24238" x2="44811" y2="24238"/>
                        <a14:foregroundMark x1="34906" y1="52909" x2="34906" y2="52909"/>
                      </a14:backgroundRemoval>
                    </a14:imgEffect>
                  </a14:imgLayer>
                </a14:imgProps>
              </a:ext>
              <a:ext uri="{28A0092B-C50C-407E-A947-70E740481C1C}">
                <a14:useLocalDpi xmlns:a14="http://schemas.microsoft.com/office/drawing/2010/main" val="0"/>
              </a:ext>
            </a:extLst>
          </a:blip>
          <a:srcRect/>
          <a:stretch>
            <a:fillRect/>
          </a:stretch>
        </p:blipFill>
        <p:spPr bwMode="auto">
          <a:xfrm>
            <a:off x="6642720" y="1445804"/>
            <a:ext cx="5482983" cy="4668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930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p:cNvSpPr txBox="1"/>
          <p:nvPr/>
        </p:nvSpPr>
        <p:spPr>
          <a:xfrm>
            <a:off x="702257" y="2130142"/>
            <a:ext cx="4595071" cy="1645501"/>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6000" u="sng">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Holistic Approach</a:t>
            </a:r>
          </a:p>
        </p:txBody>
      </p:sp>
      <p:sp>
        <p:nvSpPr>
          <p:cNvPr id="28" name="Rectangle 27">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CAB92A9-A23E-4C58-BF68-EDCB6F12A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616"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a:xfrm>
            <a:off x="10572750" y="6355080"/>
            <a:ext cx="1306147" cy="365125"/>
          </a:xfrm>
          <a:prstGeom prst="ellipse">
            <a:avLst/>
          </a:prstGeom>
        </p:spPr>
        <p:txBody>
          <a:bodyPr vert="horz" lIns="91440" tIns="45720" rIns="91440" bIns="45720" rtlCol="0" anchor="ctr">
            <a:normAutofit/>
          </a:bodyPr>
          <a:lstStyle/>
          <a:p>
            <a:pPr>
              <a:lnSpc>
                <a:spcPct val="90000"/>
              </a:lnSpc>
              <a:spcAft>
                <a:spcPts val="600"/>
              </a:spcAft>
            </a:pPr>
            <a:fld id="{CEB87ACE-73DF-4941-B78D-5A916DF57AE4}" type="slidenum">
              <a:rPr lang="en-US">
                <a:solidFill>
                  <a:prstClr val="black">
                    <a:alpha val="80000"/>
                  </a:prstClr>
                </a:solidFill>
              </a:rPr>
              <a:pPr>
                <a:lnSpc>
                  <a:spcPct val="90000"/>
                </a:lnSpc>
                <a:spcAft>
                  <a:spcPts val="600"/>
                </a:spcAft>
              </a:pPr>
              <a:t>18</a:t>
            </a:fld>
            <a:endParaRPr lang="en-US">
              <a:solidFill>
                <a:prstClr val="black">
                  <a:alpha val="80000"/>
                </a:prstClr>
              </a:solidFill>
            </a:endParaRPr>
          </a:p>
        </p:txBody>
      </p:sp>
      <p:sp>
        <p:nvSpPr>
          <p:cNvPr id="5" name="Date Placeholder 1">
            <a:extLst>
              <a:ext uri="{FF2B5EF4-FFF2-40B4-BE49-F238E27FC236}">
                <a16:creationId xmlns:a16="http://schemas.microsoft.com/office/drawing/2014/main" id="{57366700-E00D-8153-211B-587A025D4B17}"/>
              </a:ext>
            </a:extLst>
          </p:cNvPr>
          <p:cNvSpPr>
            <a:spLocks noGrp="1"/>
          </p:cNvSpPr>
          <p:nvPr>
            <p:ph type="dt" sz="half" idx="10"/>
          </p:nvPr>
        </p:nvSpPr>
        <p:spPr>
          <a:xfrm>
            <a:off x="6420908" y="6355080"/>
            <a:ext cx="1361896" cy="365125"/>
          </a:xfrm>
        </p:spPr>
        <p:txBody>
          <a:bodyPr vert="horz" lIns="91440" tIns="45720" rIns="91440" bIns="45720" rtlCol="0" anchor="ctr">
            <a:normAutofit/>
          </a:bodyPr>
          <a:lstStyle/>
          <a:p>
            <a:pPr>
              <a:lnSpc>
                <a:spcPct val="90000"/>
              </a:lnSpc>
              <a:spcAft>
                <a:spcPts val="600"/>
              </a:spcAft>
            </a:pPr>
            <a:r>
              <a:rPr lang="en-US" sz="600">
                <a:solidFill>
                  <a:prstClr val="black">
                    <a:alpha val="80000"/>
                  </a:prstClr>
                </a:solidFill>
              </a:rPr>
              <a:t>Lenny B. Gunther, Chief of Police</a:t>
            </a:r>
          </a:p>
          <a:p>
            <a:pPr>
              <a:lnSpc>
                <a:spcPct val="90000"/>
              </a:lnSpc>
              <a:spcAft>
                <a:spcPts val="600"/>
              </a:spcAft>
            </a:pPr>
            <a:r>
              <a:rPr lang="en-US" sz="600">
                <a:solidFill>
                  <a:prstClr val="black">
                    <a:alpha val="80000"/>
                  </a:prstClr>
                </a:solidFill>
              </a:rPr>
              <a:t>Savannah Police Department</a:t>
            </a:r>
          </a:p>
        </p:txBody>
      </p:sp>
      <p:sp>
        <p:nvSpPr>
          <p:cNvPr id="34" name="Rectangle 33">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Logo&#10;&#10;Description automatically generated">
            <a:extLst>
              <a:ext uri="{FF2B5EF4-FFF2-40B4-BE49-F238E27FC236}">
                <a16:creationId xmlns:a16="http://schemas.microsoft.com/office/drawing/2014/main" id="{D345BFDE-558B-75AE-1591-EBC486E55C6B}"/>
              </a:ext>
            </a:extLst>
          </p:cNvPr>
          <p:cNvPicPr>
            <a:picLocks noChangeAspect="1"/>
          </p:cNvPicPr>
          <p:nvPr/>
        </p:nvPicPr>
        <p:blipFill rotWithShape="1">
          <a:blip r:embed="rId3"/>
          <a:srcRect l="7420" r="7690"/>
          <a:stretch/>
        </p:blipFill>
        <p:spPr>
          <a:xfrm>
            <a:off x="9616310" y="321734"/>
            <a:ext cx="2137246" cy="2739814"/>
          </a:xfrm>
          <a:prstGeom prst="rect">
            <a:avLst/>
          </a:prstGeom>
        </p:spPr>
      </p:pic>
      <p:pic>
        <p:nvPicPr>
          <p:cNvPr id="11" name="Picture 10" descr="Text&#10;&#10;Description automatically generated">
            <a:extLst>
              <a:ext uri="{FF2B5EF4-FFF2-40B4-BE49-F238E27FC236}">
                <a16:creationId xmlns:a16="http://schemas.microsoft.com/office/drawing/2014/main" id="{C1C84F53-313D-0C5E-DF64-2926837EDFA8}"/>
              </a:ext>
            </a:extLst>
          </p:cNvPr>
          <p:cNvPicPr>
            <a:picLocks noChangeAspect="1"/>
          </p:cNvPicPr>
          <p:nvPr/>
        </p:nvPicPr>
        <p:blipFill rotWithShape="1">
          <a:blip r:embed="rId4">
            <a:extLst>
              <a:ext uri="{28A0092B-C50C-407E-A947-70E740481C1C}">
                <a14:useLocalDpi xmlns:a14="http://schemas.microsoft.com/office/drawing/2010/main" val="0"/>
              </a:ext>
            </a:extLst>
          </a:blip>
          <a:srcRect r="1" b="3009"/>
          <a:stretch/>
        </p:blipFill>
        <p:spPr bwMode="auto">
          <a:xfrm>
            <a:off x="9603654" y="3775643"/>
            <a:ext cx="2364317" cy="2364304"/>
          </a:xfrm>
          <a:prstGeom prst="rect">
            <a:avLst/>
          </a:prstGeom>
          <a:extLst>
            <a:ext uri="{53640926-AAD7-44D8-BBD7-CCE9431645EC}">
              <a14:shadowObscured xmlns:a14="http://schemas.microsoft.com/office/drawing/2010/main"/>
            </a:ext>
          </a:extLst>
        </p:spPr>
      </p:pic>
      <p:pic>
        <p:nvPicPr>
          <p:cNvPr id="10" name="Picture 9" descr="Logo, company name&#10;&#10;Description automatically generated">
            <a:extLst>
              <a:ext uri="{FF2B5EF4-FFF2-40B4-BE49-F238E27FC236}">
                <a16:creationId xmlns:a16="http://schemas.microsoft.com/office/drawing/2014/main" id="{B3F61514-23F2-F60B-BC8A-6385CF0EB0B6}"/>
              </a:ext>
            </a:extLst>
          </p:cNvPr>
          <p:cNvPicPr>
            <a:picLocks noChangeAspect="1"/>
          </p:cNvPicPr>
          <p:nvPr/>
        </p:nvPicPr>
        <p:blipFill rotWithShape="1">
          <a:blip r:embed="rId5">
            <a:extLst>
              <a:ext uri="{28A0092B-C50C-407E-A947-70E740481C1C}">
                <a14:useLocalDpi xmlns:a14="http://schemas.microsoft.com/office/drawing/2010/main" val="0"/>
              </a:ext>
            </a:extLst>
          </a:blip>
          <a:srcRect l="3042"/>
          <a:stretch/>
        </p:blipFill>
        <p:spPr bwMode="auto">
          <a:xfrm>
            <a:off x="6448436" y="972253"/>
            <a:ext cx="2292398" cy="1264158"/>
          </a:xfrm>
          <a:prstGeom prst="rect">
            <a:avLst/>
          </a:prstGeom>
          <a:extLst>
            <a:ext uri="{53640926-AAD7-44D8-BBD7-CCE9431645EC}">
              <a14:shadowObscured xmlns:a14="http://schemas.microsoft.com/office/drawing/2010/main"/>
            </a:ext>
          </a:extLst>
        </p:spPr>
      </p:pic>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DD5F42C-F27D-F880-79FF-E3AD02A6EC1F}"/>
              </a:ext>
            </a:extLst>
          </p:cNvPr>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ate Placeholder 1">
            <a:extLst>
              <a:ext uri="{FF2B5EF4-FFF2-40B4-BE49-F238E27FC236}">
                <a16:creationId xmlns:a16="http://schemas.microsoft.com/office/drawing/2014/main" id="{607F61AA-00D8-7B26-1CBB-6B40A778B4B7}"/>
              </a:ext>
            </a:extLst>
          </p:cNvPr>
          <p:cNvSpPr txBox="1">
            <a:spLocks/>
          </p:cNvSpPr>
          <p:nvPr/>
        </p:nvSpPr>
        <p:spPr>
          <a:xfrm>
            <a:off x="1205345" y="6301364"/>
            <a:ext cx="45720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18" name="Picture 17">
            <a:extLst>
              <a:ext uri="{FF2B5EF4-FFF2-40B4-BE49-F238E27FC236}">
                <a16:creationId xmlns:a16="http://schemas.microsoft.com/office/drawing/2014/main" id="{FB34201C-26DF-B620-D3F6-673907F62E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pic>
        <p:nvPicPr>
          <p:cNvPr id="6" name="Picture 5">
            <a:extLst>
              <a:ext uri="{FF2B5EF4-FFF2-40B4-BE49-F238E27FC236}">
                <a16:creationId xmlns:a16="http://schemas.microsoft.com/office/drawing/2014/main" id="{097C899A-700D-815A-A1CF-67D541BDE71B}"/>
              </a:ext>
            </a:extLst>
          </p:cNvPr>
          <p:cNvPicPr>
            <a:picLocks noChangeAspect="1"/>
          </p:cNvPicPr>
          <p:nvPr/>
        </p:nvPicPr>
        <p:blipFill>
          <a:blip r:embed="rId7"/>
          <a:stretch>
            <a:fillRect/>
          </a:stretch>
        </p:blipFill>
        <p:spPr>
          <a:xfrm>
            <a:off x="6384306" y="3952097"/>
            <a:ext cx="2576376" cy="1649229"/>
          </a:xfrm>
          <a:prstGeom prst="rect">
            <a:avLst/>
          </a:prstGeom>
        </p:spPr>
      </p:pic>
    </p:spTree>
    <p:extLst>
      <p:ext uri="{BB962C8B-B14F-4D97-AF65-F5344CB8AC3E}">
        <p14:creationId xmlns:p14="http://schemas.microsoft.com/office/powerpoint/2010/main" val="137382969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7CE96CD-87C4-3F7B-4A4F-4BB5D99D5D4A}"/>
              </a:ext>
            </a:extLst>
          </p:cNvPr>
          <p:cNvSpPr>
            <a:spLocks noGrp="1"/>
          </p:cNvSpPr>
          <p:nvPr>
            <p:ph sz="half" idx="1"/>
          </p:nvPr>
        </p:nvSpPr>
        <p:spPr>
          <a:xfrm>
            <a:off x="152400" y="1773485"/>
            <a:ext cx="5542671" cy="3419838"/>
          </a:xfrm>
        </p:spPr>
        <p:txBody>
          <a:bodyPr vert="horz" lIns="91440" tIns="45720" rIns="91440" bIns="45720" rtlCol="0" anchor="t">
            <a:normAutofit/>
          </a:bodyPr>
          <a:lstStyle/>
          <a:p>
            <a:pPr lvl="1">
              <a:buFont typeface="Wingdings" panose="05000000000000000000" pitchFamily="2" charset="2"/>
              <a:buChar char="Ø"/>
            </a:pPr>
            <a:r>
              <a:rPr lang="en-US" sz="2000">
                <a:latin typeface="Arial"/>
                <a:ea typeface="Calibri" panose="020F0502020204030204" pitchFamily="34" charset="0"/>
                <a:cs typeface="Arial"/>
              </a:rPr>
              <a:t>Root</a:t>
            </a:r>
            <a:r>
              <a:rPr lang="en-US" sz="2000">
                <a:effectLst/>
                <a:latin typeface="Arial"/>
                <a:ea typeface="Calibri" panose="020F0502020204030204" pitchFamily="34" charset="0"/>
                <a:cs typeface="Arial"/>
              </a:rPr>
              <a:t> </a:t>
            </a:r>
            <a:r>
              <a:rPr lang="en-US" sz="2000">
                <a:latin typeface="Arial"/>
                <a:ea typeface="Calibri" panose="020F0502020204030204" pitchFamily="34" charset="0"/>
                <a:cs typeface="Arial"/>
              </a:rPr>
              <a:t>Causes</a:t>
            </a:r>
            <a:r>
              <a:rPr lang="en-US" sz="2000">
                <a:effectLst/>
                <a:latin typeface="Arial"/>
                <a:ea typeface="Calibri" panose="020F0502020204030204" pitchFamily="34" charset="0"/>
                <a:cs typeface="Arial"/>
              </a:rPr>
              <a:t> of </a:t>
            </a:r>
            <a:r>
              <a:rPr lang="en-US" sz="2000">
                <a:latin typeface="Arial"/>
                <a:ea typeface="Calibri" panose="020F0502020204030204" pitchFamily="34" charset="0"/>
                <a:cs typeface="Arial"/>
              </a:rPr>
              <a:t>Crime</a:t>
            </a:r>
            <a:endParaRPr lang="en-US" sz="2000">
              <a:latin typeface="Arial"/>
              <a:cs typeface="Arial"/>
            </a:endParaRPr>
          </a:p>
          <a:p>
            <a:pPr lvl="1">
              <a:buFont typeface="Wingdings" panose="05000000000000000000" pitchFamily="2" charset="2"/>
              <a:buChar char="Ø"/>
            </a:pPr>
            <a:endParaRPr lang="en-US" sz="2000">
              <a:latin typeface="Arial"/>
              <a:ea typeface="Calibri" panose="020F0502020204030204" pitchFamily="34" charset="0"/>
              <a:cs typeface="Arial"/>
            </a:endParaRPr>
          </a:p>
          <a:p>
            <a:pPr lvl="1">
              <a:buFont typeface="Wingdings" panose="05000000000000000000" pitchFamily="2" charset="2"/>
              <a:buChar char="Ø"/>
            </a:pPr>
            <a:r>
              <a:rPr lang="en-US" sz="2000">
                <a:latin typeface="Arial"/>
                <a:ea typeface="Calibri" panose="020F0502020204030204" pitchFamily="34" charset="0"/>
                <a:cs typeface="Arial"/>
              </a:rPr>
              <a:t>Connect Individuals</a:t>
            </a:r>
            <a:r>
              <a:rPr lang="en-US" sz="2000">
                <a:effectLst/>
                <a:latin typeface="Arial"/>
                <a:ea typeface="Calibri" panose="020F0502020204030204" pitchFamily="34" charset="0"/>
                <a:cs typeface="Arial"/>
              </a:rPr>
              <a:t> </a:t>
            </a:r>
            <a:r>
              <a:rPr lang="en-US" sz="2000">
                <a:latin typeface="Arial"/>
                <a:ea typeface="Calibri" panose="020F0502020204030204" pitchFamily="34" charset="0"/>
                <a:cs typeface="Arial"/>
              </a:rPr>
              <a:t>to Resources</a:t>
            </a:r>
            <a:endParaRPr lang="en-US" sz="2800">
              <a:cs typeface="Calibri"/>
            </a:endParaRPr>
          </a:p>
          <a:p>
            <a:pPr lvl="1">
              <a:buFont typeface="Wingdings" panose="05000000000000000000" pitchFamily="2" charset="2"/>
              <a:buChar char="Ø"/>
            </a:pPr>
            <a:endParaRPr lang="en-US" sz="2000">
              <a:effectLst/>
              <a:latin typeface="Arial" panose="020B0604020202020204" pitchFamily="34" charset="0"/>
              <a:ea typeface="Calibri" panose="020F0502020204030204" pitchFamily="34" charset="0"/>
              <a:cs typeface="Arial" panose="020B0604020202020204" pitchFamily="34" charset="0"/>
            </a:endParaRPr>
          </a:p>
          <a:p>
            <a:pPr lvl="1">
              <a:buFont typeface="Wingdings" panose="05000000000000000000" pitchFamily="2" charset="2"/>
              <a:buChar char="Ø"/>
            </a:pPr>
            <a:r>
              <a:rPr lang="en-US" sz="2000">
                <a:latin typeface="Arial"/>
                <a:ea typeface="Calibri" panose="020F0502020204030204" pitchFamily="34" charset="0"/>
                <a:cs typeface="Arial"/>
              </a:rPr>
              <a:t>Network </a:t>
            </a:r>
            <a:r>
              <a:rPr lang="en-US" sz="2000">
                <a:effectLst/>
                <a:latin typeface="Arial"/>
                <a:ea typeface="Calibri" panose="020F0502020204030204" pitchFamily="34" charset="0"/>
                <a:cs typeface="Arial"/>
              </a:rPr>
              <a:t>of </a:t>
            </a:r>
            <a:r>
              <a:rPr lang="en-US" sz="2000">
                <a:latin typeface="Arial"/>
                <a:ea typeface="Calibri" panose="020F0502020204030204" pitchFamily="34" charset="0"/>
                <a:cs typeface="Arial"/>
              </a:rPr>
              <a:t>Care </a:t>
            </a:r>
            <a:endParaRPr lang="en-US" sz="2000">
              <a:latin typeface="Arial" panose="020B0604020202020204" pitchFamily="34" charset="0"/>
              <a:ea typeface="Calibri" panose="020F0502020204030204" pitchFamily="34" charset="0"/>
              <a:cs typeface="Arial" panose="020B0604020202020204" pitchFamily="34" charset="0"/>
            </a:endParaRPr>
          </a:p>
          <a:p>
            <a:pPr marL="457200" lvl="1" indent="0">
              <a:buNone/>
            </a:pPr>
            <a:endParaRPr lang="en-US" sz="2000">
              <a:latin typeface="Arial" panose="020B0604020202020204" pitchFamily="34" charset="0"/>
              <a:ea typeface="Calibri" panose="020F0502020204030204" pitchFamily="34" charset="0"/>
              <a:cs typeface="Arial" panose="020B0604020202020204" pitchFamily="34" charset="0"/>
            </a:endParaRPr>
          </a:p>
          <a:p>
            <a:pPr lvl="1">
              <a:buFont typeface="Wingdings" panose="05000000000000000000" pitchFamily="2" charset="2"/>
              <a:buChar char="Ø"/>
            </a:pPr>
            <a:r>
              <a:rPr lang="en-US" sz="2000">
                <a:latin typeface="Arial"/>
                <a:ea typeface="Calibri" panose="020F0502020204030204" pitchFamily="34" charset="0"/>
                <a:cs typeface="Arial"/>
              </a:rPr>
              <a:t>Youth Focus</a:t>
            </a:r>
            <a:endParaRPr lang="en-US" sz="2000">
              <a:effectLst/>
              <a:latin typeface="Arial" panose="020B0604020202020204" pitchFamily="34" charset="0"/>
              <a:ea typeface="Calibri" panose="020F0502020204030204" pitchFamily="34" charset="0"/>
              <a:cs typeface="Arial" panose="020B0604020202020204" pitchFamily="34" charset="0"/>
            </a:endParaRPr>
          </a:p>
          <a:p>
            <a:pPr lvl="1">
              <a:buFont typeface="Wingdings" panose="05000000000000000000" pitchFamily="2" charset="2"/>
              <a:buChar char="Ø"/>
            </a:pPr>
            <a:endParaRPr lang="en-US" sz="2000">
              <a:effectLst/>
              <a:latin typeface="Arial" panose="020B0604020202020204" pitchFamily="34" charset="0"/>
              <a:ea typeface="Calibri" panose="020F0502020204030204" pitchFamily="34" charset="0"/>
              <a:cs typeface="Arial" panose="020B0604020202020204" pitchFamily="34" charset="0"/>
            </a:endParaRPr>
          </a:p>
          <a:p>
            <a:pPr lvl="1">
              <a:buFont typeface="Wingdings" panose="05000000000000000000" pitchFamily="2" charset="2"/>
              <a:buChar char="Ø"/>
            </a:pPr>
            <a:r>
              <a:rPr lang="en-US" sz="2000">
                <a:latin typeface="Arial"/>
                <a:ea typeface="Calibri" panose="020F0502020204030204" pitchFamily="34" charset="0"/>
                <a:cs typeface="Arial"/>
              </a:rPr>
              <a:t>Reduce Crime </a:t>
            </a:r>
            <a:endParaRPr lang="en-US" sz="2000">
              <a:latin typeface="Arial" panose="020B0604020202020204" pitchFamily="34" charset="0"/>
              <a:ea typeface="Calibri" panose="020F0502020204030204" pitchFamily="34" charset="0"/>
              <a:cs typeface="Arial" panose="020B0604020202020204" pitchFamily="34" charset="0"/>
            </a:endParaRPr>
          </a:p>
          <a:p>
            <a:pPr marL="457200" lvl="1" indent="0">
              <a:buNone/>
            </a:pPr>
            <a:endParaRPr lang="en-US">
              <a:latin typeface="Arial"/>
              <a:cs typeface="Arial"/>
            </a:endParaRPr>
          </a:p>
        </p:txBody>
      </p:sp>
      <p:sp>
        <p:nvSpPr>
          <p:cNvPr id="3" name="Slide Number Placeholder 2"/>
          <p:cNvSpPr>
            <a:spLocks noGrp="1"/>
          </p:cNvSpPr>
          <p:nvPr>
            <p:ph type="sldNum" sz="quarter" idx="12"/>
          </p:nvPr>
        </p:nvSpPr>
        <p:spPr/>
        <p:txBody>
          <a:bodyPr/>
          <a:lstStyle/>
          <a:p>
            <a:fld id="{CEB87ACE-73DF-4941-B78D-5A916DF57AE4}" type="slidenum">
              <a:rPr lang="en-US" smtClean="0"/>
              <a:t>19</a:t>
            </a:fld>
            <a:endParaRPr lang="en-US"/>
          </a:p>
        </p:txBody>
      </p:sp>
      <p:sp>
        <p:nvSpPr>
          <p:cNvPr id="27" name="Rectangle 22">
            <a:extLst>
              <a:ext uri="{FF2B5EF4-FFF2-40B4-BE49-F238E27FC236}">
                <a16:creationId xmlns:a16="http://schemas.microsoft.com/office/drawing/2014/main" id="{F2E3F664-2EA1-13CD-155A-D143CA48238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F2D4C890-7062-268B-6D69-80F7A794C4BC}"/>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0">
            <a:extLst>
              <a:ext uri="{FF2B5EF4-FFF2-40B4-BE49-F238E27FC236}">
                <a16:creationId xmlns:a16="http://schemas.microsoft.com/office/drawing/2014/main" id="{7D9CB43B-940F-78E3-A92F-28CBCAE04CC7}"/>
              </a:ext>
            </a:extLst>
          </p:cNvPr>
          <p:cNvSpPr txBox="1">
            <a:spLocks/>
          </p:cNvSpPr>
          <p:nvPr/>
        </p:nvSpPr>
        <p:spPr>
          <a:xfrm>
            <a:off x="287262" y="250135"/>
            <a:ext cx="10547626"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panose="020B0604020202020204" pitchFamily="34" charset="0"/>
                <a:cs typeface="Arial" panose="020B0604020202020204" pitchFamily="34" charset="0"/>
              </a:rPr>
              <a:t>Holistic Approach </a:t>
            </a:r>
          </a:p>
        </p:txBody>
      </p:sp>
      <p:sp>
        <p:nvSpPr>
          <p:cNvPr id="24" name="Rectangle 3">
            <a:extLst>
              <a:ext uri="{FF2B5EF4-FFF2-40B4-BE49-F238E27FC236}">
                <a16:creationId xmlns:a16="http://schemas.microsoft.com/office/drawing/2014/main" id="{6507E056-5FCB-8A06-51C2-B506A890900B}"/>
              </a:ext>
            </a:extLst>
          </p:cNvPr>
          <p:cNvSpPr>
            <a:spLocks noChangeArrowheads="1"/>
          </p:cNvSpPr>
          <p:nvPr/>
        </p:nvSpPr>
        <p:spPr bwMode="auto">
          <a:xfrm>
            <a:off x="0" y="6410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Date Placeholder 1">
            <a:extLst>
              <a:ext uri="{FF2B5EF4-FFF2-40B4-BE49-F238E27FC236}">
                <a16:creationId xmlns:a16="http://schemas.microsoft.com/office/drawing/2014/main" id="{89B449B9-E5ED-5901-DB0B-FE6EAA7A9524}"/>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7" name="Picture 6">
            <a:extLst>
              <a:ext uri="{FF2B5EF4-FFF2-40B4-BE49-F238E27FC236}">
                <a16:creationId xmlns:a16="http://schemas.microsoft.com/office/drawing/2014/main" id="{21A99FCA-418E-41C0-330F-B6392877DC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graphicFrame>
        <p:nvGraphicFramePr>
          <p:cNvPr id="4" name="Diagram 3">
            <a:extLst>
              <a:ext uri="{FF2B5EF4-FFF2-40B4-BE49-F238E27FC236}">
                <a16:creationId xmlns:a16="http://schemas.microsoft.com/office/drawing/2014/main" id="{037D4C76-C767-160A-3BDB-0DD2ED7BBECD}"/>
              </a:ext>
            </a:extLst>
          </p:cNvPr>
          <p:cNvGraphicFramePr/>
          <p:nvPr>
            <p:extLst>
              <p:ext uri="{D42A27DB-BD31-4B8C-83A1-F6EECF244321}">
                <p14:modId xmlns:p14="http://schemas.microsoft.com/office/powerpoint/2010/main" val="2285038367"/>
              </p:ext>
            </p:extLst>
          </p:nvPr>
        </p:nvGraphicFramePr>
        <p:xfrm>
          <a:off x="5140413" y="1143395"/>
          <a:ext cx="7203987" cy="47749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84004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CEB87ACE-73DF-4941-B78D-5A916DF57AE4}" type="slidenum">
              <a:rPr lang="en-US" smtClean="0"/>
              <a:t>2</a:t>
            </a:fld>
            <a:endParaRPr lang="en-US"/>
          </a:p>
        </p:txBody>
      </p:sp>
      <p:sp>
        <p:nvSpPr>
          <p:cNvPr id="2" name="Date Placeholder 1">
            <a:extLst>
              <a:ext uri="{FF2B5EF4-FFF2-40B4-BE49-F238E27FC236}">
                <a16:creationId xmlns:a16="http://schemas.microsoft.com/office/drawing/2014/main" id="{EFE85334-24D7-2E4C-AC4C-B42E182D726C}"/>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6" name="Picture 5">
            <a:extLst>
              <a:ext uri="{FF2B5EF4-FFF2-40B4-BE49-F238E27FC236}">
                <a16:creationId xmlns:a16="http://schemas.microsoft.com/office/drawing/2014/main" id="{02EAAE42-655D-9951-3DB8-3239ECEF52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pic>
        <p:nvPicPr>
          <p:cNvPr id="12" name="Picture 11">
            <a:extLst>
              <a:ext uri="{FF2B5EF4-FFF2-40B4-BE49-F238E27FC236}">
                <a16:creationId xmlns:a16="http://schemas.microsoft.com/office/drawing/2014/main" id="{00000000-0008-0000-0900-0000020000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6748" y="96119"/>
            <a:ext cx="838298" cy="1169973"/>
          </a:xfrm>
          <a:prstGeom prst="rect">
            <a:avLst/>
          </a:prstGeom>
        </p:spPr>
      </p:pic>
      <p:sp>
        <p:nvSpPr>
          <p:cNvPr id="16" name="AutoShape 5">
            <a:extLst>
              <a:ext uri="{FF2B5EF4-FFF2-40B4-BE49-F238E27FC236}">
                <a16:creationId xmlns:a16="http://schemas.microsoft.com/office/drawing/2014/main" id="{DF139DC9-C14D-5844-137B-D837E26799BF}"/>
              </a:ext>
            </a:extLst>
          </p:cNvPr>
          <p:cNvSpPr>
            <a:spLocks noChangeAspect="1" noChangeArrowheads="1" noTextEdit="1"/>
          </p:cNvSpPr>
          <p:nvPr/>
        </p:nvSpPr>
        <p:spPr bwMode="auto">
          <a:xfrm>
            <a:off x="3350334" y="-9671"/>
            <a:ext cx="6032500" cy="571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7" name="Group 207">
            <a:extLst>
              <a:ext uri="{FF2B5EF4-FFF2-40B4-BE49-F238E27FC236}">
                <a16:creationId xmlns:a16="http://schemas.microsoft.com/office/drawing/2014/main" id="{3CE7B7EE-FBDB-3C58-21A4-684CB30DAC27}"/>
              </a:ext>
            </a:extLst>
          </p:cNvPr>
          <p:cNvGrpSpPr>
            <a:grpSpLocks/>
          </p:cNvGrpSpPr>
          <p:nvPr/>
        </p:nvGrpSpPr>
        <p:grpSpPr bwMode="auto">
          <a:xfrm>
            <a:off x="3358272" y="-1767"/>
            <a:ext cx="6011863" cy="6160283"/>
            <a:chOff x="2080" y="210"/>
            <a:chExt cx="3787" cy="3897"/>
          </a:xfrm>
        </p:grpSpPr>
        <p:sp>
          <p:nvSpPr>
            <p:cNvPr id="189" name="Rectangle 7">
              <a:extLst>
                <a:ext uri="{FF2B5EF4-FFF2-40B4-BE49-F238E27FC236}">
                  <a16:creationId xmlns:a16="http://schemas.microsoft.com/office/drawing/2014/main" id="{8E680C13-929E-E98B-FDF8-A6A52422FABD}"/>
                </a:ext>
              </a:extLst>
            </p:cNvPr>
            <p:cNvSpPr>
              <a:spLocks noChangeArrowheads="1"/>
            </p:cNvSpPr>
            <p:nvPr/>
          </p:nvSpPr>
          <p:spPr bwMode="auto">
            <a:xfrm>
              <a:off x="2080" y="210"/>
              <a:ext cx="69" cy="9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Rectangle 8">
              <a:extLst>
                <a:ext uri="{FF2B5EF4-FFF2-40B4-BE49-F238E27FC236}">
                  <a16:creationId xmlns:a16="http://schemas.microsoft.com/office/drawing/2014/main" id="{60017AD4-1D56-8459-7AE9-17DE2D1CC354}"/>
                </a:ext>
              </a:extLst>
            </p:cNvPr>
            <p:cNvSpPr>
              <a:spLocks noChangeArrowheads="1"/>
            </p:cNvSpPr>
            <p:nvPr/>
          </p:nvSpPr>
          <p:spPr bwMode="auto">
            <a:xfrm>
              <a:off x="2149" y="210"/>
              <a:ext cx="1483" cy="9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Rectangle 9">
              <a:extLst>
                <a:ext uri="{FF2B5EF4-FFF2-40B4-BE49-F238E27FC236}">
                  <a16:creationId xmlns:a16="http://schemas.microsoft.com/office/drawing/2014/main" id="{807EB22C-B1CD-834C-08B7-EE15DE82A9EF}"/>
                </a:ext>
              </a:extLst>
            </p:cNvPr>
            <p:cNvSpPr>
              <a:spLocks noChangeArrowheads="1"/>
            </p:cNvSpPr>
            <p:nvPr/>
          </p:nvSpPr>
          <p:spPr bwMode="auto">
            <a:xfrm>
              <a:off x="3632" y="210"/>
              <a:ext cx="440" cy="9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Rectangle 10">
              <a:extLst>
                <a:ext uri="{FF2B5EF4-FFF2-40B4-BE49-F238E27FC236}">
                  <a16:creationId xmlns:a16="http://schemas.microsoft.com/office/drawing/2014/main" id="{ED4E3FC0-C717-42F7-D214-D90DA35B4FF9}"/>
                </a:ext>
              </a:extLst>
            </p:cNvPr>
            <p:cNvSpPr>
              <a:spLocks noChangeArrowheads="1"/>
            </p:cNvSpPr>
            <p:nvPr/>
          </p:nvSpPr>
          <p:spPr bwMode="auto">
            <a:xfrm>
              <a:off x="4072" y="210"/>
              <a:ext cx="439" cy="9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Rectangle 11">
              <a:extLst>
                <a:ext uri="{FF2B5EF4-FFF2-40B4-BE49-F238E27FC236}">
                  <a16:creationId xmlns:a16="http://schemas.microsoft.com/office/drawing/2014/main" id="{31A72A13-FDD8-4C77-A888-57D52425D453}"/>
                </a:ext>
              </a:extLst>
            </p:cNvPr>
            <p:cNvSpPr>
              <a:spLocks noChangeArrowheads="1"/>
            </p:cNvSpPr>
            <p:nvPr/>
          </p:nvSpPr>
          <p:spPr bwMode="auto">
            <a:xfrm>
              <a:off x="4511" y="210"/>
              <a:ext cx="440" cy="9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Rectangle 12">
              <a:extLst>
                <a:ext uri="{FF2B5EF4-FFF2-40B4-BE49-F238E27FC236}">
                  <a16:creationId xmlns:a16="http://schemas.microsoft.com/office/drawing/2014/main" id="{814593B0-DFBB-1485-6D98-F61272871C3C}"/>
                </a:ext>
              </a:extLst>
            </p:cNvPr>
            <p:cNvSpPr>
              <a:spLocks noChangeArrowheads="1"/>
            </p:cNvSpPr>
            <p:nvPr/>
          </p:nvSpPr>
          <p:spPr bwMode="auto">
            <a:xfrm>
              <a:off x="4951" y="210"/>
              <a:ext cx="440" cy="9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Rectangle 13">
              <a:extLst>
                <a:ext uri="{FF2B5EF4-FFF2-40B4-BE49-F238E27FC236}">
                  <a16:creationId xmlns:a16="http://schemas.microsoft.com/office/drawing/2014/main" id="{A9D73B41-9A80-AF18-2C15-EF0F4979039B}"/>
                </a:ext>
              </a:extLst>
            </p:cNvPr>
            <p:cNvSpPr>
              <a:spLocks noChangeArrowheads="1"/>
            </p:cNvSpPr>
            <p:nvPr/>
          </p:nvSpPr>
          <p:spPr bwMode="auto">
            <a:xfrm>
              <a:off x="5391" y="210"/>
              <a:ext cx="407" cy="9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Rectangle 14">
              <a:extLst>
                <a:ext uri="{FF2B5EF4-FFF2-40B4-BE49-F238E27FC236}">
                  <a16:creationId xmlns:a16="http://schemas.microsoft.com/office/drawing/2014/main" id="{36D4E5C6-3453-CFF6-F079-822E613AC355}"/>
                </a:ext>
              </a:extLst>
            </p:cNvPr>
            <p:cNvSpPr>
              <a:spLocks noChangeArrowheads="1"/>
            </p:cNvSpPr>
            <p:nvPr/>
          </p:nvSpPr>
          <p:spPr bwMode="auto">
            <a:xfrm>
              <a:off x="5798" y="210"/>
              <a:ext cx="69" cy="9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Rectangle 15">
              <a:extLst>
                <a:ext uri="{FF2B5EF4-FFF2-40B4-BE49-F238E27FC236}">
                  <a16:creationId xmlns:a16="http://schemas.microsoft.com/office/drawing/2014/main" id="{B7947187-1362-6754-73E4-C2F17D550D2C}"/>
                </a:ext>
              </a:extLst>
            </p:cNvPr>
            <p:cNvSpPr>
              <a:spLocks noChangeArrowheads="1"/>
            </p:cNvSpPr>
            <p:nvPr/>
          </p:nvSpPr>
          <p:spPr bwMode="auto">
            <a:xfrm>
              <a:off x="2080" y="307"/>
              <a:ext cx="69" cy="18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Rectangle 16">
              <a:extLst>
                <a:ext uri="{FF2B5EF4-FFF2-40B4-BE49-F238E27FC236}">
                  <a16:creationId xmlns:a16="http://schemas.microsoft.com/office/drawing/2014/main" id="{ECF0D6D1-9B6F-3D9F-2166-5383E3622E93}"/>
                </a:ext>
              </a:extLst>
            </p:cNvPr>
            <p:cNvSpPr>
              <a:spLocks noChangeArrowheads="1"/>
            </p:cNvSpPr>
            <p:nvPr/>
          </p:nvSpPr>
          <p:spPr bwMode="auto">
            <a:xfrm>
              <a:off x="5798" y="307"/>
              <a:ext cx="69" cy="18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Rectangle 17">
              <a:extLst>
                <a:ext uri="{FF2B5EF4-FFF2-40B4-BE49-F238E27FC236}">
                  <a16:creationId xmlns:a16="http://schemas.microsoft.com/office/drawing/2014/main" id="{019F2AE0-1A6D-9B99-C63E-9DA4CD297A0D}"/>
                </a:ext>
              </a:extLst>
            </p:cNvPr>
            <p:cNvSpPr>
              <a:spLocks noChangeArrowheads="1"/>
            </p:cNvSpPr>
            <p:nvPr/>
          </p:nvSpPr>
          <p:spPr bwMode="auto">
            <a:xfrm>
              <a:off x="2080" y="490"/>
              <a:ext cx="69" cy="17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Rectangle 18">
              <a:extLst>
                <a:ext uri="{FF2B5EF4-FFF2-40B4-BE49-F238E27FC236}">
                  <a16:creationId xmlns:a16="http://schemas.microsoft.com/office/drawing/2014/main" id="{C1D5250F-EF44-EAE3-4981-919EAEE21079}"/>
                </a:ext>
              </a:extLst>
            </p:cNvPr>
            <p:cNvSpPr>
              <a:spLocks noChangeArrowheads="1"/>
            </p:cNvSpPr>
            <p:nvPr/>
          </p:nvSpPr>
          <p:spPr bwMode="auto">
            <a:xfrm>
              <a:off x="5798" y="490"/>
              <a:ext cx="69" cy="17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Rectangle 19">
              <a:extLst>
                <a:ext uri="{FF2B5EF4-FFF2-40B4-BE49-F238E27FC236}">
                  <a16:creationId xmlns:a16="http://schemas.microsoft.com/office/drawing/2014/main" id="{FAF53A80-3DA5-D659-9BD3-707E6B1A57B8}"/>
                </a:ext>
              </a:extLst>
            </p:cNvPr>
            <p:cNvSpPr>
              <a:spLocks noChangeArrowheads="1"/>
            </p:cNvSpPr>
            <p:nvPr/>
          </p:nvSpPr>
          <p:spPr bwMode="auto">
            <a:xfrm>
              <a:off x="2080" y="667"/>
              <a:ext cx="69" cy="17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Rectangle 20">
              <a:extLst>
                <a:ext uri="{FF2B5EF4-FFF2-40B4-BE49-F238E27FC236}">
                  <a16:creationId xmlns:a16="http://schemas.microsoft.com/office/drawing/2014/main" id="{F5F8D8EC-D39B-506C-EA37-72F3F5922BE8}"/>
                </a:ext>
              </a:extLst>
            </p:cNvPr>
            <p:cNvSpPr>
              <a:spLocks noChangeArrowheads="1"/>
            </p:cNvSpPr>
            <p:nvPr/>
          </p:nvSpPr>
          <p:spPr bwMode="auto">
            <a:xfrm>
              <a:off x="5798" y="667"/>
              <a:ext cx="69" cy="17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Rectangle 21">
              <a:extLst>
                <a:ext uri="{FF2B5EF4-FFF2-40B4-BE49-F238E27FC236}">
                  <a16:creationId xmlns:a16="http://schemas.microsoft.com/office/drawing/2014/main" id="{D0B9BE62-ADEA-A606-E926-4DBD855E5358}"/>
                </a:ext>
              </a:extLst>
            </p:cNvPr>
            <p:cNvSpPr>
              <a:spLocks noChangeArrowheads="1"/>
            </p:cNvSpPr>
            <p:nvPr/>
          </p:nvSpPr>
          <p:spPr bwMode="auto">
            <a:xfrm>
              <a:off x="2080" y="844"/>
              <a:ext cx="69" cy="17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Rectangle 22">
              <a:extLst>
                <a:ext uri="{FF2B5EF4-FFF2-40B4-BE49-F238E27FC236}">
                  <a16:creationId xmlns:a16="http://schemas.microsoft.com/office/drawing/2014/main" id="{08C8AD60-8D6E-94E3-B0EF-98EEC6DC9E0C}"/>
                </a:ext>
              </a:extLst>
            </p:cNvPr>
            <p:cNvSpPr>
              <a:spLocks noChangeArrowheads="1"/>
            </p:cNvSpPr>
            <p:nvPr/>
          </p:nvSpPr>
          <p:spPr bwMode="auto">
            <a:xfrm>
              <a:off x="5798" y="844"/>
              <a:ext cx="69" cy="17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Rectangle 23">
              <a:extLst>
                <a:ext uri="{FF2B5EF4-FFF2-40B4-BE49-F238E27FC236}">
                  <a16:creationId xmlns:a16="http://schemas.microsoft.com/office/drawing/2014/main" id="{214EAD99-BCEC-5EE3-FC1F-0D80DC5F2C3E}"/>
                </a:ext>
              </a:extLst>
            </p:cNvPr>
            <p:cNvSpPr>
              <a:spLocks noChangeArrowheads="1"/>
            </p:cNvSpPr>
            <p:nvPr/>
          </p:nvSpPr>
          <p:spPr bwMode="auto">
            <a:xfrm>
              <a:off x="2080" y="1014"/>
              <a:ext cx="69" cy="9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24">
              <a:extLst>
                <a:ext uri="{FF2B5EF4-FFF2-40B4-BE49-F238E27FC236}">
                  <a16:creationId xmlns:a16="http://schemas.microsoft.com/office/drawing/2014/main" id="{9DF57A52-D508-FF8B-6D9E-AF5D2A677AAC}"/>
                </a:ext>
              </a:extLst>
            </p:cNvPr>
            <p:cNvSpPr>
              <a:spLocks noChangeArrowheads="1"/>
            </p:cNvSpPr>
            <p:nvPr/>
          </p:nvSpPr>
          <p:spPr bwMode="auto">
            <a:xfrm>
              <a:off x="2149" y="1014"/>
              <a:ext cx="1483" cy="9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Rectangle 25">
              <a:extLst>
                <a:ext uri="{FF2B5EF4-FFF2-40B4-BE49-F238E27FC236}">
                  <a16:creationId xmlns:a16="http://schemas.microsoft.com/office/drawing/2014/main" id="{99D132C0-4F90-F57D-22F7-C596F11B111A}"/>
                </a:ext>
              </a:extLst>
            </p:cNvPr>
            <p:cNvSpPr>
              <a:spLocks noChangeArrowheads="1"/>
            </p:cNvSpPr>
            <p:nvPr/>
          </p:nvSpPr>
          <p:spPr bwMode="auto">
            <a:xfrm>
              <a:off x="3632" y="1014"/>
              <a:ext cx="440" cy="9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Rectangle 26">
              <a:extLst>
                <a:ext uri="{FF2B5EF4-FFF2-40B4-BE49-F238E27FC236}">
                  <a16:creationId xmlns:a16="http://schemas.microsoft.com/office/drawing/2014/main" id="{70E4E1C9-7671-C353-7852-AE0B4E7E4C8A}"/>
                </a:ext>
              </a:extLst>
            </p:cNvPr>
            <p:cNvSpPr>
              <a:spLocks noChangeArrowheads="1"/>
            </p:cNvSpPr>
            <p:nvPr/>
          </p:nvSpPr>
          <p:spPr bwMode="auto">
            <a:xfrm>
              <a:off x="4072" y="1014"/>
              <a:ext cx="439" cy="9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Rectangle 27">
              <a:extLst>
                <a:ext uri="{FF2B5EF4-FFF2-40B4-BE49-F238E27FC236}">
                  <a16:creationId xmlns:a16="http://schemas.microsoft.com/office/drawing/2014/main" id="{8638A74A-92C9-8CB1-F085-1F5E669E10F2}"/>
                </a:ext>
              </a:extLst>
            </p:cNvPr>
            <p:cNvSpPr>
              <a:spLocks noChangeArrowheads="1"/>
            </p:cNvSpPr>
            <p:nvPr/>
          </p:nvSpPr>
          <p:spPr bwMode="auto">
            <a:xfrm>
              <a:off x="4511" y="1014"/>
              <a:ext cx="440" cy="9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Rectangle 28">
              <a:extLst>
                <a:ext uri="{FF2B5EF4-FFF2-40B4-BE49-F238E27FC236}">
                  <a16:creationId xmlns:a16="http://schemas.microsoft.com/office/drawing/2014/main" id="{F57D196A-BFA8-E4FB-FBAE-DA8B78AD6DE2}"/>
                </a:ext>
              </a:extLst>
            </p:cNvPr>
            <p:cNvSpPr>
              <a:spLocks noChangeArrowheads="1"/>
            </p:cNvSpPr>
            <p:nvPr/>
          </p:nvSpPr>
          <p:spPr bwMode="auto">
            <a:xfrm>
              <a:off x="4951" y="1014"/>
              <a:ext cx="440" cy="9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Rectangle 29">
              <a:extLst>
                <a:ext uri="{FF2B5EF4-FFF2-40B4-BE49-F238E27FC236}">
                  <a16:creationId xmlns:a16="http://schemas.microsoft.com/office/drawing/2014/main" id="{215F8CE8-887B-5B6A-A3DD-AC1A487B07C3}"/>
                </a:ext>
              </a:extLst>
            </p:cNvPr>
            <p:cNvSpPr>
              <a:spLocks noChangeArrowheads="1"/>
            </p:cNvSpPr>
            <p:nvPr/>
          </p:nvSpPr>
          <p:spPr bwMode="auto">
            <a:xfrm>
              <a:off x="5391" y="1014"/>
              <a:ext cx="407" cy="9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Rectangle 30">
              <a:extLst>
                <a:ext uri="{FF2B5EF4-FFF2-40B4-BE49-F238E27FC236}">
                  <a16:creationId xmlns:a16="http://schemas.microsoft.com/office/drawing/2014/main" id="{15990209-CB2C-2A1F-AFC4-D12108BFAA4A}"/>
                </a:ext>
              </a:extLst>
            </p:cNvPr>
            <p:cNvSpPr>
              <a:spLocks noChangeArrowheads="1"/>
            </p:cNvSpPr>
            <p:nvPr/>
          </p:nvSpPr>
          <p:spPr bwMode="auto">
            <a:xfrm>
              <a:off x="5798" y="1014"/>
              <a:ext cx="69" cy="9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Rectangle 31">
              <a:extLst>
                <a:ext uri="{FF2B5EF4-FFF2-40B4-BE49-F238E27FC236}">
                  <a16:creationId xmlns:a16="http://schemas.microsoft.com/office/drawing/2014/main" id="{5B811252-4DF0-1D53-28A4-661C3496429D}"/>
                </a:ext>
              </a:extLst>
            </p:cNvPr>
            <p:cNvSpPr>
              <a:spLocks noChangeArrowheads="1"/>
            </p:cNvSpPr>
            <p:nvPr/>
          </p:nvSpPr>
          <p:spPr bwMode="auto">
            <a:xfrm>
              <a:off x="2080" y="1112"/>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Rectangle 32">
              <a:extLst>
                <a:ext uri="{FF2B5EF4-FFF2-40B4-BE49-F238E27FC236}">
                  <a16:creationId xmlns:a16="http://schemas.microsoft.com/office/drawing/2014/main" id="{55CBFBDF-BC07-84E6-CA6E-E7213F06DA89}"/>
                </a:ext>
              </a:extLst>
            </p:cNvPr>
            <p:cNvSpPr>
              <a:spLocks noChangeArrowheads="1"/>
            </p:cNvSpPr>
            <p:nvPr/>
          </p:nvSpPr>
          <p:spPr bwMode="auto">
            <a:xfrm>
              <a:off x="4951" y="1112"/>
              <a:ext cx="440"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Rectangle 33">
              <a:extLst>
                <a:ext uri="{FF2B5EF4-FFF2-40B4-BE49-F238E27FC236}">
                  <a16:creationId xmlns:a16="http://schemas.microsoft.com/office/drawing/2014/main" id="{EC30B2AD-78BD-5EA8-EF10-A9EE18F16D22}"/>
                </a:ext>
              </a:extLst>
            </p:cNvPr>
            <p:cNvSpPr>
              <a:spLocks noChangeArrowheads="1"/>
            </p:cNvSpPr>
            <p:nvPr/>
          </p:nvSpPr>
          <p:spPr bwMode="auto">
            <a:xfrm>
              <a:off x="5391" y="1112"/>
              <a:ext cx="407"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Rectangle 34">
              <a:extLst>
                <a:ext uri="{FF2B5EF4-FFF2-40B4-BE49-F238E27FC236}">
                  <a16:creationId xmlns:a16="http://schemas.microsoft.com/office/drawing/2014/main" id="{1C2003D0-9A17-B51B-4296-47B47691EB15}"/>
                </a:ext>
              </a:extLst>
            </p:cNvPr>
            <p:cNvSpPr>
              <a:spLocks noChangeArrowheads="1"/>
            </p:cNvSpPr>
            <p:nvPr/>
          </p:nvSpPr>
          <p:spPr bwMode="auto">
            <a:xfrm>
              <a:off x="5798" y="1112"/>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Rectangle 35">
              <a:extLst>
                <a:ext uri="{FF2B5EF4-FFF2-40B4-BE49-F238E27FC236}">
                  <a16:creationId xmlns:a16="http://schemas.microsoft.com/office/drawing/2014/main" id="{7B09DF96-2BD9-9799-4007-147C49759572}"/>
                </a:ext>
              </a:extLst>
            </p:cNvPr>
            <p:cNvSpPr>
              <a:spLocks noChangeArrowheads="1"/>
            </p:cNvSpPr>
            <p:nvPr/>
          </p:nvSpPr>
          <p:spPr bwMode="auto">
            <a:xfrm>
              <a:off x="2080" y="1215"/>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36">
              <a:extLst>
                <a:ext uri="{FF2B5EF4-FFF2-40B4-BE49-F238E27FC236}">
                  <a16:creationId xmlns:a16="http://schemas.microsoft.com/office/drawing/2014/main" id="{ED823628-4753-BCAF-B666-96A03B065131}"/>
                </a:ext>
              </a:extLst>
            </p:cNvPr>
            <p:cNvSpPr>
              <a:spLocks noChangeArrowheads="1"/>
            </p:cNvSpPr>
            <p:nvPr/>
          </p:nvSpPr>
          <p:spPr bwMode="auto">
            <a:xfrm>
              <a:off x="4951" y="1215"/>
              <a:ext cx="440"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Rectangle 37">
              <a:extLst>
                <a:ext uri="{FF2B5EF4-FFF2-40B4-BE49-F238E27FC236}">
                  <a16:creationId xmlns:a16="http://schemas.microsoft.com/office/drawing/2014/main" id="{726E4B7D-4A43-19DC-95C6-F97C0960A1B6}"/>
                </a:ext>
              </a:extLst>
            </p:cNvPr>
            <p:cNvSpPr>
              <a:spLocks noChangeArrowheads="1"/>
            </p:cNvSpPr>
            <p:nvPr/>
          </p:nvSpPr>
          <p:spPr bwMode="auto">
            <a:xfrm>
              <a:off x="5391" y="1215"/>
              <a:ext cx="407"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Rectangle 38">
              <a:extLst>
                <a:ext uri="{FF2B5EF4-FFF2-40B4-BE49-F238E27FC236}">
                  <a16:creationId xmlns:a16="http://schemas.microsoft.com/office/drawing/2014/main" id="{64677218-4DE7-EE7A-F7B7-A70D64D89B1F}"/>
                </a:ext>
              </a:extLst>
            </p:cNvPr>
            <p:cNvSpPr>
              <a:spLocks noChangeArrowheads="1"/>
            </p:cNvSpPr>
            <p:nvPr/>
          </p:nvSpPr>
          <p:spPr bwMode="auto">
            <a:xfrm>
              <a:off x="5798" y="1215"/>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Rectangle 39">
              <a:extLst>
                <a:ext uri="{FF2B5EF4-FFF2-40B4-BE49-F238E27FC236}">
                  <a16:creationId xmlns:a16="http://schemas.microsoft.com/office/drawing/2014/main" id="{54EB1CE7-F4A9-C31E-5082-4CD8A5AD6672}"/>
                </a:ext>
              </a:extLst>
            </p:cNvPr>
            <p:cNvSpPr>
              <a:spLocks noChangeArrowheads="1"/>
            </p:cNvSpPr>
            <p:nvPr/>
          </p:nvSpPr>
          <p:spPr bwMode="auto">
            <a:xfrm>
              <a:off x="2080" y="1318"/>
              <a:ext cx="69" cy="11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Rectangle 40">
              <a:extLst>
                <a:ext uri="{FF2B5EF4-FFF2-40B4-BE49-F238E27FC236}">
                  <a16:creationId xmlns:a16="http://schemas.microsoft.com/office/drawing/2014/main" id="{40D43B6A-CD75-FDE2-59AC-EAE991DAA6A3}"/>
                </a:ext>
              </a:extLst>
            </p:cNvPr>
            <p:cNvSpPr>
              <a:spLocks noChangeArrowheads="1"/>
            </p:cNvSpPr>
            <p:nvPr/>
          </p:nvSpPr>
          <p:spPr bwMode="auto">
            <a:xfrm>
              <a:off x="4951" y="1318"/>
              <a:ext cx="440" cy="11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41">
              <a:extLst>
                <a:ext uri="{FF2B5EF4-FFF2-40B4-BE49-F238E27FC236}">
                  <a16:creationId xmlns:a16="http://schemas.microsoft.com/office/drawing/2014/main" id="{7440F183-C23E-F4C9-0777-89FD57896513}"/>
                </a:ext>
              </a:extLst>
            </p:cNvPr>
            <p:cNvSpPr>
              <a:spLocks noChangeArrowheads="1"/>
            </p:cNvSpPr>
            <p:nvPr/>
          </p:nvSpPr>
          <p:spPr bwMode="auto">
            <a:xfrm>
              <a:off x="5391" y="1318"/>
              <a:ext cx="407" cy="11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Rectangle 42">
              <a:extLst>
                <a:ext uri="{FF2B5EF4-FFF2-40B4-BE49-F238E27FC236}">
                  <a16:creationId xmlns:a16="http://schemas.microsoft.com/office/drawing/2014/main" id="{B4120971-852D-7999-D90A-375677E1B4F3}"/>
                </a:ext>
              </a:extLst>
            </p:cNvPr>
            <p:cNvSpPr>
              <a:spLocks noChangeArrowheads="1"/>
            </p:cNvSpPr>
            <p:nvPr/>
          </p:nvSpPr>
          <p:spPr bwMode="auto">
            <a:xfrm>
              <a:off x="5798" y="1318"/>
              <a:ext cx="69" cy="11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Rectangle 43">
              <a:extLst>
                <a:ext uri="{FF2B5EF4-FFF2-40B4-BE49-F238E27FC236}">
                  <a16:creationId xmlns:a16="http://schemas.microsoft.com/office/drawing/2014/main" id="{622DE952-BA02-8785-9B1A-FEA93A7B70A6}"/>
                </a:ext>
              </a:extLst>
            </p:cNvPr>
            <p:cNvSpPr>
              <a:spLocks noChangeArrowheads="1"/>
            </p:cNvSpPr>
            <p:nvPr/>
          </p:nvSpPr>
          <p:spPr bwMode="auto">
            <a:xfrm>
              <a:off x="2080" y="1428"/>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44">
              <a:extLst>
                <a:ext uri="{FF2B5EF4-FFF2-40B4-BE49-F238E27FC236}">
                  <a16:creationId xmlns:a16="http://schemas.microsoft.com/office/drawing/2014/main" id="{EC2273C4-93CE-A225-ED74-03840F80C1AF}"/>
                </a:ext>
              </a:extLst>
            </p:cNvPr>
            <p:cNvSpPr>
              <a:spLocks noChangeArrowheads="1"/>
            </p:cNvSpPr>
            <p:nvPr/>
          </p:nvSpPr>
          <p:spPr bwMode="auto">
            <a:xfrm>
              <a:off x="4951" y="1428"/>
              <a:ext cx="440"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Rectangle 45">
              <a:extLst>
                <a:ext uri="{FF2B5EF4-FFF2-40B4-BE49-F238E27FC236}">
                  <a16:creationId xmlns:a16="http://schemas.microsoft.com/office/drawing/2014/main" id="{60C9490F-3E7D-8F86-9BE4-DD3517E719BB}"/>
                </a:ext>
              </a:extLst>
            </p:cNvPr>
            <p:cNvSpPr>
              <a:spLocks noChangeArrowheads="1"/>
            </p:cNvSpPr>
            <p:nvPr/>
          </p:nvSpPr>
          <p:spPr bwMode="auto">
            <a:xfrm>
              <a:off x="5391" y="1428"/>
              <a:ext cx="407"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Rectangle 46">
              <a:extLst>
                <a:ext uri="{FF2B5EF4-FFF2-40B4-BE49-F238E27FC236}">
                  <a16:creationId xmlns:a16="http://schemas.microsoft.com/office/drawing/2014/main" id="{EE7B9C97-A494-1AA1-8E95-02828C17A8AE}"/>
                </a:ext>
              </a:extLst>
            </p:cNvPr>
            <p:cNvSpPr>
              <a:spLocks noChangeArrowheads="1"/>
            </p:cNvSpPr>
            <p:nvPr/>
          </p:nvSpPr>
          <p:spPr bwMode="auto">
            <a:xfrm>
              <a:off x="5798" y="1428"/>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Rectangle 47">
              <a:extLst>
                <a:ext uri="{FF2B5EF4-FFF2-40B4-BE49-F238E27FC236}">
                  <a16:creationId xmlns:a16="http://schemas.microsoft.com/office/drawing/2014/main" id="{C0379AB4-2746-3A69-DEDE-4A5A57D278E2}"/>
                </a:ext>
              </a:extLst>
            </p:cNvPr>
            <p:cNvSpPr>
              <a:spLocks noChangeArrowheads="1"/>
            </p:cNvSpPr>
            <p:nvPr/>
          </p:nvSpPr>
          <p:spPr bwMode="auto">
            <a:xfrm>
              <a:off x="2080" y="1531"/>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Rectangle 48">
              <a:extLst>
                <a:ext uri="{FF2B5EF4-FFF2-40B4-BE49-F238E27FC236}">
                  <a16:creationId xmlns:a16="http://schemas.microsoft.com/office/drawing/2014/main" id="{B36B3669-05CC-05E8-5198-616D544DC670}"/>
                </a:ext>
              </a:extLst>
            </p:cNvPr>
            <p:cNvSpPr>
              <a:spLocks noChangeArrowheads="1"/>
            </p:cNvSpPr>
            <p:nvPr/>
          </p:nvSpPr>
          <p:spPr bwMode="auto">
            <a:xfrm>
              <a:off x="4951" y="1531"/>
              <a:ext cx="440"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Rectangle 49">
              <a:extLst>
                <a:ext uri="{FF2B5EF4-FFF2-40B4-BE49-F238E27FC236}">
                  <a16:creationId xmlns:a16="http://schemas.microsoft.com/office/drawing/2014/main" id="{1340055B-1975-F449-F306-C2EDF47D01D2}"/>
                </a:ext>
              </a:extLst>
            </p:cNvPr>
            <p:cNvSpPr>
              <a:spLocks noChangeArrowheads="1"/>
            </p:cNvSpPr>
            <p:nvPr/>
          </p:nvSpPr>
          <p:spPr bwMode="auto">
            <a:xfrm>
              <a:off x="5391" y="1531"/>
              <a:ext cx="407"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Rectangle 50">
              <a:extLst>
                <a:ext uri="{FF2B5EF4-FFF2-40B4-BE49-F238E27FC236}">
                  <a16:creationId xmlns:a16="http://schemas.microsoft.com/office/drawing/2014/main" id="{25D3164A-B961-22E8-A9B2-18567CDE49F7}"/>
                </a:ext>
              </a:extLst>
            </p:cNvPr>
            <p:cNvSpPr>
              <a:spLocks noChangeArrowheads="1"/>
            </p:cNvSpPr>
            <p:nvPr/>
          </p:nvSpPr>
          <p:spPr bwMode="auto">
            <a:xfrm>
              <a:off x="5798" y="1531"/>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Rectangle 51">
              <a:extLst>
                <a:ext uri="{FF2B5EF4-FFF2-40B4-BE49-F238E27FC236}">
                  <a16:creationId xmlns:a16="http://schemas.microsoft.com/office/drawing/2014/main" id="{48A07AC1-01BC-7D48-7284-CA926E4BEFA7}"/>
                </a:ext>
              </a:extLst>
            </p:cNvPr>
            <p:cNvSpPr>
              <a:spLocks noChangeArrowheads="1"/>
            </p:cNvSpPr>
            <p:nvPr/>
          </p:nvSpPr>
          <p:spPr bwMode="auto">
            <a:xfrm>
              <a:off x="2080" y="1634"/>
              <a:ext cx="69" cy="10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Rectangle 52">
              <a:extLst>
                <a:ext uri="{FF2B5EF4-FFF2-40B4-BE49-F238E27FC236}">
                  <a16:creationId xmlns:a16="http://schemas.microsoft.com/office/drawing/2014/main" id="{181B98E4-759B-6D86-B744-6EDCBA47461A}"/>
                </a:ext>
              </a:extLst>
            </p:cNvPr>
            <p:cNvSpPr>
              <a:spLocks noChangeArrowheads="1"/>
            </p:cNvSpPr>
            <p:nvPr/>
          </p:nvSpPr>
          <p:spPr bwMode="auto">
            <a:xfrm>
              <a:off x="4951" y="1634"/>
              <a:ext cx="440" cy="10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Rectangle 53">
              <a:extLst>
                <a:ext uri="{FF2B5EF4-FFF2-40B4-BE49-F238E27FC236}">
                  <a16:creationId xmlns:a16="http://schemas.microsoft.com/office/drawing/2014/main" id="{0CC7CEC7-039A-1CDF-47CF-9BE51FC949FC}"/>
                </a:ext>
              </a:extLst>
            </p:cNvPr>
            <p:cNvSpPr>
              <a:spLocks noChangeArrowheads="1"/>
            </p:cNvSpPr>
            <p:nvPr/>
          </p:nvSpPr>
          <p:spPr bwMode="auto">
            <a:xfrm>
              <a:off x="5391" y="1634"/>
              <a:ext cx="407" cy="10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Rectangle 54">
              <a:extLst>
                <a:ext uri="{FF2B5EF4-FFF2-40B4-BE49-F238E27FC236}">
                  <a16:creationId xmlns:a16="http://schemas.microsoft.com/office/drawing/2014/main" id="{EF928AE0-799B-DC38-E2E1-46778AD2CDA0}"/>
                </a:ext>
              </a:extLst>
            </p:cNvPr>
            <p:cNvSpPr>
              <a:spLocks noChangeArrowheads="1"/>
            </p:cNvSpPr>
            <p:nvPr/>
          </p:nvSpPr>
          <p:spPr bwMode="auto">
            <a:xfrm>
              <a:off x="5798" y="1634"/>
              <a:ext cx="69" cy="10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Rectangle 55">
              <a:extLst>
                <a:ext uri="{FF2B5EF4-FFF2-40B4-BE49-F238E27FC236}">
                  <a16:creationId xmlns:a16="http://schemas.microsoft.com/office/drawing/2014/main" id="{19E545F1-51E5-BC1C-6DC6-E98BF1EA6B1B}"/>
                </a:ext>
              </a:extLst>
            </p:cNvPr>
            <p:cNvSpPr>
              <a:spLocks noChangeArrowheads="1"/>
            </p:cNvSpPr>
            <p:nvPr/>
          </p:nvSpPr>
          <p:spPr bwMode="auto">
            <a:xfrm>
              <a:off x="2080" y="1738"/>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Rectangle 56">
              <a:extLst>
                <a:ext uri="{FF2B5EF4-FFF2-40B4-BE49-F238E27FC236}">
                  <a16:creationId xmlns:a16="http://schemas.microsoft.com/office/drawing/2014/main" id="{A431859D-7983-B181-9C47-BECF7BA2C439}"/>
                </a:ext>
              </a:extLst>
            </p:cNvPr>
            <p:cNvSpPr>
              <a:spLocks noChangeArrowheads="1"/>
            </p:cNvSpPr>
            <p:nvPr/>
          </p:nvSpPr>
          <p:spPr bwMode="auto">
            <a:xfrm>
              <a:off x="4951" y="1738"/>
              <a:ext cx="440"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Rectangle 57">
              <a:extLst>
                <a:ext uri="{FF2B5EF4-FFF2-40B4-BE49-F238E27FC236}">
                  <a16:creationId xmlns:a16="http://schemas.microsoft.com/office/drawing/2014/main" id="{99DC19E3-1024-85A6-B596-B3D86AE977FE}"/>
                </a:ext>
              </a:extLst>
            </p:cNvPr>
            <p:cNvSpPr>
              <a:spLocks noChangeArrowheads="1"/>
            </p:cNvSpPr>
            <p:nvPr/>
          </p:nvSpPr>
          <p:spPr bwMode="auto">
            <a:xfrm>
              <a:off x="5391" y="1738"/>
              <a:ext cx="407"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Rectangle 58">
              <a:extLst>
                <a:ext uri="{FF2B5EF4-FFF2-40B4-BE49-F238E27FC236}">
                  <a16:creationId xmlns:a16="http://schemas.microsoft.com/office/drawing/2014/main" id="{0EA6F905-00D5-FB82-3A6D-AB35645137D1}"/>
                </a:ext>
              </a:extLst>
            </p:cNvPr>
            <p:cNvSpPr>
              <a:spLocks noChangeArrowheads="1"/>
            </p:cNvSpPr>
            <p:nvPr/>
          </p:nvSpPr>
          <p:spPr bwMode="auto">
            <a:xfrm>
              <a:off x="5798" y="1738"/>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Rectangle 59">
              <a:extLst>
                <a:ext uri="{FF2B5EF4-FFF2-40B4-BE49-F238E27FC236}">
                  <a16:creationId xmlns:a16="http://schemas.microsoft.com/office/drawing/2014/main" id="{00A274B4-FDA7-0826-5007-B227F3864176}"/>
                </a:ext>
              </a:extLst>
            </p:cNvPr>
            <p:cNvSpPr>
              <a:spLocks noChangeArrowheads="1"/>
            </p:cNvSpPr>
            <p:nvPr/>
          </p:nvSpPr>
          <p:spPr bwMode="auto">
            <a:xfrm>
              <a:off x="2080" y="1841"/>
              <a:ext cx="69" cy="10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Rectangle 60">
              <a:extLst>
                <a:ext uri="{FF2B5EF4-FFF2-40B4-BE49-F238E27FC236}">
                  <a16:creationId xmlns:a16="http://schemas.microsoft.com/office/drawing/2014/main" id="{F5D636EA-275A-D08F-3748-D2349FB68B95}"/>
                </a:ext>
              </a:extLst>
            </p:cNvPr>
            <p:cNvSpPr>
              <a:spLocks noChangeArrowheads="1"/>
            </p:cNvSpPr>
            <p:nvPr/>
          </p:nvSpPr>
          <p:spPr bwMode="auto">
            <a:xfrm>
              <a:off x="4951" y="1841"/>
              <a:ext cx="440" cy="10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Rectangle 61">
              <a:extLst>
                <a:ext uri="{FF2B5EF4-FFF2-40B4-BE49-F238E27FC236}">
                  <a16:creationId xmlns:a16="http://schemas.microsoft.com/office/drawing/2014/main" id="{6241A564-A066-EE1F-B12F-979666AC649B}"/>
                </a:ext>
              </a:extLst>
            </p:cNvPr>
            <p:cNvSpPr>
              <a:spLocks noChangeArrowheads="1"/>
            </p:cNvSpPr>
            <p:nvPr/>
          </p:nvSpPr>
          <p:spPr bwMode="auto">
            <a:xfrm>
              <a:off x="5391" y="1841"/>
              <a:ext cx="407" cy="10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Rectangle 62">
              <a:extLst>
                <a:ext uri="{FF2B5EF4-FFF2-40B4-BE49-F238E27FC236}">
                  <a16:creationId xmlns:a16="http://schemas.microsoft.com/office/drawing/2014/main" id="{3789B61E-3F0D-9AE7-91C7-2DD2CCD48BC7}"/>
                </a:ext>
              </a:extLst>
            </p:cNvPr>
            <p:cNvSpPr>
              <a:spLocks noChangeArrowheads="1"/>
            </p:cNvSpPr>
            <p:nvPr/>
          </p:nvSpPr>
          <p:spPr bwMode="auto">
            <a:xfrm>
              <a:off x="5798" y="1841"/>
              <a:ext cx="69" cy="10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Rectangle 63">
              <a:extLst>
                <a:ext uri="{FF2B5EF4-FFF2-40B4-BE49-F238E27FC236}">
                  <a16:creationId xmlns:a16="http://schemas.microsoft.com/office/drawing/2014/main" id="{7AD87351-6100-325D-4B73-DBC62FA34E30}"/>
                </a:ext>
              </a:extLst>
            </p:cNvPr>
            <p:cNvSpPr>
              <a:spLocks noChangeArrowheads="1"/>
            </p:cNvSpPr>
            <p:nvPr/>
          </p:nvSpPr>
          <p:spPr bwMode="auto">
            <a:xfrm>
              <a:off x="2080" y="1945"/>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Rectangle 64">
              <a:extLst>
                <a:ext uri="{FF2B5EF4-FFF2-40B4-BE49-F238E27FC236}">
                  <a16:creationId xmlns:a16="http://schemas.microsoft.com/office/drawing/2014/main" id="{3C9F2D3E-3BA0-844E-512F-64BBBBD907D4}"/>
                </a:ext>
              </a:extLst>
            </p:cNvPr>
            <p:cNvSpPr>
              <a:spLocks noChangeArrowheads="1"/>
            </p:cNvSpPr>
            <p:nvPr/>
          </p:nvSpPr>
          <p:spPr bwMode="auto">
            <a:xfrm>
              <a:off x="4951" y="1945"/>
              <a:ext cx="440"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Rectangle 65">
              <a:extLst>
                <a:ext uri="{FF2B5EF4-FFF2-40B4-BE49-F238E27FC236}">
                  <a16:creationId xmlns:a16="http://schemas.microsoft.com/office/drawing/2014/main" id="{E0AB6B81-BD01-B5FB-6E87-2D020B669378}"/>
                </a:ext>
              </a:extLst>
            </p:cNvPr>
            <p:cNvSpPr>
              <a:spLocks noChangeArrowheads="1"/>
            </p:cNvSpPr>
            <p:nvPr/>
          </p:nvSpPr>
          <p:spPr bwMode="auto">
            <a:xfrm>
              <a:off x="5391" y="1945"/>
              <a:ext cx="407"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Rectangle 66">
              <a:extLst>
                <a:ext uri="{FF2B5EF4-FFF2-40B4-BE49-F238E27FC236}">
                  <a16:creationId xmlns:a16="http://schemas.microsoft.com/office/drawing/2014/main" id="{7F6F1E6D-AE4A-F434-178E-CAF92A8ACE18}"/>
                </a:ext>
              </a:extLst>
            </p:cNvPr>
            <p:cNvSpPr>
              <a:spLocks noChangeArrowheads="1"/>
            </p:cNvSpPr>
            <p:nvPr/>
          </p:nvSpPr>
          <p:spPr bwMode="auto">
            <a:xfrm>
              <a:off x="5798" y="1945"/>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Rectangle 67">
              <a:extLst>
                <a:ext uri="{FF2B5EF4-FFF2-40B4-BE49-F238E27FC236}">
                  <a16:creationId xmlns:a16="http://schemas.microsoft.com/office/drawing/2014/main" id="{1E37373D-FB6D-AD2F-834C-EE3EB89E58F6}"/>
                </a:ext>
              </a:extLst>
            </p:cNvPr>
            <p:cNvSpPr>
              <a:spLocks noChangeArrowheads="1"/>
            </p:cNvSpPr>
            <p:nvPr/>
          </p:nvSpPr>
          <p:spPr bwMode="auto">
            <a:xfrm>
              <a:off x="2080" y="2048"/>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Rectangle 68">
              <a:extLst>
                <a:ext uri="{FF2B5EF4-FFF2-40B4-BE49-F238E27FC236}">
                  <a16:creationId xmlns:a16="http://schemas.microsoft.com/office/drawing/2014/main" id="{CE192DA3-F3FC-69B0-6487-276F1F9D429E}"/>
                </a:ext>
              </a:extLst>
            </p:cNvPr>
            <p:cNvSpPr>
              <a:spLocks noChangeArrowheads="1"/>
            </p:cNvSpPr>
            <p:nvPr/>
          </p:nvSpPr>
          <p:spPr bwMode="auto">
            <a:xfrm>
              <a:off x="4951" y="2048"/>
              <a:ext cx="440"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Rectangle 69">
              <a:extLst>
                <a:ext uri="{FF2B5EF4-FFF2-40B4-BE49-F238E27FC236}">
                  <a16:creationId xmlns:a16="http://schemas.microsoft.com/office/drawing/2014/main" id="{8E243A10-2B5A-BB7A-C352-278DDA8E1B79}"/>
                </a:ext>
              </a:extLst>
            </p:cNvPr>
            <p:cNvSpPr>
              <a:spLocks noChangeArrowheads="1"/>
            </p:cNvSpPr>
            <p:nvPr/>
          </p:nvSpPr>
          <p:spPr bwMode="auto">
            <a:xfrm>
              <a:off x="5391" y="2048"/>
              <a:ext cx="407"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Rectangle 70">
              <a:extLst>
                <a:ext uri="{FF2B5EF4-FFF2-40B4-BE49-F238E27FC236}">
                  <a16:creationId xmlns:a16="http://schemas.microsoft.com/office/drawing/2014/main" id="{BF66DEC9-BDB6-F878-FA4D-C122448637F9}"/>
                </a:ext>
              </a:extLst>
            </p:cNvPr>
            <p:cNvSpPr>
              <a:spLocks noChangeArrowheads="1"/>
            </p:cNvSpPr>
            <p:nvPr/>
          </p:nvSpPr>
          <p:spPr bwMode="auto">
            <a:xfrm>
              <a:off x="5798" y="2048"/>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Rectangle 71">
              <a:extLst>
                <a:ext uri="{FF2B5EF4-FFF2-40B4-BE49-F238E27FC236}">
                  <a16:creationId xmlns:a16="http://schemas.microsoft.com/office/drawing/2014/main" id="{7906DEB5-A074-2A41-9724-E0B18837EF05}"/>
                </a:ext>
              </a:extLst>
            </p:cNvPr>
            <p:cNvSpPr>
              <a:spLocks noChangeArrowheads="1"/>
            </p:cNvSpPr>
            <p:nvPr/>
          </p:nvSpPr>
          <p:spPr bwMode="auto">
            <a:xfrm>
              <a:off x="2080" y="2151"/>
              <a:ext cx="69" cy="10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Rectangle 72">
              <a:extLst>
                <a:ext uri="{FF2B5EF4-FFF2-40B4-BE49-F238E27FC236}">
                  <a16:creationId xmlns:a16="http://schemas.microsoft.com/office/drawing/2014/main" id="{AEABDEF8-36D1-C5B6-2F31-6E69C454B62E}"/>
                </a:ext>
              </a:extLst>
            </p:cNvPr>
            <p:cNvSpPr>
              <a:spLocks noChangeArrowheads="1"/>
            </p:cNvSpPr>
            <p:nvPr/>
          </p:nvSpPr>
          <p:spPr bwMode="auto">
            <a:xfrm>
              <a:off x="4951" y="2151"/>
              <a:ext cx="440" cy="10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Rectangle 73">
              <a:extLst>
                <a:ext uri="{FF2B5EF4-FFF2-40B4-BE49-F238E27FC236}">
                  <a16:creationId xmlns:a16="http://schemas.microsoft.com/office/drawing/2014/main" id="{D79C13EF-E2B5-D087-B224-49A3F148F604}"/>
                </a:ext>
              </a:extLst>
            </p:cNvPr>
            <p:cNvSpPr>
              <a:spLocks noChangeArrowheads="1"/>
            </p:cNvSpPr>
            <p:nvPr/>
          </p:nvSpPr>
          <p:spPr bwMode="auto">
            <a:xfrm>
              <a:off x="5391" y="2151"/>
              <a:ext cx="407" cy="10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Rectangle 74">
              <a:extLst>
                <a:ext uri="{FF2B5EF4-FFF2-40B4-BE49-F238E27FC236}">
                  <a16:creationId xmlns:a16="http://schemas.microsoft.com/office/drawing/2014/main" id="{B63CA2BA-8B4E-09A0-60E4-BE43204F5F83}"/>
                </a:ext>
              </a:extLst>
            </p:cNvPr>
            <p:cNvSpPr>
              <a:spLocks noChangeArrowheads="1"/>
            </p:cNvSpPr>
            <p:nvPr/>
          </p:nvSpPr>
          <p:spPr bwMode="auto">
            <a:xfrm>
              <a:off x="5798" y="2151"/>
              <a:ext cx="69" cy="10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Rectangle 75">
              <a:extLst>
                <a:ext uri="{FF2B5EF4-FFF2-40B4-BE49-F238E27FC236}">
                  <a16:creationId xmlns:a16="http://schemas.microsoft.com/office/drawing/2014/main" id="{9BC5B9F8-55C4-365C-B1CA-03503344F394}"/>
                </a:ext>
              </a:extLst>
            </p:cNvPr>
            <p:cNvSpPr>
              <a:spLocks noChangeArrowheads="1"/>
            </p:cNvSpPr>
            <p:nvPr/>
          </p:nvSpPr>
          <p:spPr bwMode="auto">
            <a:xfrm>
              <a:off x="2080" y="2255"/>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Rectangle 76">
              <a:extLst>
                <a:ext uri="{FF2B5EF4-FFF2-40B4-BE49-F238E27FC236}">
                  <a16:creationId xmlns:a16="http://schemas.microsoft.com/office/drawing/2014/main" id="{78C9B5BC-8E8E-796D-F87D-752B86A2A4B4}"/>
                </a:ext>
              </a:extLst>
            </p:cNvPr>
            <p:cNvSpPr>
              <a:spLocks noChangeArrowheads="1"/>
            </p:cNvSpPr>
            <p:nvPr/>
          </p:nvSpPr>
          <p:spPr bwMode="auto">
            <a:xfrm>
              <a:off x="4951" y="2255"/>
              <a:ext cx="440"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Rectangle 77">
              <a:extLst>
                <a:ext uri="{FF2B5EF4-FFF2-40B4-BE49-F238E27FC236}">
                  <a16:creationId xmlns:a16="http://schemas.microsoft.com/office/drawing/2014/main" id="{7E6F0980-1B9E-0367-F1E0-84136149D736}"/>
                </a:ext>
              </a:extLst>
            </p:cNvPr>
            <p:cNvSpPr>
              <a:spLocks noChangeArrowheads="1"/>
            </p:cNvSpPr>
            <p:nvPr/>
          </p:nvSpPr>
          <p:spPr bwMode="auto">
            <a:xfrm>
              <a:off x="5391" y="2255"/>
              <a:ext cx="407"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Rectangle 78">
              <a:extLst>
                <a:ext uri="{FF2B5EF4-FFF2-40B4-BE49-F238E27FC236}">
                  <a16:creationId xmlns:a16="http://schemas.microsoft.com/office/drawing/2014/main" id="{3C256F83-D9B0-78DF-A5AA-A56AD1F5FD8B}"/>
                </a:ext>
              </a:extLst>
            </p:cNvPr>
            <p:cNvSpPr>
              <a:spLocks noChangeArrowheads="1"/>
            </p:cNvSpPr>
            <p:nvPr/>
          </p:nvSpPr>
          <p:spPr bwMode="auto">
            <a:xfrm>
              <a:off x="5798" y="2255"/>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Rectangle 79">
              <a:extLst>
                <a:ext uri="{FF2B5EF4-FFF2-40B4-BE49-F238E27FC236}">
                  <a16:creationId xmlns:a16="http://schemas.microsoft.com/office/drawing/2014/main" id="{AC50849B-66C5-3D52-C664-AF477A2AB691}"/>
                </a:ext>
              </a:extLst>
            </p:cNvPr>
            <p:cNvSpPr>
              <a:spLocks noChangeArrowheads="1"/>
            </p:cNvSpPr>
            <p:nvPr/>
          </p:nvSpPr>
          <p:spPr bwMode="auto">
            <a:xfrm>
              <a:off x="2080" y="2358"/>
              <a:ext cx="69" cy="195"/>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Rectangle 80">
              <a:extLst>
                <a:ext uri="{FF2B5EF4-FFF2-40B4-BE49-F238E27FC236}">
                  <a16:creationId xmlns:a16="http://schemas.microsoft.com/office/drawing/2014/main" id="{EF747BAA-8CBE-7E38-9CF4-1C36100E840D}"/>
                </a:ext>
              </a:extLst>
            </p:cNvPr>
            <p:cNvSpPr>
              <a:spLocks noChangeArrowheads="1"/>
            </p:cNvSpPr>
            <p:nvPr/>
          </p:nvSpPr>
          <p:spPr bwMode="auto">
            <a:xfrm>
              <a:off x="4951" y="2358"/>
              <a:ext cx="440" cy="19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Rectangle 81">
              <a:extLst>
                <a:ext uri="{FF2B5EF4-FFF2-40B4-BE49-F238E27FC236}">
                  <a16:creationId xmlns:a16="http://schemas.microsoft.com/office/drawing/2014/main" id="{9E06C133-E8B7-B9DD-23C2-9572E6E467C2}"/>
                </a:ext>
              </a:extLst>
            </p:cNvPr>
            <p:cNvSpPr>
              <a:spLocks noChangeArrowheads="1"/>
            </p:cNvSpPr>
            <p:nvPr/>
          </p:nvSpPr>
          <p:spPr bwMode="auto">
            <a:xfrm>
              <a:off x="5391" y="2358"/>
              <a:ext cx="407" cy="19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Rectangle 82">
              <a:extLst>
                <a:ext uri="{FF2B5EF4-FFF2-40B4-BE49-F238E27FC236}">
                  <a16:creationId xmlns:a16="http://schemas.microsoft.com/office/drawing/2014/main" id="{493379D2-054A-9D09-14A6-075582D003ED}"/>
                </a:ext>
              </a:extLst>
            </p:cNvPr>
            <p:cNvSpPr>
              <a:spLocks noChangeArrowheads="1"/>
            </p:cNvSpPr>
            <p:nvPr/>
          </p:nvSpPr>
          <p:spPr bwMode="auto">
            <a:xfrm>
              <a:off x="5798" y="2358"/>
              <a:ext cx="69" cy="195"/>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Rectangle 83">
              <a:extLst>
                <a:ext uri="{FF2B5EF4-FFF2-40B4-BE49-F238E27FC236}">
                  <a16:creationId xmlns:a16="http://schemas.microsoft.com/office/drawing/2014/main" id="{3708AC24-80B3-24CC-DB93-304A345696D0}"/>
                </a:ext>
              </a:extLst>
            </p:cNvPr>
            <p:cNvSpPr>
              <a:spLocks noChangeArrowheads="1"/>
            </p:cNvSpPr>
            <p:nvPr/>
          </p:nvSpPr>
          <p:spPr bwMode="auto">
            <a:xfrm>
              <a:off x="2080" y="2553"/>
              <a:ext cx="69" cy="10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Rectangle 84">
              <a:extLst>
                <a:ext uri="{FF2B5EF4-FFF2-40B4-BE49-F238E27FC236}">
                  <a16:creationId xmlns:a16="http://schemas.microsoft.com/office/drawing/2014/main" id="{5459230C-F817-5A5A-8F4A-0069A32960F0}"/>
                </a:ext>
              </a:extLst>
            </p:cNvPr>
            <p:cNvSpPr>
              <a:spLocks noChangeArrowheads="1"/>
            </p:cNvSpPr>
            <p:nvPr/>
          </p:nvSpPr>
          <p:spPr bwMode="auto">
            <a:xfrm>
              <a:off x="2149" y="2553"/>
              <a:ext cx="1483" cy="10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Rectangle 85">
              <a:extLst>
                <a:ext uri="{FF2B5EF4-FFF2-40B4-BE49-F238E27FC236}">
                  <a16:creationId xmlns:a16="http://schemas.microsoft.com/office/drawing/2014/main" id="{60CB4D9B-C322-4594-3608-19533D74ABE2}"/>
                </a:ext>
              </a:extLst>
            </p:cNvPr>
            <p:cNvSpPr>
              <a:spLocks noChangeArrowheads="1"/>
            </p:cNvSpPr>
            <p:nvPr/>
          </p:nvSpPr>
          <p:spPr bwMode="auto">
            <a:xfrm>
              <a:off x="3632" y="2553"/>
              <a:ext cx="440" cy="10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Rectangle 86">
              <a:extLst>
                <a:ext uri="{FF2B5EF4-FFF2-40B4-BE49-F238E27FC236}">
                  <a16:creationId xmlns:a16="http://schemas.microsoft.com/office/drawing/2014/main" id="{91BAC1C6-91E5-E927-38EF-5E61389E3071}"/>
                </a:ext>
              </a:extLst>
            </p:cNvPr>
            <p:cNvSpPr>
              <a:spLocks noChangeArrowheads="1"/>
            </p:cNvSpPr>
            <p:nvPr/>
          </p:nvSpPr>
          <p:spPr bwMode="auto">
            <a:xfrm>
              <a:off x="4072" y="2553"/>
              <a:ext cx="439" cy="10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Rectangle 87">
              <a:extLst>
                <a:ext uri="{FF2B5EF4-FFF2-40B4-BE49-F238E27FC236}">
                  <a16:creationId xmlns:a16="http://schemas.microsoft.com/office/drawing/2014/main" id="{A4AB9802-266F-E51D-8AF0-C1FB40187FEB}"/>
                </a:ext>
              </a:extLst>
            </p:cNvPr>
            <p:cNvSpPr>
              <a:spLocks noChangeArrowheads="1"/>
            </p:cNvSpPr>
            <p:nvPr/>
          </p:nvSpPr>
          <p:spPr bwMode="auto">
            <a:xfrm>
              <a:off x="4511" y="2553"/>
              <a:ext cx="440" cy="10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Rectangle 88">
              <a:extLst>
                <a:ext uri="{FF2B5EF4-FFF2-40B4-BE49-F238E27FC236}">
                  <a16:creationId xmlns:a16="http://schemas.microsoft.com/office/drawing/2014/main" id="{EA3239D2-BE58-D425-DD3C-80A4AE5A17D4}"/>
                </a:ext>
              </a:extLst>
            </p:cNvPr>
            <p:cNvSpPr>
              <a:spLocks noChangeArrowheads="1"/>
            </p:cNvSpPr>
            <p:nvPr/>
          </p:nvSpPr>
          <p:spPr bwMode="auto">
            <a:xfrm>
              <a:off x="4951" y="2553"/>
              <a:ext cx="440" cy="10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Rectangle 89">
              <a:extLst>
                <a:ext uri="{FF2B5EF4-FFF2-40B4-BE49-F238E27FC236}">
                  <a16:creationId xmlns:a16="http://schemas.microsoft.com/office/drawing/2014/main" id="{FA5EDD2D-CCF7-1BF6-1046-CE8E7B464B23}"/>
                </a:ext>
              </a:extLst>
            </p:cNvPr>
            <p:cNvSpPr>
              <a:spLocks noChangeArrowheads="1"/>
            </p:cNvSpPr>
            <p:nvPr/>
          </p:nvSpPr>
          <p:spPr bwMode="auto">
            <a:xfrm>
              <a:off x="5391" y="2553"/>
              <a:ext cx="407" cy="10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Rectangle 90">
              <a:extLst>
                <a:ext uri="{FF2B5EF4-FFF2-40B4-BE49-F238E27FC236}">
                  <a16:creationId xmlns:a16="http://schemas.microsoft.com/office/drawing/2014/main" id="{EBE7A075-C829-98EF-127D-4F65D2B58808}"/>
                </a:ext>
              </a:extLst>
            </p:cNvPr>
            <p:cNvSpPr>
              <a:spLocks noChangeArrowheads="1"/>
            </p:cNvSpPr>
            <p:nvPr/>
          </p:nvSpPr>
          <p:spPr bwMode="auto">
            <a:xfrm>
              <a:off x="5798" y="2553"/>
              <a:ext cx="69" cy="10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Rectangle 91">
              <a:extLst>
                <a:ext uri="{FF2B5EF4-FFF2-40B4-BE49-F238E27FC236}">
                  <a16:creationId xmlns:a16="http://schemas.microsoft.com/office/drawing/2014/main" id="{414EE5A2-F435-AE75-8131-D1244874F178}"/>
                </a:ext>
              </a:extLst>
            </p:cNvPr>
            <p:cNvSpPr>
              <a:spLocks noChangeArrowheads="1"/>
            </p:cNvSpPr>
            <p:nvPr/>
          </p:nvSpPr>
          <p:spPr bwMode="auto">
            <a:xfrm>
              <a:off x="2080" y="2662"/>
              <a:ext cx="69" cy="10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Rectangle 92">
              <a:extLst>
                <a:ext uri="{FF2B5EF4-FFF2-40B4-BE49-F238E27FC236}">
                  <a16:creationId xmlns:a16="http://schemas.microsoft.com/office/drawing/2014/main" id="{53DF416E-24C5-DA58-B3AD-326F625A0192}"/>
                </a:ext>
              </a:extLst>
            </p:cNvPr>
            <p:cNvSpPr>
              <a:spLocks noChangeArrowheads="1"/>
            </p:cNvSpPr>
            <p:nvPr/>
          </p:nvSpPr>
          <p:spPr bwMode="auto">
            <a:xfrm>
              <a:off x="2149" y="2662"/>
              <a:ext cx="1483" cy="10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Rectangle 93">
              <a:extLst>
                <a:ext uri="{FF2B5EF4-FFF2-40B4-BE49-F238E27FC236}">
                  <a16:creationId xmlns:a16="http://schemas.microsoft.com/office/drawing/2014/main" id="{BCCC40D4-C51B-3CBB-C74D-0A88F09A1AF2}"/>
                </a:ext>
              </a:extLst>
            </p:cNvPr>
            <p:cNvSpPr>
              <a:spLocks noChangeArrowheads="1"/>
            </p:cNvSpPr>
            <p:nvPr/>
          </p:nvSpPr>
          <p:spPr bwMode="auto">
            <a:xfrm>
              <a:off x="3632" y="2662"/>
              <a:ext cx="440" cy="10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Rectangle 94">
              <a:extLst>
                <a:ext uri="{FF2B5EF4-FFF2-40B4-BE49-F238E27FC236}">
                  <a16:creationId xmlns:a16="http://schemas.microsoft.com/office/drawing/2014/main" id="{8C5762FC-E4D4-6059-DAFD-7C5380654428}"/>
                </a:ext>
              </a:extLst>
            </p:cNvPr>
            <p:cNvSpPr>
              <a:spLocks noChangeArrowheads="1"/>
            </p:cNvSpPr>
            <p:nvPr/>
          </p:nvSpPr>
          <p:spPr bwMode="auto">
            <a:xfrm>
              <a:off x="4072" y="2662"/>
              <a:ext cx="439" cy="10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Rectangle 95">
              <a:extLst>
                <a:ext uri="{FF2B5EF4-FFF2-40B4-BE49-F238E27FC236}">
                  <a16:creationId xmlns:a16="http://schemas.microsoft.com/office/drawing/2014/main" id="{702DF87D-8BEF-945B-A0F6-F707948F1D5C}"/>
                </a:ext>
              </a:extLst>
            </p:cNvPr>
            <p:cNvSpPr>
              <a:spLocks noChangeArrowheads="1"/>
            </p:cNvSpPr>
            <p:nvPr/>
          </p:nvSpPr>
          <p:spPr bwMode="auto">
            <a:xfrm>
              <a:off x="4511" y="2662"/>
              <a:ext cx="440" cy="10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Rectangle 96">
              <a:extLst>
                <a:ext uri="{FF2B5EF4-FFF2-40B4-BE49-F238E27FC236}">
                  <a16:creationId xmlns:a16="http://schemas.microsoft.com/office/drawing/2014/main" id="{719079E3-1CC5-A337-556D-A170B24A0C25}"/>
                </a:ext>
              </a:extLst>
            </p:cNvPr>
            <p:cNvSpPr>
              <a:spLocks noChangeArrowheads="1"/>
            </p:cNvSpPr>
            <p:nvPr/>
          </p:nvSpPr>
          <p:spPr bwMode="auto">
            <a:xfrm>
              <a:off x="4951" y="2662"/>
              <a:ext cx="440" cy="10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Rectangle 97">
              <a:extLst>
                <a:ext uri="{FF2B5EF4-FFF2-40B4-BE49-F238E27FC236}">
                  <a16:creationId xmlns:a16="http://schemas.microsoft.com/office/drawing/2014/main" id="{78D08A0F-4BCA-731E-3AE3-BE50242764D6}"/>
                </a:ext>
              </a:extLst>
            </p:cNvPr>
            <p:cNvSpPr>
              <a:spLocks noChangeArrowheads="1"/>
            </p:cNvSpPr>
            <p:nvPr/>
          </p:nvSpPr>
          <p:spPr bwMode="auto">
            <a:xfrm>
              <a:off x="5391" y="2662"/>
              <a:ext cx="407" cy="10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Rectangle 98">
              <a:extLst>
                <a:ext uri="{FF2B5EF4-FFF2-40B4-BE49-F238E27FC236}">
                  <a16:creationId xmlns:a16="http://schemas.microsoft.com/office/drawing/2014/main" id="{5665EF5E-6DDA-0ACB-1FE6-7AD3113CD479}"/>
                </a:ext>
              </a:extLst>
            </p:cNvPr>
            <p:cNvSpPr>
              <a:spLocks noChangeArrowheads="1"/>
            </p:cNvSpPr>
            <p:nvPr/>
          </p:nvSpPr>
          <p:spPr bwMode="auto">
            <a:xfrm>
              <a:off x="5798" y="2662"/>
              <a:ext cx="69" cy="10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Rectangle 99">
              <a:extLst>
                <a:ext uri="{FF2B5EF4-FFF2-40B4-BE49-F238E27FC236}">
                  <a16:creationId xmlns:a16="http://schemas.microsoft.com/office/drawing/2014/main" id="{996D0DBA-3EF1-F469-AC85-036BC8A91DD4}"/>
                </a:ext>
              </a:extLst>
            </p:cNvPr>
            <p:cNvSpPr>
              <a:spLocks noChangeArrowheads="1"/>
            </p:cNvSpPr>
            <p:nvPr/>
          </p:nvSpPr>
          <p:spPr bwMode="auto">
            <a:xfrm>
              <a:off x="2080" y="2763"/>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Rectangle 100">
              <a:extLst>
                <a:ext uri="{FF2B5EF4-FFF2-40B4-BE49-F238E27FC236}">
                  <a16:creationId xmlns:a16="http://schemas.microsoft.com/office/drawing/2014/main" id="{A20A4C4B-AA69-E651-0B4B-7F3D1340669D}"/>
                </a:ext>
              </a:extLst>
            </p:cNvPr>
            <p:cNvSpPr>
              <a:spLocks noChangeArrowheads="1"/>
            </p:cNvSpPr>
            <p:nvPr/>
          </p:nvSpPr>
          <p:spPr bwMode="auto">
            <a:xfrm>
              <a:off x="4951" y="2763"/>
              <a:ext cx="440"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Rectangle 101">
              <a:extLst>
                <a:ext uri="{FF2B5EF4-FFF2-40B4-BE49-F238E27FC236}">
                  <a16:creationId xmlns:a16="http://schemas.microsoft.com/office/drawing/2014/main" id="{960388A1-AE74-49AE-2EA9-4BC142B73857}"/>
                </a:ext>
              </a:extLst>
            </p:cNvPr>
            <p:cNvSpPr>
              <a:spLocks noChangeArrowheads="1"/>
            </p:cNvSpPr>
            <p:nvPr/>
          </p:nvSpPr>
          <p:spPr bwMode="auto">
            <a:xfrm>
              <a:off x="5391" y="2763"/>
              <a:ext cx="407"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Rectangle 102">
              <a:extLst>
                <a:ext uri="{FF2B5EF4-FFF2-40B4-BE49-F238E27FC236}">
                  <a16:creationId xmlns:a16="http://schemas.microsoft.com/office/drawing/2014/main" id="{BF015BBF-DD8A-D6F7-5E2E-FB15229C5FA5}"/>
                </a:ext>
              </a:extLst>
            </p:cNvPr>
            <p:cNvSpPr>
              <a:spLocks noChangeArrowheads="1"/>
            </p:cNvSpPr>
            <p:nvPr/>
          </p:nvSpPr>
          <p:spPr bwMode="auto">
            <a:xfrm>
              <a:off x="5798" y="2763"/>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Rectangle 103">
              <a:extLst>
                <a:ext uri="{FF2B5EF4-FFF2-40B4-BE49-F238E27FC236}">
                  <a16:creationId xmlns:a16="http://schemas.microsoft.com/office/drawing/2014/main" id="{3E83F3B0-87FE-6BE2-BA06-5C75D1CA4EA8}"/>
                </a:ext>
              </a:extLst>
            </p:cNvPr>
            <p:cNvSpPr>
              <a:spLocks noChangeArrowheads="1"/>
            </p:cNvSpPr>
            <p:nvPr/>
          </p:nvSpPr>
          <p:spPr bwMode="auto">
            <a:xfrm>
              <a:off x="2080" y="2866"/>
              <a:ext cx="69" cy="10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Rectangle 104">
              <a:extLst>
                <a:ext uri="{FF2B5EF4-FFF2-40B4-BE49-F238E27FC236}">
                  <a16:creationId xmlns:a16="http://schemas.microsoft.com/office/drawing/2014/main" id="{3EC324E1-5614-E17F-20F4-1784876674DE}"/>
                </a:ext>
              </a:extLst>
            </p:cNvPr>
            <p:cNvSpPr>
              <a:spLocks noChangeArrowheads="1"/>
            </p:cNvSpPr>
            <p:nvPr/>
          </p:nvSpPr>
          <p:spPr bwMode="auto">
            <a:xfrm>
              <a:off x="4951" y="2866"/>
              <a:ext cx="440" cy="10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Rectangle 105">
              <a:extLst>
                <a:ext uri="{FF2B5EF4-FFF2-40B4-BE49-F238E27FC236}">
                  <a16:creationId xmlns:a16="http://schemas.microsoft.com/office/drawing/2014/main" id="{34767F95-E25C-5BBB-3D3F-459CDEF665F7}"/>
                </a:ext>
              </a:extLst>
            </p:cNvPr>
            <p:cNvSpPr>
              <a:spLocks noChangeArrowheads="1"/>
            </p:cNvSpPr>
            <p:nvPr/>
          </p:nvSpPr>
          <p:spPr bwMode="auto">
            <a:xfrm>
              <a:off x="5391" y="2866"/>
              <a:ext cx="407" cy="10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Rectangle 106">
              <a:extLst>
                <a:ext uri="{FF2B5EF4-FFF2-40B4-BE49-F238E27FC236}">
                  <a16:creationId xmlns:a16="http://schemas.microsoft.com/office/drawing/2014/main" id="{8F35A341-8558-9D3F-4F73-E9FBDF558E46}"/>
                </a:ext>
              </a:extLst>
            </p:cNvPr>
            <p:cNvSpPr>
              <a:spLocks noChangeArrowheads="1"/>
            </p:cNvSpPr>
            <p:nvPr/>
          </p:nvSpPr>
          <p:spPr bwMode="auto">
            <a:xfrm>
              <a:off x="5798" y="2866"/>
              <a:ext cx="69" cy="10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Rectangle 107">
              <a:extLst>
                <a:ext uri="{FF2B5EF4-FFF2-40B4-BE49-F238E27FC236}">
                  <a16:creationId xmlns:a16="http://schemas.microsoft.com/office/drawing/2014/main" id="{29FA5327-8645-AB97-DEBC-25DE4B7A1590}"/>
                </a:ext>
              </a:extLst>
            </p:cNvPr>
            <p:cNvSpPr>
              <a:spLocks noChangeArrowheads="1"/>
            </p:cNvSpPr>
            <p:nvPr/>
          </p:nvSpPr>
          <p:spPr bwMode="auto">
            <a:xfrm>
              <a:off x="2080" y="2970"/>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Rectangle 108">
              <a:extLst>
                <a:ext uri="{FF2B5EF4-FFF2-40B4-BE49-F238E27FC236}">
                  <a16:creationId xmlns:a16="http://schemas.microsoft.com/office/drawing/2014/main" id="{DE0097CB-142E-4407-5B41-3BA10E73F9EA}"/>
                </a:ext>
              </a:extLst>
            </p:cNvPr>
            <p:cNvSpPr>
              <a:spLocks noChangeArrowheads="1"/>
            </p:cNvSpPr>
            <p:nvPr/>
          </p:nvSpPr>
          <p:spPr bwMode="auto">
            <a:xfrm>
              <a:off x="4951" y="2970"/>
              <a:ext cx="440"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Rectangle 109">
              <a:extLst>
                <a:ext uri="{FF2B5EF4-FFF2-40B4-BE49-F238E27FC236}">
                  <a16:creationId xmlns:a16="http://schemas.microsoft.com/office/drawing/2014/main" id="{8C4B0B97-F525-45C6-4B5F-838BF5B60CFA}"/>
                </a:ext>
              </a:extLst>
            </p:cNvPr>
            <p:cNvSpPr>
              <a:spLocks noChangeArrowheads="1"/>
            </p:cNvSpPr>
            <p:nvPr/>
          </p:nvSpPr>
          <p:spPr bwMode="auto">
            <a:xfrm>
              <a:off x="5391" y="2970"/>
              <a:ext cx="407"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Rectangle 110">
              <a:extLst>
                <a:ext uri="{FF2B5EF4-FFF2-40B4-BE49-F238E27FC236}">
                  <a16:creationId xmlns:a16="http://schemas.microsoft.com/office/drawing/2014/main" id="{91DFAA63-1CF9-2F1A-7C31-9A43A69D8973}"/>
                </a:ext>
              </a:extLst>
            </p:cNvPr>
            <p:cNvSpPr>
              <a:spLocks noChangeArrowheads="1"/>
            </p:cNvSpPr>
            <p:nvPr/>
          </p:nvSpPr>
          <p:spPr bwMode="auto">
            <a:xfrm>
              <a:off x="5798" y="2970"/>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Rectangle 111">
              <a:extLst>
                <a:ext uri="{FF2B5EF4-FFF2-40B4-BE49-F238E27FC236}">
                  <a16:creationId xmlns:a16="http://schemas.microsoft.com/office/drawing/2014/main" id="{26E615A3-13EF-741E-A7F0-5808C3BAF3BA}"/>
                </a:ext>
              </a:extLst>
            </p:cNvPr>
            <p:cNvSpPr>
              <a:spLocks noChangeArrowheads="1"/>
            </p:cNvSpPr>
            <p:nvPr/>
          </p:nvSpPr>
          <p:spPr bwMode="auto">
            <a:xfrm>
              <a:off x="2080" y="3073"/>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Rectangle 112">
              <a:extLst>
                <a:ext uri="{FF2B5EF4-FFF2-40B4-BE49-F238E27FC236}">
                  <a16:creationId xmlns:a16="http://schemas.microsoft.com/office/drawing/2014/main" id="{BFE869E9-E2A0-C43A-D657-A585E9F6C826}"/>
                </a:ext>
              </a:extLst>
            </p:cNvPr>
            <p:cNvSpPr>
              <a:spLocks noChangeArrowheads="1"/>
            </p:cNvSpPr>
            <p:nvPr/>
          </p:nvSpPr>
          <p:spPr bwMode="auto">
            <a:xfrm>
              <a:off x="4951" y="3073"/>
              <a:ext cx="440"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Rectangle 113">
              <a:extLst>
                <a:ext uri="{FF2B5EF4-FFF2-40B4-BE49-F238E27FC236}">
                  <a16:creationId xmlns:a16="http://schemas.microsoft.com/office/drawing/2014/main" id="{0248F3FB-8B3C-D09C-9D10-028FC8163387}"/>
                </a:ext>
              </a:extLst>
            </p:cNvPr>
            <p:cNvSpPr>
              <a:spLocks noChangeArrowheads="1"/>
            </p:cNvSpPr>
            <p:nvPr/>
          </p:nvSpPr>
          <p:spPr bwMode="auto">
            <a:xfrm>
              <a:off x="5391" y="3073"/>
              <a:ext cx="407"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Rectangle 114">
              <a:extLst>
                <a:ext uri="{FF2B5EF4-FFF2-40B4-BE49-F238E27FC236}">
                  <a16:creationId xmlns:a16="http://schemas.microsoft.com/office/drawing/2014/main" id="{C0E77BC6-E03F-B0D9-321B-E0E81B665EC1}"/>
                </a:ext>
              </a:extLst>
            </p:cNvPr>
            <p:cNvSpPr>
              <a:spLocks noChangeArrowheads="1"/>
            </p:cNvSpPr>
            <p:nvPr/>
          </p:nvSpPr>
          <p:spPr bwMode="auto">
            <a:xfrm>
              <a:off x="5798" y="3073"/>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Rectangle 115">
              <a:extLst>
                <a:ext uri="{FF2B5EF4-FFF2-40B4-BE49-F238E27FC236}">
                  <a16:creationId xmlns:a16="http://schemas.microsoft.com/office/drawing/2014/main" id="{F613E8A3-FE6B-77E7-2DC2-0C4A85E66C72}"/>
                </a:ext>
              </a:extLst>
            </p:cNvPr>
            <p:cNvSpPr>
              <a:spLocks noChangeArrowheads="1"/>
            </p:cNvSpPr>
            <p:nvPr/>
          </p:nvSpPr>
          <p:spPr bwMode="auto">
            <a:xfrm>
              <a:off x="2080" y="3176"/>
              <a:ext cx="69" cy="10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Rectangle 116">
              <a:extLst>
                <a:ext uri="{FF2B5EF4-FFF2-40B4-BE49-F238E27FC236}">
                  <a16:creationId xmlns:a16="http://schemas.microsoft.com/office/drawing/2014/main" id="{C5B57D26-38D5-E25E-B0FB-9AE76DC1BF32}"/>
                </a:ext>
              </a:extLst>
            </p:cNvPr>
            <p:cNvSpPr>
              <a:spLocks noChangeArrowheads="1"/>
            </p:cNvSpPr>
            <p:nvPr/>
          </p:nvSpPr>
          <p:spPr bwMode="auto">
            <a:xfrm>
              <a:off x="4951" y="3176"/>
              <a:ext cx="440" cy="10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Rectangle 117">
              <a:extLst>
                <a:ext uri="{FF2B5EF4-FFF2-40B4-BE49-F238E27FC236}">
                  <a16:creationId xmlns:a16="http://schemas.microsoft.com/office/drawing/2014/main" id="{BABF2F4F-EB09-BC0E-0BB1-673C13D28569}"/>
                </a:ext>
              </a:extLst>
            </p:cNvPr>
            <p:cNvSpPr>
              <a:spLocks noChangeArrowheads="1"/>
            </p:cNvSpPr>
            <p:nvPr/>
          </p:nvSpPr>
          <p:spPr bwMode="auto">
            <a:xfrm>
              <a:off x="5391" y="3176"/>
              <a:ext cx="407" cy="10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Rectangle 118">
              <a:extLst>
                <a:ext uri="{FF2B5EF4-FFF2-40B4-BE49-F238E27FC236}">
                  <a16:creationId xmlns:a16="http://schemas.microsoft.com/office/drawing/2014/main" id="{4EDA9301-73CF-1452-FDCF-754F813E2A77}"/>
                </a:ext>
              </a:extLst>
            </p:cNvPr>
            <p:cNvSpPr>
              <a:spLocks noChangeArrowheads="1"/>
            </p:cNvSpPr>
            <p:nvPr/>
          </p:nvSpPr>
          <p:spPr bwMode="auto">
            <a:xfrm>
              <a:off x="5798" y="3176"/>
              <a:ext cx="69" cy="10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Rectangle 119">
              <a:extLst>
                <a:ext uri="{FF2B5EF4-FFF2-40B4-BE49-F238E27FC236}">
                  <a16:creationId xmlns:a16="http://schemas.microsoft.com/office/drawing/2014/main" id="{F2C562E3-BF21-3B78-C931-C30E2462977C}"/>
                </a:ext>
              </a:extLst>
            </p:cNvPr>
            <p:cNvSpPr>
              <a:spLocks noChangeArrowheads="1"/>
            </p:cNvSpPr>
            <p:nvPr/>
          </p:nvSpPr>
          <p:spPr bwMode="auto">
            <a:xfrm>
              <a:off x="2080" y="3280"/>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Rectangle 120">
              <a:extLst>
                <a:ext uri="{FF2B5EF4-FFF2-40B4-BE49-F238E27FC236}">
                  <a16:creationId xmlns:a16="http://schemas.microsoft.com/office/drawing/2014/main" id="{7FE01548-C6ED-7702-36D1-0FAF2333DF09}"/>
                </a:ext>
              </a:extLst>
            </p:cNvPr>
            <p:cNvSpPr>
              <a:spLocks noChangeArrowheads="1"/>
            </p:cNvSpPr>
            <p:nvPr/>
          </p:nvSpPr>
          <p:spPr bwMode="auto">
            <a:xfrm>
              <a:off x="4951" y="3280"/>
              <a:ext cx="440"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Rectangle 121">
              <a:extLst>
                <a:ext uri="{FF2B5EF4-FFF2-40B4-BE49-F238E27FC236}">
                  <a16:creationId xmlns:a16="http://schemas.microsoft.com/office/drawing/2014/main" id="{42020CA7-2DC9-789A-7910-C19A6B082C5E}"/>
                </a:ext>
              </a:extLst>
            </p:cNvPr>
            <p:cNvSpPr>
              <a:spLocks noChangeArrowheads="1"/>
            </p:cNvSpPr>
            <p:nvPr/>
          </p:nvSpPr>
          <p:spPr bwMode="auto">
            <a:xfrm>
              <a:off x="5391" y="3280"/>
              <a:ext cx="407"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Rectangle 122">
              <a:extLst>
                <a:ext uri="{FF2B5EF4-FFF2-40B4-BE49-F238E27FC236}">
                  <a16:creationId xmlns:a16="http://schemas.microsoft.com/office/drawing/2014/main" id="{79A2009A-D6C3-1914-E6F8-5A9FAA4F912B}"/>
                </a:ext>
              </a:extLst>
            </p:cNvPr>
            <p:cNvSpPr>
              <a:spLocks noChangeArrowheads="1"/>
            </p:cNvSpPr>
            <p:nvPr/>
          </p:nvSpPr>
          <p:spPr bwMode="auto">
            <a:xfrm>
              <a:off x="5798" y="3280"/>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Rectangle 123">
              <a:extLst>
                <a:ext uri="{FF2B5EF4-FFF2-40B4-BE49-F238E27FC236}">
                  <a16:creationId xmlns:a16="http://schemas.microsoft.com/office/drawing/2014/main" id="{93D04C83-EAF5-8149-03ED-EF2FA7348CD4}"/>
                </a:ext>
              </a:extLst>
            </p:cNvPr>
            <p:cNvSpPr>
              <a:spLocks noChangeArrowheads="1"/>
            </p:cNvSpPr>
            <p:nvPr/>
          </p:nvSpPr>
          <p:spPr bwMode="auto">
            <a:xfrm>
              <a:off x="2080" y="3383"/>
              <a:ext cx="69" cy="10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Rectangle 124">
              <a:extLst>
                <a:ext uri="{FF2B5EF4-FFF2-40B4-BE49-F238E27FC236}">
                  <a16:creationId xmlns:a16="http://schemas.microsoft.com/office/drawing/2014/main" id="{B8A5A5CB-8377-17AE-D42D-CDA82513A177}"/>
                </a:ext>
              </a:extLst>
            </p:cNvPr>
            <p:cNvSpPr>
              <a:spLocks noChangeArrowheads="1"/>
            </p:cNvSpPr>
            <p:nvPr/>
          </p:nvSpPr>
          <p:spPr bwMode="auto">
            <a:xfrm>
              <a:off x="4951" y="3383"/>
              <a:ext cx="440" cy="10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Rectangle 125">
              <a:extLst>
                <a:ext uri="{FF2B5EF4-FFF2-40B4-BE49-F238E27FC236}">
                  <a16:creationId xmlns:a16="http://schemas.microsoft.com/office/drawing/2014/main" id="{770158DA-8FB7-310F-DA6B-F320F7E8476B}"/>
                </a:ext>
              </a:extLst>
            </p:cNvPr>
            <p:cNvSpPr>
              <a:spLocks noChangeArrowheads="1"/>
            </p:cNvSpPr>
            <p:nvPr/>
          </p:nvSpPr>
          <p:spPr bwMode="auto">
            <a:xfrm>
              <a:off x="5391" y="3383"/>
              <a:ext cx="407" cy="10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Rectangle 126">
              <a:extLst>
                <a:ext uri="{FF2B5EF4-FFF2-40B4-BE49-F238E27FC236}">
                  <a16:creationId xmlns:a16="http://schemas.microsoft.com/office/drawing/2014/main" id="{3E096C84-566B-9B05-2224-74F3A9740136}"/>
                </a:ext>
              </a:extLst>
            </p:cNvPr>
            <p:cNvSpPr>
              <a:spLocks noChangeArrowheads="1"/>
            </p:cNvSpPr>
            <p:nvPr/>
          </p:nvSpPr>
          <p:spPr bwMode="auto">
            <a:xfrm>
              <a:off x="5798" y="3383"/>
              <a:ext cx="69" cy="10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Rectangle 127">
              <a:extLst>
                <a:ext uri="{FF2B5EF4-FFF2-40B4-BE49-F238E27FC236}">
                  <a16:creationId xmlns:a16="http://schemas.microsoft.com/office/drawing/2014/main" id="{C4D49D99-178A-D553-F3D6-87941E9FEE74}"/>
                </a:ext>
              </a:extLst>
            </p:cNvPr>
            <p:cNvSpPr>
              <a:spLocks noChangeArrowheads="1"/>
            </p:cNvSpPr>
            <p:nvPr/>
          </p:nvSpPr>
          <p:spPr bwMode="auto">
            <a:xfrm>
              <a:off x="2080" y="3487"/>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Rectangle 128">
              <a:extLst>
                <a:ext uri="{FF2B5EF4-FFF2-40B4-BE49-F238E27FC236}">
                  <a16:creationId xmlns:a16="http://schemas.microsoft.com/office/drawing/2014/main" id="{B29B60CF-7828-D72A-3A93-8465B73CD2C6}"/>
                </a:ext>
              </a:extLst>
            </p:cNvPr>
            <p:cNvSpPr>
              <a:spLocks noChangeArrowheads="1"/>
            </p:cNvSpPr>
            <p:nvPr/>
          </p:nvSpPr>
          <p:spPr bwMode="auto">
            <a:xfrm>
              <a:off x="4951" y="3487"/>
              <a:ext cx="440"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Rectangle 129">
              <a:extLst>
                <a:ext uri="{FF2B5EF4-FFF2-40B4-BE49-F238E27FC236}">
                  <a16:creationId xmlns:a16="http://schemas.microsoft.com/office/drawing/2014/main" id="{0BF18C43-C599-88DA-1C21-4357D0EBBE87}"/>
                </a:ext>
              </a:extLst>
            </p:cNvPr>
            <p:cNvSpPr>
              <a:spLocks noChangeArrowheads="1"/>
            </p:cNvSpPr>
            <p:nvPr/>
          </p:nvSpPr>
          <p:spPr bwMode="auto">
            <a:xfrm>
              <a:off x="5391" y="3487"/>
              <a:ext cx="407"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Rectangle 130">
              <a:extLst>
                <a:ext uri="{FF2B5EF4-FFF2-40B4-BE49-F238E27FC236}">
                  <a16:creationId xmlns:a16="http://schemas.microsoft.com/office/drawing/2014/main" id="{7DFFBD93-B79B-6F66-D4AA-F7FB6F21BFF8}"/>
                </a:ext>
              </a:extLst>
            </p:cNvPr>
            <p:cNvSpPr>
              <a:spLocks noChangeArrowheads="1"/>
            </p:cNvSpPr>
            <p:nvPr/>
          </p:nvSpPr>
          <p:spPr bwMode="auto">
            <a:xfrm>
              <a:off x="5798" y="3487"/>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Rectangle 131">
              <a:extLst>
                <a:ext uri="{FF2B5EF4-FFF2-40B4-BE49-F238E27FC236}">
                  <a16:creationId xmlns:a16="http://schemas.microsoft.com/office/drawing/2014/main" id="{1A0E73DB-87D5-BCAF-755B-875D98C2938C}"/>
                </a:ext>
              </a:extLst>
            </p:cNvPr>
            <p:cNvSpPr>
              <a:spLocks noChangeArrowheads="1"/>
            </p:cNvSpPr>
            <p:nvPr/>
          </p:nvSpPr>
          <p:spPr bwMode="auto">
            <a:xfrm>
              <a:off x="2080" y="3590"/>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Rectangle 132">
              <a:extLst>
                <a:ext uri="{FF2B5EF4-FFF2-40B4-BE49-F238E27FC236}">
                  <a16:creationId xmlns:a16="http://schemas.microsoft.com/office/drawing/2014/main" id="{9FDC5069-C61C-0FAA-5CD3-D69EB6454CEA}"/>
                </a:ext>
              </a:extLst>
            </p:cNvPr>
            <p:cNvSpPr>
              <a:spLocks noChangeArrowheads="1"/>
            </p:cNvSpPr>
            <p:nvPr/>
          </p:nvSpPr>
          <p:spPr bwMode="auto">
            <a:xfrm>
              <a:off x="4951" y="3590"/>
              <a:ext cx="440"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Rectangle 133">
              <a:extLst>
                <a:ext uri="{FF2B5EF4-FFF2-40B4-BE49-F238E27FC236}">
                  <a16:creationId xmlns:a16="http://schemas.microsoft.com/office/drawing/2014/main" id="{A0115AC0-B0E2-5199-08EE-730B56D40FD7}"/>
                </a:ext>
              </a:extLst>
            </p:cNvPr>
            <p:cNvSpPr>
              <a:spLocks noChangeArrowheads="1"/>
            </p:cNvSpPr>
            <p:nvPr/>
          </p:nvSpPr>
          <p:spPr bwMode="auto">
            <a:xfrm>
              <a:off x="5391" y="3590"/>
              <a:ext cx="407"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Rectangle 134">
              <a:extLst>
                <a:ext uri="{FF2B5EF4-FFF2-40B4-BE49-F238E27FC236}">
                  <a16:creationId xmlns:a16="http://schemas.microsoft.com/office/drawing/2014/main" id="{6D762C47-E48B-D8A7-580B-4AA1F8A5A9B4}"/>
                </a:ext>
              </a:extLst>
            </p:cNvPr>
            <p:cNvSpPr>
              <a:spLocks noChangeArrowheads="1"/>
            </p:cNvSpPr>
            <p:nvPr/>
          </p:nvSpPr>
          <p:spPr bwMode="auto">
            <a:xfrm>
              <a:off x="5798" y="3590"/>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Rectangle 135">
              <a:extLst>
                <a:ext uri="{FF2B5EF4-FFF2-40B4-BE49-F238E27FC236}">
                  <a16:creationId xmlns:a16="http://schemas.microsoft.com/office/drawing/2014/main" id="{040FB2A2-EB35-6AE9-8453-FCACB55BA0A6}"/>
                </a:ext>
              </a:extLst>
            </p:cNvPr>
            <p:cNvSpPr>
              <a:spLocks noChangeArrowheads="1"/>
            </p:cNvSpPr>
            <p:nvPr/>
          </p:nvSpPr>
          <p:spPr bwMode="auto">
            <a:xfrm>
              <a:off x="2080" y="3693"/>
              <a:ext cx="69" cy="10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Rectangle 136">
              <a:extLst>
                <a:ext uri="{FF2B5EF4-FFF2-40B4-BE49-F238E27FC236}">
                  <a16:creationId xmlns:a16="http://schemas.microsoft.com/office/drawing/2014/main" id="{EDCBD155-393C-C34F-9C0C-87C8123819F9}"/>
                </a:ext>
              </a:extLst>
            </p:cNvPr>
            <p:cNvSpPr>
              <a:spLocks noChangeArrowheads="1"/>
            </p:cNvSpPr>
            <p:nvPr/>
          </p:nvSpPr>
          <p:spPr bwMode="auto">
            <a:xfrm>
              <a:off x="4951" y="3693"/>
              <a:ext cx="440" cy="10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Rectangle 137">
              <a:extLst>
                <a:ext uri="{FF2B5EF4-FFF2-40B4-BE49-F238E27FC236}">
                  <a16:creationId xmlns:a16="http://schemas.microsoft.com/office/drawing/2014/main" id="{BED8029B-F93E-6072-BFFC-540A34E843C8}"/>
                </a:ext>
              </a:extLst>
            </p:cNvPr>
            <p:cNvSpPr>
              <a:spLocks noChangeArrowheads="1"/>
            </p:cNvSpPr>
            <p:nvPr/>
          </p:nvSpPr>
          <p:spPr bwMode="auto">
            <a:xfrm>
              <a:off x="5391" y="3693"/>
              <a:ext cx="407" cy="10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Rectangle 138">
              <a:extLst>
                <a:ext uri="{FF2B5EF4-FFF2-40B4-BE49-F238E27FC236}">
                  <a16:creationId xmlns:a16="http://schemas.microsoft.com/office/drawing/2014/main" id="{32F1F210-DAB2-5285-5D04-6173895D49FD}"/>
                </a:ext>
              </a:extLst>
            </p:cNvPr>
            <p:cNvSpPr>
              <a:spLocks noChangeArrowheads="1"/>
            </p:cNvSpPr>
            <p:nvPr/>
          </p:nvSpPr>
          <p:spPr bwMode="auto">
            <a:xfrm>
              <a:off x="5798" y="3693"/>
              <a:ext cx="69" cy="10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Rectangle 139">
              <a:extLst>
                <a:ext uri="{FF2B5EF4-FFF2-40B4-BE49-F238E27FC236}">
                  <a16:creationId xmlns:a16="http://schemas.microsoft.com/office/drawing/2014/main" id="{A182A75F-15DF-18F9-35A9-213BFDEC3F06}"/>
                </a:ext>
              </a:extLst>
            </p:cNvPr>
            <p:cNvSpPr>
              <a:spLocks noChangeArrowheads="1"/>
            </p:cNvSpPr>
            <p:nvPr/>
          </p:nvSpPr>
          <p:spPr bwMode="auto">
            <a:xfrm>
              <a:off x="2080" y="3797"/>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Rectangle 140">
              <a:extLst>
                <a:ext uri="{FF2B5EF4-FFF2-40B4-BE49-F238E27FC236}">
                  <a16:creationId xmlns:a16="http://schemas.microsoft.com/office/drawing/2014/main" id="{5BC6072B-F838-D740-887E-02C557826B12}"/>
                </a:ext>
              </a:extLst>
            </p:cNvPr>
            <p:cNvSpPr>
              <a:spLocks noChangeArrowheads="1"/>
            </p:cNvSpPr>
            <p:nvPr/>
          </p:nvSpPr>
          <p:spPr bwMode="auto">
            <a:xfrm>
              <a:off x="2149" y="3797"/>
              <a:ext cx="1483"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Rectangle 141">
              <a:extLst>
                <a:ext uri="{FF2B5EF4-FFF2-40B4-BE49-F238E27FC236}">
                  <a16:creationId xmlns:a16="http://schemas.microsoft.com/office/drawing/2014/main" id="{570B9B04-564C-B613-C972-788AD6DC4072}"/>
                </a:ext>
              </a:extLst>
            </p:cNvPr>
            <p:cNvSpPr>
              <a:spLocks noChangeArrowheads="1"/>
            </p:cNvSpPr>
            <p:nvPr/>
          </p:nvSpPr>
          <p:spPr bwMode="auto">
            <a:xfrm>
              <a:off x="3632" y="3797"/>
              <a:ext cx="440"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Rectangle 142">
              <a:extLst>
                <a:ext uri="{FF2B5EF4-FFF2-40B4-BE49-F238E27FC236}">
                  <a16:creationId xmlns:a16="http://schemas.microsoft.com/office/drawing/2014/main" id="{AF6D26E9-358C-2728-C8A3-0C83E5F1F6BE}"/>
                </a:ext>
              </a:extLst>
            </p:cNvPr>
            <p:cNvSpPr>
              <a:spLocks noChangeArrowheads="1"/>
            </p:cNvSpPr>
            <p:nvPr/>
          </p:nvSpPr>
          <p:spPr bwMode="auto">
            <a:xfrm>
              <a:off x="4072" y="3797"/>
              <a:ext cx="439"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Rectangle 143">
              <a:extLst>
                <a:ext uri="{FF2B5EF4-FFF2-40B4-BE49-F238E27FC236}">
                  <a16:creationId xmlns:a16="http://schemas.microsoft.com/office/drawing/2014/main" id="{5EF9A225-F648-84B4-2415-A145C8EA4F6C}"/>
                </a:ext>
              </a:extLst>
            </p:cNvPr>
            <p:cNvSpPr>
              <a:spLocks noChangeArrowheads="1"/>
            </p:cNvSpPr>
            <p:nvPr/>
          </p:nvSpPr>
          <p:spPr bwMode="auto">
            <a:xfrm>
              <a:off x="4511" y="3797"/>
              <a:ext cx="440"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Rectangle 144">
              <a:extLst>
                <a:ext uri="{FF2B5EF4-FFF2-40B4-BE49-F238E27FC236}">
                  <a16:creationId xmlns:a16="http://schemas.microsoft.com/office/drawing/2014/main" id="{10642E9B-FBAB-D38A-DC75-202FBA631913}"/>
                </a:ext>
              </a:extLst>
            </p:cNvPr>
            <p:cNvSpPr>
              <a:spLocks noChangeArrowheads="1"/>
            </p:cNvSpPr>
            <p:nvPr/>
          </p:nvSpPr>
          <p:spPr bwMode="auto">
            <a:xfrm>
              <a:off x="4951" y="3797"/>
              <a:ext cx="440"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Rectangle 145">
              <a:extLst>
                <a:ext uri="{FF2B5EF4-FFF2-40B4-BE49-F238E27FC236}">
                  <a16:creationId xmlns:a16="http://schemas.microsoft.com/office/drawing/2014/main" id="{83187F49-0AA1-3501-8E54-3E58537903A6}"/>
                </a:ext>
              </a:extLst>
            </p:cNvPr>
            <p:cNvSpPr>
              <a:spLocks noChangeArrowheads="1"/>
            </p:cNvSpPr>
            <p:nvPr/>
          </p:nvSpPr>
          <p:spPr bwMode="auto">
            <a:xfrm>
              <a:off x="5391" y="3797"/>
              <a:ext cx="407" cy="1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Rectangle 146">
              <a:extLst>
                <a:ext uri="{FF2B5EF4-FFF2-40B4-BE49-F238E27FC236}">
                  <a16:creationId xmlns:a16="http://schemas.microsoft.com/office/drawing/2014/main" id="{59555056-741C-499E-4421-4D50DFC44880}"/>
                </a:ext>
              </a:extLst>
            </p:cNvPr>
            <p:cNvSpPr>
              <a:spLocks noChangeArrowheads="1"/>
            </p:cNvSpPr>
            <p:nvPr/>
          </p:nvSpPr>
          <p:spPr bwMode="auto">
            <a:xfrm>
              <a:off x="5798" y="3797"/>
              <a:ext cx="69" cy="10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Rectangle 147">
              <a:extLst>
                <a:ext uri="{FF2B5EF4-FFF2-40B4-BE49-F238E27FC236}">
                  <a16:creationId xmlns:a16="http://schemas.microsoft.com/office/drawing/2014/main" id="{5FDEE50A-4661-A2F3-A294-4DCF1965D505}"/>
                </a:ext>
              </a:extLst>
            </p:cNvPr>
            <p:cNvSpPr>
              <a:spLocks noChangeArrowheads="1"/>
            </p:cNvSpPr>
            <p:nvPr/>
          </p:nvSpPr>
          <p:spPr bwMode="auto">
            <a:xfrm>
              <a:off x="2080" y="3900"/>
              <a:ext cx="69" cy="10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Rectangle 148">
              <a:extLst>
                <a:ext uri="{FF2B5EF4-FFF2-40B4-BE49-F238E27FC236}">
                  <a16:creationId xmlns:a16="http://schemas.microsoft.com/office/drawing/2014/main" id="{E3B889FA-62D2-0554-42AA-896323F70596}"/>
                </a:ext>
              </a:extLst>
            </p:cNvPr>
            <p:cNvSpPr>
              <a:spLocks noChangeArrowheads="1"/>
            </p:cNvSpPr>
            <p:nvPr/>
          </p:nvSpPr>
          <p:spPr bwMode="auto">
            <a:xfrm>
              <a:off x="2149" y="3900"/>
              <a:ext cx="1483" cy="10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Rectangle 149">
              <a:extLst>
                <a:ext uri="{FF2B5EF4-FFF2-40B4-BE49-F238E27FC236}">
                  <a16:creationId xmlns:a16="http://schemas.microsoft.com/office/drawing/2014/main" id="{0CE1CFB4-8E6C-B96B-613B-E6A9A27E8BA5}"/>
                </a:ext>
              </a:extLst>
            </p:cNvPr>
            <p:cNvSpPr>
              <a:spLocks noChangeArrowheads="1"/>
            </p:cNvSpPr>
            <p:nvPr/>
          </p:nvSpPr>
          <p:spPr bwMode="auto">
            <a:xfrm>
              <a:off x="3632" y="3900"/>
              <a:ext cx="440" cy="10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Rectangle 150">
              <a:extLst>
                <a:ext uri="{FF2B5EF4-FFF2-40B4-BE49-F238E27FC236}">
                  <a16:creationId xmlns:a16="http://schemas.microsoft.com/office/drawing/2014/main" id="{323CCEE0-AAEC-BB7E-9FF5-F843656E9D54}"/>
                </a:ext>
              </a:extLst>
            </p:cNvPr>
            <p:cNvSpPr>
              <a:spLocks noChangeArrowheads="1"/>
            </p:cNvSpPr>
            <p:nvPr/>
          </p:nvSpPr>
          <p:spPr bwMode="auto">
            <a:xfrm>
              <a:off x="4072" y="3900"/>
              <a:ext cx="439" cy="10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Rectangle 151">
              <a:extLst>
                <a:ext uri="{FF2B5EF4-FFF2-40B4-BE49-F238E27FC236}">
                  <a16:creationId xmlns:a16="http://schemas.microsoft.com/office/drawing/2014/main" id="{BCC6E55E-113C-043B-3931-500224063CE9}"/>
                </a:ext>
              </a:extLst>
            </p:cNvPr>
            <p:cNvSpPr>
              <a:spLocks noChangeArrowheads="1"/>
            </p:cNvSpPr>
            <p:nvPr/>
          </p:nvSpPr>
          <p:spPr bwMode="auto">
            <a:xfrm>
              <a:off x="4511" y="3900"/>
              <a:ext cx="440" cy="10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Rectangle 152">
              <a:extLst>
                <a:ext uri="{FF2B5EF4-FFF2-40B4-BE49-F238E27FC236}">
                  <a16:creationId xmlns:a16="http://schemas.microsoft.com/office/drawing/2014/main" id="{418C55B7-0C49-CF88-1019-35CFC5FDFECE}"/>
                </a:ext>
              </a:extLst>
            </p:cNvPr>
            <p:cNvSpPr>
              <a:spLocks noChangeArrowheads="1"/>
            </p:cNvSpPr>
            <p:nvPr/>
          </p:nvSpPr>
          <p:spPr bwMode="auto">
            <a:xfrm>
              <a:off x="4951" y="3900"/>
              <a:ext cx="440" cy="10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Rectangle 153">
              <a:extLst>
                <a:ext uri="{FF2B5EF4-FFF2-40B4-BE49-F238E27FC236}">
                  <a16:creationId xmlns:a16="http://schemas.microsoft.com/office/drawing/2014/main" id="{27BE588B-CACA-0FB4-2956-85AB2CD5F467}"/>
                </a:ext>
              </a:extLst>
            </p:cNvPr>
            <p:cNvSpPr>
              <a:spLocks noChangeArrowheads="1"/>
            </p:cNvSpPr>
            <p:nvPr/>
          </p:nvSpPr>
          <p:spPr bwMode="auto">
            <a:xfrm>
              <a:off x="5391" y="3900"/>
              <a:ext cx="407" cy="10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Rectangle 154">
              <a:extLst>
                <a:ext uri="{FF2B5EF4-FFF2-40B4-BE49-F238E27FC236}">
                  <a16:creationId xmlns:a16="http://schemas.microsoft.com/office/drawing/2014/main" id="{00512C81-9320-36FB-AF37-FDA82DFD0BAC}"/>
                </a:ext>
              </a:extLst>
            </p:cNvPr>
            <p:cNvSpPr>
              <a:spLocks noChangeArrowheads="1"/>
            </p:cNvSpPr>
            <p:nvPr/>
          </p:nvSpPr>
          <p:spPr bwMode="auto">
            <a:xfrm>
              <a:off x="5798" y="3900"/>
              <a:ext cx="69" cy="10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Rectangle 155">
              <a:extLst>
                <a:ext uri="{FF2B5EF4-FFF2-40B4-BE49-F238E27FC236}">
                  <a16:creationId xmlns:a16="http://schemas.microsoft.com/office/drawing/2014/main" id="{58A3816C-EA8D-AB00-FA70-CA351053580B}"/>
                </a:ext>
              </a:extLst>
            </p:cNvPr>
            <p:cNvSpPr>
              <a:spLocks noChangeArrowheads="1"/>
            </p:cNvSpPr>
            <p:nvPr/>
          </p:nvSpPr>
          <p:spPr bwMode="auto">
            <a:xfrm>
              <a:off x="2080" y="4009"/>
              <a:ext cx="69" cy="9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Rectangle 156">
              <a:extLst>
                <a:ext uri="{FF2B5EF4-FFF2-40B4-BE49-F238E27FC236}">
                  <a16:creationId xmlns:a16="http://schemas.microsoft.com/office/drawing/2014/main" id="{836B2268-B1C5-285F-EDE9-D7F014BE392A}"/>
                </a:ext>
              </a:extLst>
            </p:cNvPr>
            <p:cNvSpPr>
              <a:spLocks noChangeArrowheads="1"/>
            </p:cNvSpPr>
            <p:nvPr/>
          </p:nvSpPr>
          <p:spPr bwMode="auto">
            <a:xfrm>
              <a:off x="2149" y="4009"/>
              <a:ext cx="1483" cy="9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Rectangle 157">
              <a:extLst>
                <a:ext uri="{FF2B5EF4-FFF2-40B4-BE49-F238E27FC236}">
                  <a16:creationId xmlns:a16="http://schemas.microsoft.com/office/drawing/2014/main" id="{35BF83AB-DF9C-038E-2291-F79E909291A2}"/>
                </a:ext>
              </a:extLst>
            </p:cNvPr>
            <p:cNvSpPr>
              <a:spLocks noChangeArrowheads="1"/>
            </p:cNvSpPr>
            <p:nvPr/>
          </p:nvSpPr>
          <p:spPr bwMode="auto">
            <a:xfrm>
              <a:off x="3632" y="4009"/>
              <a:ext cx="440" cy="9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0" name="Rectangle 158">
              <a:extLst>
                <a:ext uri="{FF2B5EF4-FFF2-40B4-BE49-F238E27FC236}">
                  <a16:creationId xmlns:a16="http://schemas.microsoft.com/office/drawing/2014/main" id="{DD035B03-5C3B-7D73-90E4-E1BE547A25A8}"/>
                </a:ext>
              </a:extLst>
            </p:cNvPr>
            <p:cNvSpPr>
              <a:spLocks noChangeArrowheads="1"/>
            </p:cNvSpPr>
            <p:nvPr/>
          </p:nvSpPr>
          <p:spPr bwMode="auto">
            <a:xfrm>
              <a:off x="4072" y="4009"/>
              <a:ext cx="439" cy="9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Rectangle 159">
              <a:extLst>
                <a:ext uri="{FF2B5EF4-FFF2-40B4-BE49-F238E27FC236}">
                  <a16:creationId xmlns:a16="http://schemas.microsoft.com/office/drawing/2014/main" id="{29D7F9AB-C68D-874A-32F3-1844CFF9A6FC}"/>
                </a:ext>
              </a:extLst>
            </p:cNvPr>
            <p:cNvSpPr>
              <a:spLocks noChangeArrowheads="1"/>
            </p:cNvSpPr>
            <p:nvPr/>
          </p:nvSpPr>
          <p:spPr bwMode="auto">
            <a:xfrm>
              <a:off x="4511" y="4009"/>
              <a:ext cx="440" cy="9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Rectangle 160">
              <a:extLst>
                <a:ext uri="{FF2B5EF4-FFF2-40B4-BE49-F238E27FC236}">
                  <a16:creationId xmlns:a16="http://schemas.microsoft.com/office/drawing/2014/main" id="{73B3B7A1-60CA-1998-EB6D-E4D091740EF8}"/>
                </a:ext>
              </a:extLst>
            </p:cNvPr>
            <p:cNvSpPr>
              <a:spLocks noChangeArrowheads="1"/>
            </p:cNvSpPr>
            <p:nvPr/>
          </p:nvSpPr>
          <p:spPr bwMode="auto">
            <a:xfrm>
              <a:off x="4951" y="4009"/>
              <a:ext cx="440" cy="9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Rectangle 161">
              <a:extLst>
                <a:ext uri="{FF2B5EF4-FFF2-40B4-BE49-F238E27FC236}">
                  <a16:creationId xmlns:a16="http://schemas.microsoft.com/office/drawing/2014/main" id="{3A665F0F-FE19-736F-C0AE-8F1BC3EA33FD}"/>
                </a:ext>
              </a:extLst>
            </p:cNvPr>
            <p:cNvSpPr>
              <a:spLocks noChangeArrowheads="1"/>
            </p:cNvSpPr>
            <p:nvPr/>
          </p:nvSpPr>
          <p:spPr bwMode="auto">
            <a:xfrm>
              <a:off x="5391" y="4009"/>
              <a:ext cx="407" cy="9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Rectangle 162">
              <a:extLst>
                <a:ext uri="{FF2B5EF4-FFF2-40B4-BE49-F238E27FC236}">
                  <a16:creationId xmlns:a16="http://schemas.microsoft.com/office/drawing/2014/main" id="{FE5AB4ED-E728-3153-4FF6-FED2CCA513EE}"/>
                </a:ext>
              </a:extLst>
            </p:cNvPr>
            <p:cNvSpPr>
              <a:spLocks noChangeArrowheads="1"/>
            </p:cNvSpPr>
            <p:nvPr/>
          </p:nvSpPr>
          <p:spPr bwMode="auto">
            <a:xfrm>
              <a:off x="5798" y="4009"/>
              <a:ext cx="69" cy="9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Line 163">
              <a:extLst>
                <a:ext uri="{FF2B5EF4-FFF2-40B4-BE49-F238E27FC236}">
                  <a16:creationId xmlns:a16="http://schemas.microsoft.com/office/drawing/2014/main" id="{C9C84E74-E56B-E1E9-F886-6D7C31044951}"/>
                </a:ext>
              </a:extLst>
            </p:cNvPr>
            <p:cNvSpPr>
              <a:spLocks noChangeShapeType="1"/>
            </p:cNvSpPr>
            <p:nvPr/>
          </p:nvSpPr>
          <p:spPr bwMode="auto">
            <a:xfrm>
              <a:off x="2149" y="303"/>
              <a:ext cx="0" cy="715"/>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 name="Line 164">
              <a:extLst>
                <a:ext uri="{FF2B5EF4-FFF2-40B4-BE49-F238E27FC236}">
                  <a16:creationId xmlns:a16="http://schemas.microsoft.com/office/drawing/2014/main" id="{C61F6D10-3AC6-91FF-144A-B2396DC9DC8E}"/>
                </a:ext>
              </a:extLst>
            </p:cNvPr>
            <p:cNvSpPr>
              <a:spLocks noChangeShapeType="1"/>
            </p:cNvSpPr>
            <p:nvPr/>
          </p:nvSpPr>
          <p:spPr bwMode="auto">
            <a:xfrm>
              <a:off x="2149" y="1108"/>
              <a:ext cx="0" cy="155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 name="Line 165">
              <a:extLst>
                <a:ext uri="{FF2B5EF4-FFF2-40B4-BE49-F238E27FC236}">
                  <a16:creationId xmlns:a16="http://schemas.microsoft.com/office/drawing/2014/main" id="{65A25788-A436-F713-19A1-E5BAA12ABFA4}"/>
                </a:ext>
              </a:extLst>
            </p:cNvPr>
            <p:cNvSpPr>
              <a:spLocks noChangeShapeType="1"/>
            </p:cNvSpPr>
            <p:nvPr/>
          </p:nvSpPr>
          <p:spPr bwMode="auto">
            <a:xfrm>
              <a:off x="2149" y="2759"/>
              <a:ext cx="0" cy="1255"/>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 name="Line 166">
              <a:extLst>
                <a:ext uri="{FF2B5EF4-FFF2-40B4-BE49-F238E27FC236}">
                  <a16:creationId xmlns:a16="http://schemas.microsoft.com/office/drawing/2014/main" id="{EA0A328D-37E7-0490-8556-43AD4AB66DB4}"/>
                </a:ext>
              </a:extLst>
            </p:cNvPr>
            <p:cNvSpPr>
              <a:spLocks noChangeShapeType="1"/>
            </p:cNvSpPr>
            <p:nvPr/>
          </p:nvSpPr>
          <p:spPr bwMode="auto">
            <a:xfrm>
              <a:off x="3632" y="1108"/>
              <a:ext cx="0" cy="1558"/>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 name="Line 167">
              <a:extLst>
                <a:ext uri="{FF2B5EF4-FFF2-40B4-BE49-F238E27FC236}">
                  <a16:creationId xmlns:a16="http://schemas.microsoft.com/office/drawing/2014/main" id="{047E7000-AA9A-6947-BE12-9DD51C3F7246}"/>
                </a:ext>
              </a:extLst>
            </p:cNvPr>
            <p:cNvSpPr>
              <a:spLocks noChangeShapeType="1"/>
            </p:cNvSpPr>
            <p:nvPr/>
          </p:nvSpPr>
          <p:spPr bwMode="auto">
            <a:xfrm>
              <a:off x="3632" y="2759"/>
              <a:ext cx="0" cy="1255"/>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 name="Line 168">
              <a:extLst>
                <a:ext uri="{FF2B5EF4-FFF2-40B4-BE49-F238E27FC236}">
                  <a16:creationId xmlns:a16="http://schemas.microsoft.com/office/drawing/2014/main" id="{86D14CC5-D8E0-18CF-84D0-0F8F28555FCF}"/>
                </a:ext>
              </a:extLst>
            </p:cNvPr>
            <p:cNvSpPr>
              <a:spLocks noChangeShapeType="1"/>
            </p:cNvSpPr>
            <p:nvPr/>
          </p:nvSpPr>
          <p:spPr bwMode="auto">
            <a:xfrm>
              <a:off x="4072" y="1108"/>
              <a:ext cx="0" cy="1558"/>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 name="Line 169">
              <a:extLst>
                <a:ext uri="{FF2B5EF4-FFF2-40B4-BE49-F238E27FC236}">
                  <a16:creationId xmlns:a16="http://schemas.microsoft.com/office/drawing/2014/main" id="{41273BC9-F83F-9E67-E5D1-AD68A2DAE752}"/>
                </a:ext>
              </a:extLst>
            </p:cNvPr>
            <p:cNvSpPr>
              <a:spLocks noChangeShapeType="1"/>
            </p:cNvSpPr>
            <p:nvPr/>
          </p:nvSpPr>
          <p:spPr bwMode="auto">
            <a:xfrm>
              <a:off x="4072" y="2759"/>
              <a:ext cx="0" cy="1255"/>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 name="Line 170">
              <a:extLst>
                <a:ext uri="{FF2B5EF4-FFF2-40B4-BE49-F238E27FC236}">
                  <a16:creationId xmlns:a16="http://schemas.microsoft.com/office/drawing/2014/main" id="{9D41E3FA-5A38-16B2-4236-6D4D09CBA835}"/>
                </a:ext>
              </a:extLst>
            </p:cNvPr>
            <p:cNvSpPr>
              <a:spLocks noChangeShapeType="1"/>
            </p:cNvSpPr>
            <p:nvPr/>
          </p:nvSpPr>
          <p:spPr bwMode="auto">
            <a:xfrm>
              <a:off x="4511" y="1108"/>
              <a:ext cx="0" cy="1558"/>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 name="Line 171">
              <a:extLst>
                <a:ext uri="{FF2B5EF4-FFF2-40B4-BE49-F238E27FC236}">
                  <a16:creationId xmlns:a16="http://schemas.microsoft.com/office/drawing/2014/main" id="{92445736-183A-111E-EF31-86A829932A6C}"/>
                </a:ext>
              </a:extLst>
            </p:cNvPr>
            <p:cNvSpPr>
              <a:spLocks noChangeShapeType="1"/>
            </p:cNvSpPr>
            <p:nvPr/>
          </p:nvSpPr>
          <p:spPr bwMode="auto">
            <a:xfrm>
              <a:off x="4511" y="2759"/>
              <a:ext cx="0" cy="1255"/>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 name="Line 172">
              <a:extLst>
                <a:ext uri="{FF2B5EF4-FFF2-40B4-BE49-F238E27FC236}">
                  <a16:creationId xmlns:a16="http://schemas.microsoft.com/office/drawing/2014/main" id="{0B49C3D9-0414-4340-6598-5E438A70FB83}"/>
                </a:ext>
              </a:extLst>
            </p:cNvPr>
            <p:cNvSpPr>
              <a:spLocks noChangeShapeType="1"/>
            </p:cNvSpPr>
            <p:nvPr/>
          </p:nvSpPr>
          <p:spPr bwMode="auto">
            <a:xfrm>
              <a:off x="4951" y="1108"/>
              <a:ext cx="0" cy="316"/>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 name="Freeform 173">
              <a:extLst>
                <a:ext uri="{FF2B5EF4-FFF2-40B4-BE49-F238E27FC236}">
                  <a16:creationId xmlns:a16="http://schemas.microsoft.com/office/drawing/2014/main" id="{5E393938-399C-C45E-B20D-BA6B11FA8A89}"/>
                </a:ext>
              </a:extLst>
            </p:cNvPr>
            <p:cNvSpPr>
              <a:spLocks noEditPoints="1"/>
            </p:cNvSpPr>
            <p:nvPr/>
          </p:nvSpPr>
          <p:spPr bwMode="auto">
            <a:xfrm>
              <a:off x="4943" y="1424"/>
              <a:ext cx="16" cy="2589"/>
            </a:xfrm>
            <a:custGeom>
              <a:avLst/>
              <a:gdLst>
                <a:gd name="T0" fmla="*/ 16 w 16"/>
                <a:gd name="T1" fmla="*/ 0 h 2589"/>
                <a:gd name="T2" fmla="*/ 16 w 16"/>
                <a:gd name="T3" fmla="*/ 2589 h 2589"/>
                <a:gd name="T4" fmla="*/ 11 w 16"/>
                <a:gd name="T5" fmla="*/ 2589 h 2589"/>
                <a:gd name="T6" fmla="*/ 11 w 16"/>
                <a:gd name="T7" fmla="*/ 0 h 2589"/>
                <a:gd name="T8" fmla="*/ 16 w 16"/>
                <a:gd name="T9" fmla="*/ 0 h 2589"/>
                <a:gd name="T10" fmla="*/ 5 w 16"/>
                <a:gd name="T11" fmla="*/ 0 h 2589"/>
                <a:gd name="T12" fmla="*/ 5 w 16"/>
                <a:gd name="T13" fmla="*/ 2589 h 2589"/>
                <a:gd name="T14" fmla="*/ 0 w 16"/>
                <a:gd name="T15" fmla="*/ 2589 h 2589"/>
                <a:gd name="T16" fmla="*/ 0 w 16"/>
                <a:gd name="T17" fmla="*/ 0 h 2589"/>
                <a:gd name="T18" fmla="*/ 5 w 16"/>
                <a:gd name="T19" fmla="*/ 0 h 2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589">
                  <a:moveTo>
                    <a:pt x="16" y="0"/>
                  </a:moveTo>
                  <a:lnTo>
                    <a:pt x="16" y="2589"/>
                  </a:lnTo>
                  <a:lnTo>
                    <a:pt x="11" y="2589"/>
                  </a:lnTo>
                  <a:lnTo>
                    <a:pt x="11" y="0"/>
                  </a:lnTo>
                  <a:lnTo>
                    <a:pt x="16" y="0"/>
                  </a:lnTo>
                  <a:close/>
                  <a:moveTo>
                    <a:pt x="5" y="0"/>
                  </a:moveTo>
                  <a:lnTo>
                    <a:pt x="5" y="2589"/>
                  </a:lnTo>
                  <a:lnTo>
                    <a:pt x="0" y="2589"/>
                  </a:lnTo>
                  <a:lnTo>
                    <a:pt x="0" y="0"/>
                  </a:lnTo>
                  <a:lnTo>
                    <a:pt x="5"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6" name="Line 174">
              <a:extLst>
                <a:ext uri="{FF2B5EF4-FFF2-40B4-BE49-F238E27FC236}">
                  <a16:creationId xmlns:a16="http://schemas.microsoft.com/office/drawing/2014/main" id="{D5983937-5F92-8F0D-7CE8-ABD1D7BCA7B2}"/>
                </a:ext>
              </a:extLst>
            </p:cNvPr>
            <p:cNvSpPr>
              <a:spLocks noChangeShapeType="1"/>
            </p:cNvSpPr>
            <p:nvPr/>
          </p:nvSpPr>
          <p:spPr bwMode="auto">
            <a:xfrm>
              <a:off x="5391" y="1108"/>
              <a:ext cx="0" cy="1558"/>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 name="Line 175">
              <a:extLst>
                <a:ext uri="{FF2B5EF4-FFF2-40B4-BE49-F238E27FC236}">
                  <a16:creationId xmlns:a16="http://schemas.microsoft.com/office/drawing/2014/main" id="{4DB730B1-A7AF-004B-A942-47C28526599A}"/>
                </a:ext>
              </a:extLst>
            </p:cNvPr>
            <p:cNvSpPr>
              <a:spLocks noChangeShapeType="1"/>
            </p:cNvSpPr>
            <p:nvPr/>
          </p:nvSpPr>
          <p:spPr bwMode="auto">
            <a:xfrm>
              <a:off x="5391" y="2759"/>
              <a:ext cx="0" cy="1255"/>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 name="Line 176">
              <a:extLst>
                <a:ext uri="{FF2B5EF4-FFF2-40B4-BE49-F238E27FC236}">
                  <a16:creationId xmlns:a16="http://schemas.microsoft.com/office/drawing/2014/main" id="{9F4C5D84-A4B4-AC25-7060-5BEE262E4972}"/>
                </a:ext>
              </a:extLst>
            </p:cNvPr>
            <p:cNvSpPr>
              <a:spLocks noChangeShapeType="1"/>
            </p:cNvSpPr>
            <p:nvPr/>
          </p:nvSpPr>
          <p:spPr bwMode="auto">
            <a:xfrm>
              <a:off x="5798" y="303"/>
              <a:ext cx="0" cy="715"/>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 name="Line 177">
              <a:extLst>
                <a:ext uri="{FF2B5EF4-FFF2-40B4-BE49-F238E27FC236}">
                  <a16:creationId xmlns:a16="http://schemas.microsoft.com/office/drawing/2014/main" id="{28052D43-ADFC-D17E-12B6-4459B7FDC064}"/>
                </a:ext>
              </a:extLst>
            </p:cNvPr>
            <p:cNvSpPr>
              <a:spLocks noChangeShapeType="1"/>
            </p:cNvSpPr>
            <p:nvPr/>
          </p:nvSpPr>
          <p:spPr bwMode="auto">
            <a:xfrm>
              <a:off x="5798" y="1108"/>
              <a:ext cx="0" cy="155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 name="Line 178">
              <a:extLst>
                <a:ext uri="{FF2B5EF4-FFF2-40B4-BE49-F238E27FC236}">
                  <a16:creationId xmlns:a16="http://schemas.microsoft.com/office/drawing/2014/main" id="{932A8750-9404-2BFF-5E37-F561E9EDE0E1}"/>
                </a:ext>
              </a:extLst>
            </p:cNvPr>
            <p:cNvSpPr>
              <a:spLocks noChangeShapeType="1"/>
            </p:cNvSpPr>
            <p:nvPr/>
          </p:nvSpPr>
          <p:spPr bwMode="auto">
            <a:xfrm>
              <a:off x="5798" y="2761"/>
              <a:ext cx="0" cy="1253"/>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 name="Line 179">
              <a:extLst>
                <a:ext uri="{FF2B5EF4-FFF2-40B4-BE49-F238E27FC236}">
                  <a16:creationId xmlns:a16="http://schemas.microsoft.com/office/drawing/2014/main" id="{CF605ACB-C863-F10B-D040-E3279D29EDED}"/>
                </a:ext>
              </a:extLst>
            </p:cNvPr>
            <p:cNvSpPr>
              <a:spLocks noChangeShapeType="1"/>
            </p:cNvSpPr>
            <p:nvPr/>
          </p:nvSpPr>
          <p:spPr bwMode="auto">
            <a:xfrm>
              <a:off x="2145" y="307"/>
              <a:ext cx="3657"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 name="Line 180">
              <a:extLst>
                <a:ext uri="{FF2B5EF4-FFF2-40B4-BE49-F238E27FC236}">
                  <a16:creationId xmlns:a16="http://schemas.microsoft.com/office/drawing/2014/main" id="{0F283B11-83D8-C2F9-B1C9-56EB7AD73C8A}"/>
                </a:ext>
              </a:extLst>
            </p:cNvPr>
            <p:cNvSpPr>
              <a:spLocks noChangeShapeType="1"/>
            </p:cNvSpPr>
            <p:nvPr/>
          </p:nvSpPr>
          <p:spPr bwMode="auto">
            <a:xfrm>
              <a:off x="2145" y="1014"/>
              <a:ext cx="3657"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 name="Line 181">
              <a:extLst>
                <a:ext uri="{FF2B5EF4-FFF2-40B4-BE49-F238E27FC236}">
                  <a16:creationId xmlns:a16="http://schemas.microsoft.com/office/drawing/2014/main" id="{3CFBC1FC-D365-35AE-93BB-5729FFBE4421}"/>
                </a:ext>
              </a:extLst>
            </p:cNvPr>
            <p:cNvSpPr>
              <a:spLocks noChangeShapeType="1"/>
            </p:cNvSpPr>
            <p:nvPr/>
          </p:nvSpPr>
          <p:spPr bwMode="auto">
            <a:xfrm>
              <a:off x="2145" y="1112"/>
              <a:ext cx="3657"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 name="Line 182">
              <a:extLst>
                <a:ext uri="{FF2B5EF4-FFF2-40B4-BE49-F238E27FC236}">
                  <a16:creationId xmlns:a16="http://schemas.microsoft.com/office/drawing/2014/main" id="{C4023ED9-FCFC-7455-48B4-410A2DFB98C3}"/>
                </a:ext>
              </a:extLst>
            </p:cNvPr>
            <p:cNvSpPr>
              <a:spLocks noChangeShapeType="1"/>
            </p:cNvSpPr>
            <p:nvPr/>
          </p:nvSpPr>
          <p:spPr bwMode="auto">
            <a:xfrm>
              <a:off x="2145" y="1428"/>
              <a:ext cx="3657"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 name="Line 183">
              <a:extLst>
                <a:ext uri="{FF2B5EF4-FFF2-40B4-BE49-F238E27FC236}">
                  <a16:creationId xmlns:a16="http://schemas.microsoft.com/office/drawing/2014/main" id="{AABC283D-1C05-17F7-EC8F-5B24C858A80D}"/>
                </a:ext>
              </a:extLst>
            </p:cNvPr>
            <p:cNvSpPr>
              <a:spLocks noChangeShapeType="1"/>
            </p:cNvSpPr>
            <p:nvPr/>
          </p:nvSpPr>
          <p:spPr bwMode="auto">
            <a:xfrm>
              <a:off x="2145" y="1531"/>
              <a:ext cx="3657"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 name="Line 184">
              <a:extLst>
                <a:ext uri="{FF2B5EF4-FFF2-40B4-BE49-F238E27FC236}">
                  <a16:creationId xmlns:a16="http://schemas.microsoft.com/office/drawing/2014/main" id="{5A14A1EF-B95F-AA5A-A481-DF45A509C132}"/>
                </a:ext>
              </a:extLst>
            </p:cNvPr>
            <p:cNvSpPr>
              <a:spLocks noChangeShapeType="1"/>
            </p:cNvSpPr>
            <p:nvPr/>
          </p:nvSpPr>
          <p:spPr bwMode="auto">
            <a:xfrm>
              <a:off x="2145" y="1634"/>
              <a:ext cx="3657"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 name="Line 185">
              <a:extLst>
                <a:ext uri="{FF2B5EF4-FFF2-40B4-BE49-F238E27FC236}">
                  <a16:creationId xmlns:a16="http://schemas.microsoft.com/office/drawing/2014/main" id="{68D311B3-5831-0589-1B64-00E8BDCBC214}"/>
                </a:ext>
              </a:extLst>
            </p:cNvPr>
            <p:cNvSpPr>
              <a:spLocks noChangeShapeType="1"/>
            </p:cNvSpPr>
            <p:nvPr/>
          </p:nvSpPr>
          <p:spPr bwMode="auto">
            <a:xfrm>
              <a:off x="2145" y="1738"/>
              <a:ext cx="3657"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 name="Line 186">
              <a:extLst>
                <a:ext uri="{FF2B5EF4-FFF2-40B4-BE49-F238E27FC236}">
                  <a16:creationId xmlns:a16="http://schemas.microsoft.com/office/drawing/2014/main" id="{86D47BBC-EA1A-B490-9740-EA7BE6827E22}"/>
                </a:ext>
              </a:extLst>
            </p:cNvPr>
            <p:cNvSpPr>
              <a:spLocks noChangeShapeType="1"/>
            </p:cNvSpPr>
            <p:nvPr/>
          </p:nvSpPr>
          <p:spPr bwMode="auto">
            <a:xfrm>
              <a:off x="2145" y="1841"/>
              <a:ext cx="3657"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 name="Line 187">
              <a:extLst>
                <a:ext uri="{FF2B5EF4-FFF2-40B4-BE49-F238E27FC236}">
                  <a16:creationId xmlns:a16="http://schemas.microsoft.com/office/drawing/2014/main" id="{6F343D38-9867-7903-3B2F-40C187E27BB3}"/>
                </a:ext>
              </a:extLst>
            </p:cNvPr>
            <p:cNvSpPr>
              <a:spLocks noChangeShapeType="1"/>
            </p:cNvSpPr>
            <p:nvPr/>
          </p:nvSpPr>
          <p:spPr bwMode="auto">
            <a:xfrm>
              <a:off x="2145" y="1945"/>
              <a:ext cx="3657"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 name="Line 188">
              <a:extLst>
                <a:ext uri="{FF2B5EF4-FFF2-40B4-BE49-F238E27FC236}">
                  <a16:creationId xmlns:a16="http://schemas.microsoft.com/office/drawing/2014/main" id="{AE90DC8C-D307-1AEE-A1F2-47BD11ECE0C7}"/>
                </a:ext>
              </a:extLst>
            </p:cNvPr>
            <p:cNvSpPr>
              <a:spLocks noChangeShapeType="1"/>
            </p:cNvSpPr>
            <p:nvPr/>
          </p:nvSpPr>
          <p:spPr bwMode="auto">
            <a:xfrm>
              <a:off x="2145" y="2048"/>
              <a:ext cx="3657"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 name="Line 189">
              <a:extLst>
                <a:ext uri="{FF2B5EF4-FFF2-40B4-BE49-F238E27FC236}">
                  <a16:creationId xmlns:a16="http://schemas.microsoft.com/office/drawing/2014/main" id="{C21FB927-B9C3-43E3-BFB9-AB2E043DB1F6}"/>
                </a:ext>
              </a:extLst>
            </p:cNvPr>
            <p:cNvSpPr>
              <a:spLocks noChangeShapeType="1"/>
            </p:cNvSpPr>
            <p:nvPr/>
          </p:nvSpPr>
          <p:spPr bwMode="auto">
            <a:xfrm>
              <a:off x="2145" y="2151"/>
              <a:ext cx="3657"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 name="Line 190">
              <a:extLst>
                <a:ext uri="{FF2B5EF4-FFF2-40B4-BE49-F238E27FC236}">
                  <a16:creationId xmlns:a16="http://schemas.microsoft.com/office/drawing/2014/main" id="{2882341E-FBCE-4A00-CE5F-501D6D6F8551}"/>
                </a:ext>
              </a:extLst>
            </p:cNvPr>
            <p:cNvSpPr>
              <a:spLocks noChangeShapeType="1"/>
            </p:cNvSpPr>
            <p:nvPr/>
          </p:nvSpPr>
          <p:spPr bwMode="auto">
            <a:xfrm>
              <a:off x="2145" y="2255"/>
              <a:ext cx="3657"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 name="Line 191">
              <a:extLst>
                <a:ext uri="{FF2B5EF4-FFF2-40B4-BE49-F238E27FC236}">
                  <a16:creationId xmlns:a16="http://schemas.microsoft.com/office/drawing/2014/main" id="{4A485EA5-0C5B-EB19-F697-F9BE57BD35D7}"/>
                </a:ext>
              </a:extLst>
            </p:cNvPr>
            <p:cNvSpPr>
              <a:spLocks noChangeShapeType="1"/>
            </p:cNvSpPr>
            <p:nvPr/>
          </p:nvSpPr>
          <p:spPr bwMode="auto">
            <a:xfrm>
              <a:off x="2145" y="2358"/>
              <a:ext cx="3657"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 name="Line 192">
              <a:extLst>
                <a:ext uri="{FF2B5EF4-FFF2-40B4-BE49-F238E27FC236}">
                  <a16:creationId xmlns:a16="http://schemas.microsoft.com/office/drawing/2014/main" id="{C13FC8E6-810E-94A3-F169-1ED078CC296F}"/>
                </a:ext>
              </a:extLst>
            </p:cNvPr>
            <p:cNvSpPr>
              <a:spLocks noChangeShapeType="1"/>
            </p:cNvSpPr>
            <p:nvPr/>
          </p:nvSpPr>
          <p:spPr bwMode="auto">
            <a:xfrm>
              <a:off x="2145" y="2553"/>
              <a:ext cx="3657"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 name="Line 193">
              <a:extLst>
                <a:ext uri="{FF2B5EF4-FFF2-40B4-BE49-F238E27FC236}">
                  <a16:creationId xmlns:a16="http://schemas.microsoft.com/office/drawing/2014/main" id="{E2D237BE-E97F-2D5E-6518-36C7C1BD35F9}"/>
                </a:ext>
              </a:extLst>
            </p:cNvPr>
            <p:cNvSpPr>
              <a:spLocks noChangeShapeType="1"/>
            </p:cNvSpPr>
            <p:nvPr/>
          </p:nvSpPr>
          <p:spPr bwMode="auto">
            <a:xfrm>
              <a:off x="2145" y="2662"/>
              <a:ext cx="3657"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 name="Line 194">
              <a:extLst>
                <a:ext uri="{FF2B5EF4-FFF2-40B4-BE49-F238E27FC236}">
                  <a16:creationId xmlns:a16="http://schemas.microsoft.com/office/drawing/2014/main" id="{65C39359-7529-6E23-9F9C-68BBF1FD5BA9}"/>
                </a:ext>
              </a:extLst>
            </p:cNvPr>
            <p:cNvSpPr>
              <a:spLocks noChangeShapeType="1"/>
            </p:cNvSpPr>
            <p:nvPr/>
          </p:nvSpPr>
          <p:spPr bwMode="auto">
            <a:xfrm>
              <a:off x="2145" y="2763"/>
              <a:ext cx="3248"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7" name="Line 195">
              <a:extLst>
                <a:ext uri="{FF2B5EF4-FFF2-40B4-BE49-F238E27FC236}">
                  <a16:creationId xmlns:a16="http://schemas.microsoft.com/office/drawing/2014/main" id="{6064D3A8-D86C-F48A-3F46-6377916D6808}"/>
                </a:ext>
              </a:extLst>
            </p:cNvPr>
            <p:cNvSpPr>
              <a:spLocks noChangeShapeType="1"/>
            </p:cNvSpPr>
            <p:nvPr/>
          </p:nvSpPr>
          <p:spPr bwMode="auto">
            <a:xfrm>
              <a:off x="5393" y="2763"/>
              <a:ext cx="409"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 name="Line 196">
              <a:extLst>
                <a:ext uri="{FF2B5EF4-FFF2-40B4-BE49-F238E27FC236}">
                  <a16:creationId xmlns:a16="http://schemas.microsoft.com/office/drawing/2014/main" id="{AE1CDFF3-7E70-23C0-7AEB-CFB016211006}"/>
                </a:ext>
              </a:extLst>
            </p:cNvPr>
            <p:cNvSpPr>
              <a:spLocks noChangeShapeType="1"/>
            </p:cNvSpPr>
            <p:nvPr/>
          </p:nvSpPr>
          <p:spPr bwMode="auto">
            <a:xfrm>
              <a:off x="2145" y="2866"/>
              <a:ext cx="3657"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 name="Line 197">
              <a:extLst>
                <a:ext uri="{FF2B5EF4-FFF2-40B4-BE49-F238E27FC236}">
                  <a16:creationId xmlns:a16="http://schemas.microsoft.com/office/drawing/2014/main" id="{C2C35CCA-BA11-115D-6E6A-D6FA6FB4EA3D}"/>
                </a:ext>
              </a:extLst>
            </p:cNvPr>
            <p:cNvSpPr>
              <a:spLocks noChangeShapeType="1"/>
            </p:cNvSpPr>
            <p:nvPr/>
          </p:nvSpPr>
          <p:spPr bwMode="auto">
            <a:xfrm>
              <a:off x="2145" y="2970"/>
              <a:ext cx="3657"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0" name="Line 198">
              <a:extLst>
                <a:ext uri="{FF2B5EF4-FFF2-40B4-BE49-F238E27FC236}">
                  <a16:creationId xmlns:a16="http://schemas.microsoft.com/office/drawing/2014/main" id="{CA197E57-D8AD-AFB4-8EC4-6018F6E128BF}"/>
                </a:ext>
              </a:extLst>
            </p:cNvPr>
            <p:cNvSpPr>
              <a:spLocks noChangeShapeType="1"/>
            </p:cNvSpPr>
            <p:nvPr/>
          </p:nvSpPr>
          <p:spPr bwMode="auto">
            <a:xfrm>
              <a:off x="2145" y="3073"/>
              <a:ext cx="3657"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1" name="Line 199">
              <a:extLst>
                <a:ext uri="{FF2B5EF4-FFF2-40B4-BE49-F238E27FC236}">
                  <a16:creationId xmlns:a16="http://schemas.microsoft.com/office/drawing/2014/main" id="{36965637-CE84-AE42-0482-FA0C060887DE}"/>
                </a:ext>
              </a:extLst>
            </p:cNvPr>
            <p:cNvSpPr>
              <a:spLocks noChangeShapeType="1"/>
            </p:cNvSpPr>
            <p:nvPr/>
          </p:nvSpPr>
          <p:spPr bwMode="auto">
            <a:xfrm>
              <a:off x="2145" y="3176"/>
              <a:ext cx="3657"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2" name="Line 200">
              <a:extLst>
                <a:ext uri="{FF2B5EF4-FFF2-40B4-BE49-F238E27FC236}">
                  <a16:creationId xmlns:a16="http://schemas.microsoft.com/office/drawing/2014/main" id="{AC84F3F6-F234-F978-E3D5-9F4F85B90B5C}"/>
                </a:ext>
              </a:extLst>
            </p:cNvPr>
            <p:cNvSpPr>
              <a:spLocks noChangeShapeType="1"/>
            </p:cNvSpPr>
            <p:nvPr/>
          </p:nvSpPr>
          <p:spPr bwMode="auto">
            <a:xfrm>
              <a:off x="2145" y="3280"/>
              <a:ext cx="3657"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3" name="Line 201">
              <a:extLst>
                <a:ext uri="{FF2B5EF4-FFF2-40B4-BE49-F238E27FC236}">
                  <a16:creationId xmlns:a16="http://schemas.microsoft.com/office/drawing/2014/main" id="{941B2C35-B476-CC8F-406E-DFB6A0FD0EED}"/>
                </a:ext>
              </a:extLst>
            </p:cNvPr>
            <p:cNvSpPr>
              <a:spLocks noChangeShapeType="1"/>
            </p:cNvSpPr>
            <p:nvPr/>
          </p:nvSpPr>
          <p:spPr bwMode="auto">
            <a:xfrm>
              <a:off x="2145" y="3383"/>
              <a:ext cx="3657"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4" name="Line 202">
              <a:extLst>
                <a:ext uri="{FF2B5EF4-FFF2-40B4-BE49-F238E27FC236}">
                  <a16:creationId xmlns:a16="http://schemas.microsoft.com/office/drawing/2014/main" id="{32AFA035-DF5C-36B6-B74B-A6B0DA761778}"/>
                </a:ext>
              </a:extLst>
            </p:cNvPr>
            <p:cNvSpPr>
              <a:spLocks noChangeShapeType="1"/>
            </p:cNvSpPr>
            <p:nvPr/>
          </p:nvSpPr>
          <p:spPr bwMode="auto">
            <a:xfrm>
              <a:off x="2145" y="3487"/>
              <a:ext cx="3657"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 name="Line 203">
              <a:extLst>
                <a:ext uri="{FF2B5EF4-FFF2-40B4-BE49-F238E27FC236}">
                  <a16:creationId xmlns:a16="http://schemas.microsoft.com/office/drawing/2014/main" id="{5B93E16D-853F-CB99-934A-051F9691C93C}"/>
                </a:ext>
              </a:extLst>
            </p:cNvPr>
            <p:cNvSpPr>
              <a:spLocks noChangeShapeType="1"/>
            </p:cNvSpPr>
            <p:nvPr/>
          </p:nvSpPr>
          <p:spPr bwMode="auto">
            <a:xfrm>
              <a:off x="2145" y="3590"/>
              <a:ext cx="3657"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6" name="Line 204">
              <a:extLst>
                <a:ext uri="{FF2B5EF4-FFF2-40B4-BE49-F238E27FC236}">
                  <a16:creationId xmlns:a16="http://schemas.microsoft.com/office/drawing/2014/main" id="{7BFB9AED-1633-E4CD-7233-C9BB386173F5}"/>
                </a:ext>
              </a:extLst>
            </p:cNvPr>
            <p:cNvSpPr>
              <a:spLocks noChangeShapeType="1"/>
            </p:cNvSpPr>
            <p:nvPr/>
          </p:nvSpPr>
          <p:spPr bwMode="auto">
            <a:xfrm>
              <a:off x="2145" y="3693"/>
              <a:ext cx="3657"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7" name="Line 205">
              <a:extLst>
                <a:ext uri="{FF2B5EF4-FFF2-40B4-BE49-F238E27FC236}">
                  <a16:creationId xmlns:a16="http://schemas.microsoft.com/office/drawing/2014/main" id="{1DBB4635-6F69-4024-7C87-39B83BB95EC7}"/>
                </a:ext>
              </a:extLst>
            </p:cNvPr>
            <p:cNvSpPr>
              <a:spLocks noChangeShapeType="1"/>
            </p:cNvSpPr>
            <p:nvPr/>
          </p:nvSpPr>
          <p:spPr bwMode="auto">
            <a:xfrm>
              <a:off x="2145" y="3797"/>
              <a:ext cx="3657"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8" name="Line 206">
              <a:extLst>
                <a:ext uri="{FF2B5EF4-FFF2-40B4-BE49-F238E27FC236}">
                  <a16:creationId xmlns:a16="http://schemas.microsoft.com/office/drawing/2014/main" id="{0B917F34-FAB7-1A0A-4370-96C233803A03}"/>
                </a:ext>
              </a:extLst>
            </p:cNvPr>
            <p:cNvSpPr>
              <a:spLocks noChangeShapeType="1"/>
            </p:cNvSpPr>
            <p:nvPr/>
          </p:nvSpPr>
          <p:spPr bwMode="auto">
            <a:xfrm>
              <a:off x="2145" y="3900"/>
              <a:ext cx="3657"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8" name="Line 208">
            <a:extLst>
              <a:ext uri="{FF2B5EF4-FFF2-40B4-BE49-F238E27FC236}">
                <a16:creationId xmlns:a16="http://schemas.microsoft.com/office/drawing/2014/main" id="{592745ED-66D5-1A80-D8AC-8EFB355A0551}"/>
              </a:ext>
            </a:extLst>
          </p:cNvPr>
          <p:cNvSpPr>
            <a:spLocks noChangeShapeType="1"/>
          </p:cNvSpPr>
          <p:nvPr/>
        </p:nvSpPr>
        <p:spPr bwMode="auto">
          <a:xfrm>
            <a:off x="3461459" y="6003599"/>
            <a:ext cx="5805488"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209">
            <a:extLst>
              <a:ext uri="{FF2B5EF4-FFF2-40B4-BE49-F238E27FC236}">
                <a16:creationId xmlns:a16="http://schemas.microsoft.com/office/drawing/2014/main" id="{44E9CF28-F1E3-0C05-200D-7525AB76BDA4}"/>
              </a:ext>
            </a:extLst>
          </p:cNvPr>
          <p:cNvSpPr>
            <a:spLocks noChangeShapeType="1"/>
          </p:cNvSpPr>
          <p:nvPr/>
        </p:nvSpPr>
        <p:spPr bwMode="auto">
          <a:xfrm>
            <a:off x="3358272" y="-8090"/>
            <a:ext cx="0" cy="6172929"/>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210">
            <a:extLst>
              <a:ext uri="{FF2B5EF4-FFF2-40B4-BE49-F238E27FC236}">
                <a16:creationId xmlns:a16="http://schemas.microsoft.com/office/drawing/2014/main" id="{4D14F8A9-C19B-9246-AE65-54AE3BD22914}"/>
              </a:ext>
            </a:extLst>
          </p:cNvPr>
          <p:cNvSpPr>
            <a:spLocks noChangeShapeType="1"/>
          </p:cNvSpPr>
          <p:nvPr/>
        </p:nvSpPr>
        <p:spPr bwMode="auto">
          <a:xfrm>
            <a:off x="9370134" y="-8090"/>
            <a:ext cx="0" cy="6172929"/>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211">
            <a:extLst>
              <a:ext uri="{FF2B5EF4-FFF2-40B4-BE49-F238E27FC236}">
                <a16:creationId xmlns:a16="http://schemas.microsoft.com/office/drawing/2014/main" id="{7D8EFF8B-7D15-5322-1E1E-D58FF4F9151C}"/>
              </a:ext>
            </a:extLst>
          </p:cNvPr>
          <p:cNvSpPr>
            <a:spLocks noChangeShapeType="1"/>
          </p:cNvSpPr>
          <p:nvPr/>
        </p:nvSpPr>
        <p:spPr bwMode="auto">
          <a:xfrm>
            <a:off x="3351922" y="-1767"/>
            <a:ext cx="6024563"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212">
            <a:extLst>
              <a:ext uri="{FF2B5EF4-FFF2-40B4-BE49-F238E27FC236}">
                <a16:creationId xmlns:a16="http://schemas.microsoft.com/office/drawing/2014/main" id="{2A8CFF1A-6B92-15C9-B665-BA38B2EF0748}"/>
              </a:ext>
            </a:extLst>
          </p:cNvPr>
          <p:cNvSpPr>
            <a:spLocks noChangeShapeType="1"/>
          </p:cNvSpPr>
          <p:nvPr/>
        </p:nvSpPr>
        <p:spPr bwMode="auto">
          <a:xfrm>
            <a:off x="3351922" y="6158515"/>
            <a:ext cx="6024563"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213">
            <a:extLst>
              <a:ext uri="{FF2B5EF4-FFF2-40B4-BE49-F238E27FC236}">
                <a16:creationId xmlns:a16="http://schemas.microsoft.com/office/drawing/2014/main" id="{BEBD3383-C3C8-28B5-4027-4D2BDFD44CCD}"/>
              </a:ext>
            </a:extLst>
          </p:cNvPr>
          <p:cNvSpPr>
            <a:spLocks noChangeArrowheads="1"/>
          </p:cNvSpPr>
          <p:nvPr/>
        </p:nvSpPr>
        <p:spPr bwMode="auto">
          <a:xfrm>
            <a:off x="5822072" y="180022"/>
            <a:ext cx="336470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a:ln>
                  <a:noFill/>
                </a:ln>
                <a:solidFill>
                  <a:srgbClr val="000000"/>
                </a:solidFill>
                <a:effectLst/>
                <a:latin typeface="Arial" panose="020B0604020202020204" pitchFamily="34" charset="0"/>
              </a:rPr>
              <a:t>Savannah Police Department</a:t>
            </a:r>
            <a:endParaRPr kumimoji="0" lang="en-US" altLang="en-US" sz="1900" b="0" i="0" u="none" strike="noStrike" cap="none" normalizeH="0" baseline="0">
              <a:ln>
                <a:noFill/>
              </a:ln>
              <a:solidFill>
                <a:schemeClr val="tx1"/>
              </a:solidFill>
              <a:effectLst/>
              <a:latin typeface="Arial" panose="020B0604020202020204" pitchFamily="34" charset="0"/>
            </a:endParaRPr>
          </a:p>
        </p:txBody>
      </p:sp>
      <p:sp>
        <p:nvSpPr>
          <p:cNvPr id="24" name="Rectangle 214">
            <a:extLst>
              <a:ext uri="{FF2B5EF4-FFF2-40B4-BE49-F238E27FC236}">
                <a16:creationId xmlns:a16="http://schemas.microsoft.com/office/drawing/2014/main" id="{7BD2540E-FEED-2726-C859-8F3BB923EA39}"/>
              </a:ext>
            </a:extLst>
          </p:cNvPr>
          <p:cNvSpPr>
            <a:spLocks noChangeArrowheads="1"/>
          </p:cNvSpPr>
          <p:nvPr/>
        </p:nvSpPr>
        <p:spPr bwMode="auto">
          <a:xfrm>
            <a:off x="5822072" y="459820"/>
            <a:ext cx="254351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a:ln>
                  <a:noFill/>
                </a:ln>
                <a:solidFill>
                  <a:srgbClr val="000000"/>
                </a:solidFill>
                <a:effectLst/>
                <a:latin typeface="Arial" panose="020B0604020202020204" pitchFamily="34" charset="0"/>
              </a:rPr>
              <a:t>Total Part One Crimes</a:t>
            </a:r>
            <a:endParaRPr kumimoji="0" lang="en-US" altLang="en-US" sz="1900" b="0" i="0" u="none" strike="noStrike" cap="none" normalizeH="0" baseline="0">
              <a:ln>
                <a:noFill/>
              </a:ln>
              <a:solidFill>
                <a:schemeClr val="tx1"/>
              </a:solidFill>
              <a:effectLst/>
              <a:latin typeface="Arial" panose="020B0604020202020204" pitchFamily="34" charset="0"/>
            </a:endParaRPr>
          </a:p>
        </p:txBody>
      </p:sp>
      <p:sp>
        <p:nvSpPr>
          <p:cNvPr id="25" name="Rectangle 215">
            <a:extLst>
              <a:ext uri="{FF2B5EF4-FFF2-40B4-BE49-F238E27FC236}">
                <a16:creationId xmlns:a16="http://schemas.microsoft.com/office/drawing/2014/main" id="{3A9BE6CD-D59B-51F7-FAB3-D37C4F262A67}"/>
              </a:ext>
            </a:extLst>
          </p:cNvPr>
          <p:cNvSpPr>
            <a:spLocks noChangeArrowheads="1"/>
          </p:cNvSpPr>
          <p:nvPr/>
        </p:nvSpPr>
        <p:spPr bwMode="auto">
          <a:xfrm>
            <a:off x="5822072" y="739617"/>
            <a:ext cx="54502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a:ln>
                  <a:noFill/>
                </a:ln>
                <a:solidFill>
                  <a:srgbClr val="000000"/>
                </a:solidFill>
                <a:effectLst/>
                <a:latin typeface="Arial" panose="020B0604020202020204" pitchFamily="34" charset="0"/>
              </a:rPr>
              <a:t>2020</a:t>
            </a:r>
            <a:endParaRPr kumimoji="0" lang="en-US" altLang="en-US" sz="1900" b="0" i="0" u="none" strike="noStrike" cap="none" normalizeH="0" baseline="0">
              <a:ln>
                <a:noFill/>
              </a:ln>
              <a:solidFill>
                <a:schemeClr val="tx1"/>
              </a:solidFill>
              <a:effectLst/>
              <a:latin typeface="Arial" panose="020B0604020202020204" pitchFamily="34" charset="0"/>
            </a:endParaRPr>
          </a:p>
        </p:txBody>
      </p:sp>
      <p:sp>
        <p:nvSpPr>
          <p:cNvPr id="26" name="Rectangle 216">
            <a:extLst>
              <a:ext uri="{FF2B5EF4-FFF2-40B4-BE49-F238E27FC236}">
                <a16:creationId xmlns:a16="http://schemas.microsoft.com/office/drawing/2014/main" id="{EB016DA3-DC3F-4832-A626-8DED4D40AB4F}"/>
              </a:ext>
            </a:extLst>
          </p:cNvPr>
          <p:cNvSpPr>
            <a:spLocks noChangeArrowheads="1"/>
          </p:cNvSpPr>
          <p:nvPr/>
        </p:nvSpPr>
        <p:spPr bwMode="auto">
          <a:xfrm>
            <a:off x="6328484" y="739617"/>
            <a:ext cx="185738" cy="31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17">
            <a:extLst>
              <a:ext uri="{FF2B5EF4-FFF2-40B4-BE49-F238E27FC236}">
                <a16:creationId xmlns:a16="http://schemas.microsoft.com/office/drawing/2014/main" id="{E633F92B-B572-406E-073B-6C02F8EA66B3}"/>
              </a:ext>
            </a:extLst>
          </p:cNvPr>
          <p:cNvSpPr>
            <a:spLocks noChangeArrowheads="1"/>
          </p:cNvSpPr>
          <p:nvPr/>
        </p:nvSpPr>
        <p:spPr bwMode="auto">
          <a:xfrm>
            <a:off x="6404684" y="739617"/>
            <a:ext cx="54502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a:ln>
                  <a:noFill/>
                </a:ln>
                <a:solidFill>
                  <a:srgbClr val="000000"/>
                </a:solidFill>
                <a:effectLst/>
                <a:latin typeface="Arial" panose="020B0604020202020204" pitchFamily="34" charset="0"/>
              </a:rPr>
              <a:t>2022</a:t>
            </a:r>
            <a:endParaRPr kumimoji="0" lang="en-US" altLang="en-US" sz="1900" b="0" i="0" u="none" strike="noStrike" cap="none" normalizeH="0" baseline="0">
              <a:ln>
                <a:noFill/>
              </a:ln>
              <a:solidFill>
                <a:schemeClr val="tx1"/>
              </a:solidFill>
              <a:effectLst/>
              <a:latin typeface="Arial" panose="020B0604020202020204" pitchFamily="34" charset="0"/>
            </a:endParaRPr>
          </a:p>
        </p:txBody>
      </p:sp>
      <p:sp>
        <p:nvSpPr>
          <p:cNvPr id="28" name="Rectangle 218">
            <a:extLst>
              <a:ext uri="{FF2B5EF4-FFF2-40B4-BE49-F238E27FC236}">
                <a16:creationId xmlns:a16="http://schemas.microsoft.com/office/drawing/2014/main" id="{0C79692A-B1EE-38E5-0743-D75A5B1C8A4D}"/>
              </a:ext>
            </a:extLst>
          </p:cNvPr>
          <p:cNvSpPr>
            <a:spLocks noChangeArrowheads="1"/>
          </p:cNvSpPr>
          <p:nvPr/>
        </p:nvSpPr>
        <p:spPr bwMode="auto">
          <a:xfrm>
            <a:off x="8017584" y="1597978"/>
            <a:ext cx="5810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Change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Rectangle 219">
            <a:extLst>
              <a:ext uri="{FF2B5EF4-FFF2-40B4-BE49-F238E27FC236}">
                <a16:creationId xmlns:a16="http://schemas.microsoft.com/office/drawing/2014/main" id="{A6B05457-4DE8-DF26-AFEE-AD49E135146C}"/>
              </a:ext>
            </a:extLst>
          </p:cNvPr>
          <p:cNvSpPr>
            <a:spLocks noChangeArrowheads="1"/>
          </p:cNvSpPr>
          <p:nvPr/>
        </p:nvSpPr>
        <p:spPr bwMode="auto">
          <a:xfrm>
            <a:off x="8690684" y="1597978"/>
            <a:ext cx="5810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Change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220">
            <a:extLst>
              <a:ext uri="{FF2B5EF4-FFF2-40B4-BE49-F238E27FC236}">
                <a16:creationId xmlns:a16="http://schemas.microsoft.com/office/drawing/2014/main" id="{F59619B4-1F93-E934-6BC3-DB5876CF6A00}"/>
              </a:ext>
            </a:extLst>
          </p:cNvPr>
          <p:cNvSpPr>
            <a:spLocks noChangeArrowheads="1"/>
          </p:cNvSpPr>
          <p:nvPr/>
        </p:nvSpPr>
        <p:spPr bwMode="auto">
          <a:xfrm>
            <a:off x="6020509" y="1771863"/>
            <a:ext cx="37941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2022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221">
            <a:extLst>
              <a:ext uri="{FF2B5EF4-FFF2-40B4-BE49-F238E27FC236}">
                <a16:creationId xmlns:a16="http://schemas.microsoft.com/office/drawing/2014/main" id="{94C99BF9-F251-56E8-6370-A81F67161928}"/>
              </a:ext>
            </a:extLst>
          </p:cNvPr>
          <p:cNvSpPr>
            <a:spLocks noChangeArrowheads="1"/>
          </p:cNvSpPr>
          <p:nvPr/>
        </p:nvSpPr>
        <p:spPr bwMode="auto">
          <a:xfrm>
            <a:off x="6719009" y="1771863"/>
            <a:ext cx="3778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2021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Rectangle 222">
            <a:extLst>
              <a:ext uri="{FF2B5EF4-FFF2-40B4-BE49-F238E27FC236}">
                <a16:creationId xmlns:a16="http://schemas.microsoft.com/office/drawing/2014/main" id="{94705071-D903-BFFD-C0A5-735307A5C9D2}"/>
              </a:ext>
            </a:extLst>
          </p:cNvPr>
          <p:cNvSpPr>
            <a:spLocks noChangeArrowheads="1"/>
          </p:cNvSpPr>
          <p:nvPr/>
        </p:nvSpPr>
        <p:spPr bwMode="auto">
          <a:xfrm>
            <a:off x="7417509" y="1771863"/>
            <a:ext cx="3778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2020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223">
            <a:extLst>
              <a:ext uri="{FF2B5EF4-FFF2-40B4-BE49-F238E27FC236}">
                <a16:creationId xmlns:a16="http://schemas.microsoft.com/office/drawing/2014/main" id="{D5847CCE-BE95-9049-16DF-CC736B226609}"/>
              </a:ext>
            </a:extLst>
          </p:cNvPr>
          <p:cNvSpPr>
            <a:spLocks noChangeArrowheads="1"/>
          </p:cNvSpPr>
          <p:nvPr/>
        </p:nvSpPr>
        <p:spPr bwMode="auto">
          <a:xfrm>
            <a:off x="8015997" y="1771863"/>
            <a:ext cx="58737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21 to 22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224">
            <a:extLst>
              <a:ext uri="{FF2B5EF4-FFF2-40B4-BE49-F238E27FC236}">
                <a16:creationId xmlns:a16="http://schemas.microsoft.com/office/drawing/2014/main" id="{ABF8EC56-89DB-FB14-CCD2-B50AEBCD6806}"/>
              </a:ext>
            </a:extLst>
          </p:cNvPr>
          <p:cNvSpPr>
            <a:spLocks noChangeArrowheads="1"/>
          </p:cNvSpPr>
          <p:nvPr/>
        </p:nvSpPr>
        <p:spPr bwMode="auto">
          <a:xfrm>
            <a:off x="8677984" y="1771863"/>
            <a:ext cx="60801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vs. 2020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225">
            <a:extLst>
              <a:ext uri="{FF2B5EF4-FFF2-40B4-BE49-F238E27FC236}">
                <a16:creationId xmlns:a16="http://schemas.microsoft.com/office/drawing/2014/main" id="{9252B4EB-6581-742B-AC5F-C196D765C150}"/>
              </a:ext>
            </a:extLst>
          </p:cNvPr>
          <p:cNvSpPr>
            <a:spLocks noChangeArrowheads="1"/>
          </p:cNvSpPr>
          <p:nvPr/>
        </p:nvSpPr>
        <p:spPr bwMode="auto">
          <a:xfrm>
            <a:off x="3467809" y="1934683"/>
            <a:ext cx="7683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HOMICIDE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Rectangle 226">
            <a:extLst>
              <a:ext uri="{FF2B5EF4-FFF2-40B4-BE49-F238E27FC236}">
                <a16:creationId xmlns:a16="http://schemas.microsoft.com/office/drawing/2014/main" id="{E862A0BE-2057-454C-6509-05A30B5ED66A}"/>
              </a:ext>
            </a:extLst>
          </p:cNvPr>
          <p:cNvSpPr>
            <a:spLocks noChangeArrowheads="1"/>
          </p:cNvSpPr>
          <p:nvPr/>
        </p:nvSpPr>
        <p:spPr bwMode="auto">
          <a:xfrm>
            <a:off x="6095122" y="1934683"/>
            <a:ext cx="2238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32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Rectangle 227">
            <a:extLst>
              <a:ext uri="{FF2B5EF4-FFF2-40B4-BE49-F238E27FC236}">
                <a16:creationId xmlns:a16="http://schemas.microsoft.com/office/drawing/2014/main" id="{CB17381A-50D2-45BD-736C-CAE1CA908A10}"/>
              </a:ext>
            </a:extLst>
          </p:cNvPr>
          <p:cNvSpPr>
            <a:spLocks noChangeArrowheads="1"/>
          </p:cNvSpPr>
          <p:nvPr/>
        </p:nvSpPr>
        <p:spPr bwMode="auto">
          <a:xfrm>
            <a:off x="6793622" y="1934683"/>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34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228">
            <a:extLst>
              <a:ext uri="{FF2B5EF4-FFF2-40B4-BE49-F238E27FC236}">
                <a16:creationId xmlns:a16="http://schemas.microsoft.com/office/drawing/2014/main" id="{EBF0E55F-6578-0033-A2B6-C0BF95C10093}"/>
              </a:ext>
            </a:extLst>
          </p:cNvPr>
          <p:cNvSpPr>
            <a:spLocks noChangeArrowheads="1"/>
          </p:cNvSpPr>
          <p:nvPr/>
        </p:nvSpPr>
        <p:spPr bwMode="auto">
          <a:xfrm>
            <a:off x="7492122" y="1934683"/>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31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Rectangle 229">
            <a:extLst>
              <a:ext uri="{FF2B5EF4-FFF2-40B4-BE49-F238E27FC236}">
                <a16:creationId xmlns:a16="http://schemas.microsoft.com/office/drawing/2014/main" id="{6ED96615-B3EF-2DC6-6B47-4F5285BA6016}"/>
              </a:ext>
            </a:extLst>
          </p:cNvPr>
          <p:cNvSpPr>
            <a:spLocks noChangeArrowheads="1"/>
          </p:cNvSpPr>
          <p:nvPr/>
        </p:nvSpPr>
        <p:spPr bwMode="auto">
          <a:xfrm>
            <a:off x="8204909" y="1934683"/>
            <a:ext cx="11271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230">
            <a:extLst>
              <a:ext uri="{FF2B5EF4-FFF2-40B4-BE49-F238E27FC236}">
                <a16:creationId xmlns:a16="http://schemas.microsoft.com/office/drawing/2014/main" id="{12D95660-1A1D-D9E1-A44A-F98194732C78}"/>
              </a:ext>
            </a:extLst>
          </p:cNvPr>
          <p:cNvSpPr>
            <a:spLocks noChangeArrowheads="1"/>
          </p:cNvSpPr>
          <p:nvPr/>
        </p:nvSpPr>
        <p:spPr bwMode="auto">
          <a:xfrm>
            <a:off x="8249359" y="1934683"/>
            <a:ext cx="14446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Rectangle 231">
            <a:extLst>
              <a:ext uri="{FF2B5EF4-FFF2-40B4-BE49-F238E27FC236}">
                <a16:creationId xmlns:a16="http://schemas.microsoft.com/office/drawing/2014/main" id="{8E625F2F-44EF-3A66-61F3-E94E5A5E6176}"/>
              </a:ext>
            </a:extLst>
          </p:cNvPr>
          <p:cNvSpPr>
            <a:spLocks noChangeArrowheads="1"/>
          </p:cNvSpPr>
          <p:nvPr/>
        </p:nvSpPr>
        <p:spPr bwMode="auto">
          <a:xfrm>
            <a:off x="8900234" y="1934683"/>
            <a:ext cx="14446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232">
            <a:extLst>
              <a:ext uri="{FF2B5EF4-FFF2-40B4-BE49-F238E27FC236}">
                <a16:creationId xmlns:a16="http://schemas.microsoft.com/office/drawing/2014/main" id="{F4F7AEDF-6F43-D9A4-E148-19B7FC351DF3}"/>
              </a:ext>
            </a:extLst>
          </p:cNvPr>
          <p:cNvSpPr>
            <a:spLocks noChangeArrowheads="1"/>
          </p:cNvSpPr>
          <p:nvPr/>
        </p:nvSpPr>
        <p:spPr bwMode="auto">
          <a:xfrm>
            <a:off x="3467809" y="2100665"/>
            <a:ext cx="1111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RAPE (Carnal)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233">
            <a:extLst>
              <a:ext uri="{FF2B5EF4-FFF2-40B4-BE49-F238E27FC236}">
                <a16:creationId xmlns:a16="http://schemas.microsoft.com/office/drawing/2014/main" id="{D1D63622-A89D-AE7F-C19E-DD12CDD13C77}"/>
              </a:ext>
            </a:extLst>
          </p:cNvPr>
          <p:cNvSpPr>
            <a:spLocks noChangeArrowheads="1"/>
          </p:cNvSpPr>
          <p:nvPr/>
        </p:nvSpPr>
        <p:spPr bwMode="auto">
          <a:xfrm>
            <a:off x="6095122" y="2100665"/>
            <a:ext cx="2238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64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234">
            <a:extLst>
              <a:ext uri="{FF2B5EF4-FFF2-40B4-BE49-F238E27FC236}">
                <a16:creationId xmlns:a16="http://schemas.microsoft.com/office/drawing/2014/main" id="{797E735B-1B76-1076-BB3D-20E70877EC86}"/>
              </a:ext>
            </a:extLst>
          </p:cNvPr>
          <p:cNvSpPr>
            <a:spLocks noChangeArrowheads="1"/>
          </p:cNvSpPr>
          <p:nvPr/>
        </p:nvSpPr>
        <p:spPr bwMode="auto">
          <a:xfrm>
            <a:off x="6793622" y="2100665"/>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51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Rectangle 235">
            <a:extLst>
              <a:ext uri="{FF2B5EF4-FFF2-40B4-BE49-F238E27FC236}">
                <a16:creationId xmlns:a16="http://schemas.microsoft.com/office/drawing/2014/main" id="{25E14F23-9B4B-F1BA-86E9-954B1D8411CA}"/>
              </a:ext>
            </a:extLst>
          </p:cNvPr>
          <p:cNvSpPr>
            <a:spLocks noChangeArrowheads="1"/>
          </p:cNvSpPr>
          <p:nvPr/>
        </p:nvSpPr>
        <p:spPr bwMode="auto">
          <a:xfrm>
            <a:off x="7492122" y="2100665"/>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59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Rectangle 236">
            <a:extLst>
              <a:ext uri="{FF2B5EF4-FFF2-40B4-BE49-F238E27FC236}">
                <a16:creationId xmlns:a16="http://schemas.microsoft.com/office/drawing/2014/main" id="{7E72A8F4-208B-B83C-D483-9F7C98D12774}"/>
              </a:ext>
            </a:extLst>
          </p:cNvPr>
          <p:cNvSpPr>
            <a:spLocks noChangeArrowheads="1"/>
          </p:cNvSpPr>
          <p:nvPr/>
        </p:nvSpPr>
        <p:spPr bwMode="auto">
          <a:xfrm>
            <a:off x="8190622" y="2100665"/>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237">
            <a:extLst>
              <a:ext uri="{FF2B5EF4-FFF2-40B4-BE49-F238E27FC236}">
                <a16:creationId xmlns:a16="http://schemas.microsoft.com/office/drawing/2014/main" id="{427CE754-1117-37AC-812E-18C4135C80EB}"/>
              </a:ext>
            </a:extLst>
          </p:cNvPr>
          <p:cNvSpPr>
            <a:spLocks noChangeArrowheads="1"/>
          </p:cNvSpPr>
          <p:nvPr/>
        </p:nvSpPr>
        <p:spPr bwMode="auto">
          <a:xfrm>
            <a:off x="8900234" y="2100665"/>
            <a:ext cx="14446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Rectangle 238">
            <a:extLst>
              <a:ext uri="{FF2B5EF4-FFF2-40B4-BE49-F238E27FC236}">
                <a16:creationId xmlns:a16="http://schemas.microsoft.com/office/drawing/2014/main" id="{9ACC9258-63A4-3473-4639-754A940CE070}"/>
              </a:ext>
            </a:extLst>
          </p:cNvPr>
          <p:cNvSpPr>
            <a:spLocks noChangeArrowheads="1"/>
          </p:cNvSpPr>
          <p:nvPr/>
        </p:nvSpPr>
        <p:spPr bwMode="auto">
          <a:xfrm>
            <a:off x="3467809" y="2261904"/>
            <a:ext cx="185261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RAPE (Other Penetration)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Rectangle 239">
            <a:extLst>
              <a:ext uri="{FF2B5EF4-FFF2-40B4-BE49-F238E27FC236}">
                <a16:creationId xmlns:a16="http://schemas.microsoft.com/office/drawing/2014/main" id="{03343CFF-E08E-6B31-BE3B-91052A669FD7}"/>
              </a:ext>
            </a:extLst>
          </p:cNvPr>
          <p:cNvSpPr>
            <a:spLocks noChangeArrowheads="1"/>
          </p:cNvSpPr>
          <p:nvPr/>
        </p:nvSpPr>
        <p:spPr bwMode="auto">
          <a:xfrm>
            <a:off x="6095122" y="2261904"/>
            <a:ext cx="2238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21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 name="Rectangle 240">
            <a:extLst>
              <a:ext uri="{FF2B5EF4-FFF2-40B4-BE49-F238E27FC236}">
                <a16:creationId xmlns:a16="http://schemas.microsoft.com/office/drawing/2014/main" id="{4540428D-A23F-5ECD-A814-D94224F378A1}"/>
              </a:ext>
            </a:extLst>
          </p:cNvPr>
          <p:cNvSpPr>
            <a:spLocks noChangeArrowheads="1"/>
          </p:cNvSpPr>
          <p:nvPr/>
        </p:nvSpPr>
        <p:spPr bwMode="auto">
          <a:xfrm>
            <a:off x="6793622" y="2261904"/>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21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Rectangle 241">
            <a:extLst>
              <a:ext uri="{FF2B5EF4-FFF2-40B4-BE49-F238E27FC236}">
                <a16:creationId xmlns:a16="http://schemas.microsoft.com/office/drawing/2014/main" id="{89AB5773-0512-099D-E23F-3D2EB4C069A5}"/>
              </a:ext>
            </a:extLst>
          </p:cNvPr>
          <p:cNvSpPr>
            <a:spLocks noChangeArrowheads="1"/>
          </p:cNvSpPr>
          <p:nvPr/>
        </p:nvSpPr>
        <p:spPr bwMode="auto">
          <a:xfrm>
            <a:off x="7492122" y="2261904"/>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25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 name="Rectangle 242">
            <a:extLst>
              <a:ext uri="{FF2B5EF4-FFF2-40B4-BE49-F238E27FC236}">
                <a16:creationId xmlns:a16="http://schemas.microsoft.com/office/drawing/2014/main" id="{176AF1F4-EE6C-9840-DDB8-66A51AC9915C}"/>
              </a:ext>
            </a:extLst>
          </p:cNvPr>
          <p:cNvSpPr>
            <a:spLocks noChangeArrowheads="1"/>
          </p:cNvSpPr>
          <p:nvPr/>
        </p:nvSpPr>
        <p:spPr bwMode="auto">
          <a:xfrm>
            <a:off x="8228722" y="2261904"/>
            <a:ext cx="14446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 name="Rectangle 243">
            <a:extLst>
              <a:ext uri="{FF2B5EF4-FFF2-40B4-BE49-F238E27FC236}">
                <a16:creationId xmlns:a16="http://schemas.microsoft.com/office/drawing/2014/main" id="{F28AFDFF-9EAD-6DCC-8A74-088122A6E699}"/>
              </a:ext>
            </a:extLst>
          </p:cNvPr>
          <p:cNvSpPr>
            <a:spLocks noChangeArrowheads="1"/>
          </p:cNvSpPr>
          <p:nvPr/>
        </p:nvSpPr>
        <p:spPr bwMode="auto">
          <a:xfrm>
            <a:off x="8878009" y="2261904"/>
            <a:ext cx="11271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Rectangle 244">
            <a:extLst>
              <a:ext uri="{FF2B5EF4-FFF2-40B4-BE49-F238E27FC236}">
                <a16:creationId xmlns:a16="http://schemas.microsoft.com/office/drawing/2014/main" id="{9B1E7D9E-B8B3-0D0E-75C7-B5023DADB797}"/>
              </a:ext>
            </a:extLst>
          </p:cNvPr>
          <p:cNvSpPr>
            <a:spLocks noChangeArrowheads="1"/>
          </p:cNvSpPr>
          <p:nvPr/>
        </p:nvSpPr>
        <p:spPr bwMode="auto">
          <a:xfrm>
            <a:off x="8922459" y="2261904"/>
            <a:ext cx="14446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 name="Rectangle 245">
            <a:extLst>
              <a:ext uri="{FF2B5EF4-FFF2-40B4-BE49-F238E27FC236}">
                <a16:creationId xmlns:a16="http://schemas.microsoft.com/office/drawing/2014/main" id="{A4D5426D-0772-0DEC-8909-DB694CC3CDE1}"/>
              </a:ext>
            </a:extLst>
          </p:cNvPr>
          <p:cNvSpPr>
            <a:spLocks noChangeArrowheads="1"/>
          </p:cNvSpPr>
          <p:nvPr/>
        </p:nvSpPr>
        <p:spPr bwMode="auto">
          <a:xfrm>
            <a:off x="3467809" y="2424723"/>
            <a:ext cx="177006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COMMERCIAL ROBBERY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 name="Rectangle 246">
            <a:extLst>
              <a:ext uri="{FF2B5EF4-FFF2-40B4-BE49-F238E27FC236}">
                <a16:creationId xmlns:a16="http://schemas.microsoft.com/office/drawing/2014/main" id="{B4579C64-4279-F42B-588E-7C754187DFEF}"/>
              </a:ext>
            </a:extLst>
          </p:cNvPr>
          <p:cNvSpPr>
            <a:spLocks noChangeArrowheads="1"/>
          </p:cNvSpPr>
          <p:nvPr/>
        </p:nvSpPr>
        <p:spPr bwMode="auto">
          <a:xfrm>
            <a:off x="6095122" y="2424723"/>
            <a:ext cx="2238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Rectangle 247">
            <a:extLst>
              <a:ext uri="{FF2B5EF4-FFF2-40B4-BE49-F238E27FC236}">
                <a16:creationId xmlns:a16="http://schemas.microsoft.com/office/drawing/2014/main" id="{2D1D07AC-A1C4-073D-EE39-EBC880FC0A8C}"/>
              </a:ext>
            </a:extLst>
          </p:cNvPr>
          <p:cNvSpPr>
            <a:spLocks noChangeArrowheads="1"/>
          </p:cNvSpPr>
          <p:nvPr/>
        </p:nvSpPr>
        <p:spPr bwMode="auto">
          <a:xfrm>
            <a:off x="6793622" y="2424723"/>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39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 name="Rectangle 248">
            <a:extLst>
              <a:ext uri="{FF2B5EF4-FFF2-40B4-BE49-F238E27FC236}">
                <a16:creationId xmlns:a16="http://schemas.microsoft.com/office/drawing/2014/main" id="{1685DF76-8F06-FA29-32CA-6CD5E6EB0A6B}"/>
              </a:ext>
            </a:extLst>
          </p:cNvPr>
          <p:cNvSpPr>
            <a:spLocks noChangeArrowheads="1"/>
          </p:cNvSpPr>
          <p:nvPr/>
        </p:nvSpPr>
        <p:spPr bwMode="auto">
          <a:xfrm>
            <a:off x="7492122" y="2424723"/>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65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 name="Rectangle 249">
            <a:extLst>
              <a:ext uri="{FF2B5EF4-FFF2-40B4-BE49-F238E27FC236}">
                <a16:creationId xmlns:a16="http://schemas.microsoft.com/office/drawing/2014/main" id="{444BF357-D09D-C7DC-D87D-E21EE2FD5B58}"/>
              </a:ext>
            </a:extLst>
          </p:cNvPr>
          <p:cNvSpPr>
            <a:spLocks noChangeArrowheads="1"/>
          </p:cNvSpPr>
          <p:nvPr/>
        </p:nvSpPr>
        <p:spPr bwMode="auto">
          <a:xfrm>
            <a:off x="8204909" y="2424723"/>
            <a:ext cx="11271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250">
            <a:extLst>
              <a:ext uri="{FF2B5EF4-FFF2-40B4-BE49-F238E27FC236}">
                <a16:creationId xmlns:a16="http://schemas.microsoft.com/office/drawing/2014/main" id="{E9CD4199-DD5E-65D8-D363-0401612ED246}"/>
              </a:ext>
            </a:extLst>
          </p:cNvPr>
          <p:cNvSpPr>
            <a:spLocks noChangeArrowheads="1"/>
          </p:cNvSpPr>
          <p:nvPr/>
        </p:nvSpPr>
        <p:spPr bwMode="auto">
          <a:xfrm>
            <a:off x="8249359" y="2424723"/>
            <a:ext cx="14446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251">
            <a:extLst>
              <a:ext uri="{FF2B5EF4-FFF2-40B4-BE49-F238E27FC236}">
                <a16:creationId xmlns:a16="http://schemas.microsoft.com/office/drawing/2014/main" id="{9198E35E-E15D-7723-1BB2-872F4AA0E5BA}"/>
              </a:ext>
            </a:extLst>
          </p:cNvPr>
          <p:cNvSpPr>
            <a:spLocks noChangeArrowheads="1"/>
          </p:cNvSpPr>
          <p:nvPr/>
        </p:nvSpPr>
        <p:spPr bwMode="auto">
          <a:xfrm>
            <a:off x="8839909" y="2424723"/>
            <a:ext cx="11271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252">
            <a:extLst>
              <a:ext uri="{FF2B5EF4-FFF2-40B4-BE49-F238E27FC236}">
                <a16:creationId xmlns:a16="http://schemas.microsoft.com/office/drawing/2014/main" id="{AB2C0C50-A7CF-40E2-27BB-04D66553E098}"/>
              </a:ext>
            </a:extLst>
          </p:cNvPr>
          <p:cNvSpPr>
            <a:spLocks noChangeArrowheads="1"/>
          </p:cNvSpPr>
          <p:nvPr/>
        </p:nvSpPr>
        <p:spPr bwMode="auto">
          <a:xfrm>
            <a:off x="8884359" y="2424723"/>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35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Rectangle 253">
            <a:extLst>
              <a:ext uri="{FF2B5EF4-FFF2-40B4-BE49-F238E27FC236}">
                <a16:creationId xmlns:a16="http://schemas.microsoft.com/office/drawing/2014/main" id="{82A1BC75-960B-5594-D96D-6F6809B12902}"/>
              </a:ext>
            </a:extLst>
          </p:cNvPr>
          <p:cNvSpPr>
            <a:spLocks noChangeArrowheads="1"/>
          </p:cNvSpPr>
          <p:nvPr/>
        </p:nvSpPr>
        <p:spPr bwMode="auto">
          <a:xfrm>
            <a:off x="3467809" y="2589124"/>
            <a:ext cx="136048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STREET ROBBERY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Rectangle 254">
            <a:extLst>
              <a:ext uri="{FF2B5EF4-FFF2-40B4-BE49-F238E27FC236}">
                <a16:creationId xmlns:a16="http://schemas.microsoft.com/office/drawing/2014/main" id="{789F51D4-C887-1B65-9505-85E549D79C78}"/>
              </a:ext>
            </a:extLst>
          </p:cNvPr>
          <p:cNvSpPr>
            <a:spLocks noChangeArrowheads="1"/>
          </p:cNvSpPr>
          <p:nvPr/>
        </p:nvSpPr>
        <p:spPr bwMode="auto">
          <a:xfrm>
            <a:off x="6058609" y="2589124"/>
            <a:ext cx="3016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174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255">
            <a:extLst>
              <a:ext uri="{FF2B5EF4-FFF2-40B4-BE49-F238E27FC236}">
                <a16:creationId xmlns:a16="http://schemas.microsoft.com/office/drawing/2014/main" id="{7EEEFF68-26D1-5D5C-3937-8C2DB74624EC}"/>
              </a:ext>
            </a:extLst>
          </p:cNvPr>
          <p:cNvSpPr>
            <a:spLocks noChangeArrowheads="1"/>
          </p:cNvSpPr>
          <p:nvPr/>
        </p:nvSpPr>
        <p:spPr bwMode="auto">
          <a:xfrm>
            <a:off x="6757109" y="2589124"/>
            <a:ext cx="3000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157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256">
            <a:extLst>
              <a:ext uri="{FF2B5EF4-FFF2-40B4-BE49-F238E27FC236}">
                <a16:creationId xmlns:a16="http://schemas.microsoft.com/office/drawing/2014/main" id="{86CFF4D7-F9B2-1D2E-2D83-C7FB4CFFF78B}"/>
              </a:ext>
            </a:extLst>
          </p:cNvPr>
          <p:cNvSpPr>
            <a:spLocks noChangeArrowheads="1"/>
          </p:cNvSpPr>
          <p:nvPr/>
        </p:nvSpPr>
        <p:spPr bwMode="auto">
          <a:xfrm>
            <a:off x="7455609" y="2589124"/>
            <a:ext cx="3000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158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257">
            <a:extLst>
              <a:ext uri="{FF2B5EF4-FFF2-40B4-BE49-F238E27FC236}">
                <a16:creationId xmlns:a16="http://schemas.microsoft.com/office/drawing/2014/main" id="{3580DD92-4DBC-E6F1-510E-954A32A0FC71}"/>
              </a:ext>
            </a:extLst>
          </p:cNvPr>
          <p:cNvSpPr>
            <a:spLocks noChangeArrowheads="1"/>
          </p:cNvSpPr>
          <p:nvPr/>
        </p:nvSpPr>
        <p:spPr bwMode="auto">
          <a:xfrm>
            <a:off x="8190622" y="2589124"/>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258">
            <a:extLst>
              <a:ext uri="{FF2B5EF4-FFF2-40B4-BE49-F238E27FC236}">
                <a16:creationId xmlns:a16="http://schemas.microsoft.com/office/drawing/2014/main" id="{5BA52EFB-A158-A118-E476-3FA510B73A5D}"/>
              </a:ext>
            </a:extLst>
          </p:cNvPr>
          <p:cNvSpPr>
            <a:spLocks noChangeArrowheads="1"/>
          </p:cNvSpPr>
          <p:nvPr/>
        </p:nvSpPr>
        <p:spPr bwMode="auto">
          <a:xfrm>
            <a:off x="8863722" y="2589124"/>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259">
            <a:extLst>
              <a:ext uri="{FF2B5EF4-FFF2-40B4-BE49-F238E27FC236}">
                <a16:creationId xmlns:a16="http://schemas.microsoft.com/office/drawing/2014/main" id="{14E5633C-F990-7275-7DDF-827ABCEFAF61}"/>
              </a:ext>
            </a:extLst>
          </p:cNvPr>
          <p:cNvSpPr>
            <a:spLocks noChangeArrowheads="1"/>
          </p:cNvSpPr>
          <p:nvPr/>
        </p:nvSpPr>
        <p:spPr bwMode="auto">
          <a:xfrm>
            <a:off x="3467809" y="2751944"/>
            <a:ext cx="17351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RESIDENTIAL ROBBERY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260">
            <a:extLst>
              <a:ext uri="{FF2B5EF4-FFF2-40B4-BE49-F238E27FC236}">
                <a16:creationId xmlns:a16="http://schemas.microsoft.com/office/drawing/2014/main" id="{749D08F3-1B95-D1FE-0BC7-24EFC42B9C9E}"/>
              </a:ext>
            </a:extLst>
          </p:cNvPr>
          <p:cNvSpPr>
            <a:spLocks noChangeArrowheads="1"/>
          </p:cNvSpPr>
          <p:nvPr/>
        </p:nvSpPr>
        <p:spPr bwMode="auto">
          <a:xfrm>
            <a:off x="6095122" y="2751944"/>
            <a:ext cx="2238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261">
            <a:extLst>
              <a:ext uri="{FF2B5EF4-FFF2-40B4-BE49-F238E27FC236}">
                <a16:creationId xmlns:a16="http://schemas.microsoft.com/office/drawing/2014/main" id="{424D089E-146C-A400-B649-C0BA3E7BC1B7}"/>
              </a:ext>
            </a:extLst>
          </p:cNvPr>
          <p:cNvSpPr>
            <a:spLocks noChangeArrowheads="1"/>
          </p:cNvSpPr>
          <p:nvPr/>
        </p:nvSpPr>
        <p:spPr bwMode="auto">
          <a:xfrm>
            <a:off x="6793622" y="2751944"/>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41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262">
            <a:extLst>
              <a:ext uri="{FF2B5EF4-FFF2-40B4-BE49-F238E27FC236}">
                <a16:creationId xmlns:a16="http://schemas.microsoft.com/office/drawing/2014/main" id="{769A8C0D-E37F-8859-5BF4-5F7CD9FF8183}"/>
              </a:ext>
            </a:extLst>
          </p:cNvPr>
          <p:cNvSpPr>
            <a:spLocks noChangeArrowheads="1"/>
          </p:cNvSpPr>
          <p:nvPr/>
        </p:nvSpPr>
        <p:spPr bwMode="auto">
          <a:xfrm>
            <a:off x="7492122" y="2751944"/>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24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263">
            <a:extLst>
              <a:ext uri="{FF2B5EF4-FFF2-40B4-BE49-F238E27FC236}">
                <a16:creationId xmlns:a16="http://schemas.microsoft.com/office/drawing/2014/main" id="{5D1C1C90-1D31-1D97-E657-EC2E45719068}"/>
              </a:ext>
            </a:extLst>
          </p:cNvPr>
          <p:cNvSpPr>
            <a:spLocks noChangeArrowheads="1"/>
          </p:cNvSpPr>
          <p:nvPr/>
        </p:nvSpPr>
        <p:spPr bwMode="auto">
          <a:xfrm>
            <a:off x="8168397" y="2751944"/>
            <a:ext cx="11271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264">
            <a:extLst>
              <a:ext uri="{FF2B5EF4-FFF2-40B4-BE49-F238E27FC236}">
                <a16:creationId xmlns:a16="http://schemas.microsoft.com/office/drawing/2014/main" id="{9CBCB5DE-422A-6E9E-401D-A90DBB5E0E0A}"/>
              </a:ext>
            </a:extLst>
          </p:cNvPr>
          <p:cNvSpPr>
            <a:spLocks noChangeArrowheads="1"/>
          </p:cNvSpPr>
          <p:nvPr/>
        </p:nvSpPr>
        <p:spPr bwMode="auto">
          <a:xfrm>
            <a:off x="8212847" y="2751944"/>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265">
            <a:extLst>
              <a:ext uri="{FF2B5EF4-FFF2-40B4-BE49-F238E27FC236}">
                <a16:creationId xmlns:a16="http://schemas.microsoft.com/office/drawing/2014/main" id="{F8907EF5-21A9-581A-7054-7A1008828A21}"/>
              </a:ext>
            </a:extLst>
          </p:cNvPr>
          <p:cNvSpPr>
            <a:spLocks noChangeArrowheads="1"/>
          </p:cNvSpPr>
          <p:nvPr/>
        </p:nvSpPr>
        <p:spPr bwMode="auto">
          <a:xfrm>
            <a:off x="8900234" y="2751944"/>
            <a:ext cx="14446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266">
            <a:extLst>
              <a:ext uri="{FF2B5EF4-FFF2-40B4-BE49-F238E27FC236}">
                <a16:creationId xmlns:a16="http://schemas.microsoft.com/office/drawing/2014/main" id="{794A3FE0-92F2-3BD0-19C8-C4C546BEF947}"/>
              </a:ext>
            </a:extLst>
          </p:cNvPr>
          <p:cNvSpPr>
            <a:spLocks noChangeArrowheads="1"/>
          </p:cNvSpPr>
          <p:nvPr/>
        </p:nvSpPr>
        <p:spPr bwMode="auto">
          <a:xfrm>
            <a:off x="3467809" y="2917926"/>
            <a:ext cx="226688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panose="020B0604020202020204" pitchFamily="34" charset="0"/>
              </a:rPr>
              <a:t>AGG ASSAULT w/GUN NON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8" name="Rectangle 268">
            <a:extLst>
              <a:ext uri="{FF2B5EF4-FFF2-40B4-BE49-F238E27FC236}">
                <a16:creationId xmlns:a16="http://schemas.microsoft.com/office/drawing/2014/main" id="{1DB8F0D8-B122-E543-0B06-1BB45288545E}"/>
              </a:ext>
            </a:extLst>
          </p:cNvPr>
          <p:cNvSpPr>
            <a:spLocks noChangeArrowheads="1"/>
          </p:cNvSpPr>
          <p:nvPr/>
        </p:nvSpPr>
        <p:spPr bwMode="auto">
          <a:xfrm>
            <a:off x="5360110" y="2920144"/>
            <a:ext cx="396875" cy="19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panose="020B0604020202020204" pitchFamily="34" charset="0"/>
              </a:rPr>
              <a:t>DOM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9" name="Rectangle 269">
            <a:extLst>
              <a:ext uri="{FF2B5EF4-FFF2-40B4-BE49-F238E27FC236}">
                <a16:creationId xmlns:a16="http://schemas.microsoft.com/office/drawing/2014/main" id="{23C8A5DD-30CA-350C-CC89-A090ABBCA4DA}"/>
              </a:ext>
            </a:extLst>
          </p:cNvPr>
          <p:cNvSpPr>
            <a:spLocks noChangeArrowheads="1"/>
          </p:cNvSpPr>
          <p:nvPr/>
        </p:nvSpPr>
        <p:spPr bwMode="auto">
          <a:xfrm>
            <a:off x="6058609" y="2917925"/>
            <a:ext cx="301625" cy="19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panose="020B0604020202020204" pitchFamily="34" charset="0"/>
              </a:rPr>
              <a:t>317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0" name="Rectangle 270">
            <a:extLst>
              <a:ext uri="{FF2B5EF4-FFF2-40B4-BE49-F238E27FC236}">
                <a16:creationId xmlns:a16="http://schemas.microsoft.com/office/drawing/2014/main" id="{083F3071-D938-C798-9E68-D37D361D3339}"/>
              </a:ext>
            </a:extLst>
          </p:cNvPr>
          <p:cNvSpPr>
            <a:spLocks noChangeArrowheads="1"/>
          </p:cNvSpPr>
          <p:nvPr/>
        </p:nvSpPr>
        <p:spPr bwMode="auto">
          <a:xfrm>
            <a:off x="6757109" y="2917925"/>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panose="020B0604020202020204" pitchFamily="34" charset="0"/>
              </a:rPr>
              <a:t>265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1" name="Rectangle 271">
            <a:extLst>
              <a:ext uri="{FF2B5EF4-FFF2-40B4-BE49-F238E27FC236}">
                <a16:creationId xmlns:a16="http://schemas.microsoft.com/office/drawing/2014/main" id="{8C00ADAC-B3EC-7434-E179-9E473B1A497F}"/>
              </a:ext>
            </a:extLst>
          </p:cNvPr>
          <p:cNvSpPr>
            <a:spLocks noChangeArrowheads="1"/>
          </p:cNvSpPr>
          <p:nvPr/>
        </p:nvSpPr>
        <p:spPr bwMode="auto">
          <a:xfrm>
            <a:off x="7455609" y="2917925"/>
            <a:ext cx="300038" cy="19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323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 name="Rectangle 272">
            <a:extLst>
              <a:ext uri="{FF2B5EF4-FFF2-40B4-BE49-F238E27FC236}">
                <a16:creationId xmlns:a16="http://schemas.microsoft.com/office/drawing/2014/main" id="{EEA430D3-C158-A1B9-FFD5-0C7029336F85}"/>
              </a:ext>
            </a:extLst>
          </p:cNvPr>
          <p:cNvSpPr>
            <a:spLocks noChangeArrowheads="1"/>
          </p:cNvSpPr>
          <p:nvPr/>
        </p:nvSpPr>
        <p:spPr bwMode="auto">
          <a:xfrm>
            <a:off x="8190622" y="2917925"/>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panose="020B0604020202020204" pitchFamily="34" charset="0"/>
              </a:rPr>
              <a:t>52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3" name="Rectangle 273">
            <a:extLst>
              <a:ext uri="{FF2B5EF4-FFF2-40B4-BE49-F238E27FC236}">
                <a16:creationId xmlns:a16="http://schemas.microsoft.com/office/drawing/2014/main" id="{EC1CD895-2B5D-3A10-A022-47CFB9D8415D}"/>
              </a:ext>
            </a:extLst>
          </p:cNvPr>
          <p:cNvSpPr>
            <a:spLocks noChangeArrowheads="1"/>
          </p:cNvSpPr>
          <p:nvPr/>
        </p:nvSpPr>
        <p:spPr bwMode="auto">
          <a:xfrm>
            <a:off x="8878009" y="2917925"/>
            <a:ext cx="112713" cy="19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 name="Rectangle 274">
            <a:extLst>
              <a:ext uri="{FF2B5EF4-FFF2-40B4-BE49-F238E27FC236}">
                <a16:creationId xmlns:a16="http://schemas.microsoft.com/office/drawing/2014/main" id="{AAF2D9C8-09D3-E37E-7771-4F36AEBF0144}"/>
              </a:ext>
            </a:extLst>
          </p:cNvPr>
          <p:cNvSpPr>
            <a:spLocks noChangeArrowheads="1"/>
          </p:cNvSpPr>
          <p:nvPr/>
        </p:nvSpPr>
        <p:spPr bwMode="auto">
          <a:xfrm>
            <a:off x="8922459" y="2917925"/>
            <a:ext cx="144463" cy="19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 name="Rectangle 275">
            <a:extLst>
              <a:ext uri="{FF2B5EF4-FFF2-40B4-BE49-F238E27FC236}">
                <a16:creationId xmlns:a16="http://schemas.microsoft.com/office/drawing/2014/main" id="{8324D738-C804-7515-BE43-16824BF3F0D3}"/>
              </a:ext>
            </a:extLst>
          </p:cNvPr>
          <p:cNvSpPr>
            <a:spLocks noChangeArrowheads="1"/>
          </p:cNvSpPr>
          <p:nvPr/>
        </p:nvSpPr>
        <p:spPr bwMode="auto">
          <a:xfrm>
            <a:off x="3467809" y="3079164"/>
            <a:ext cx="189635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AGG ASSAULT w/GUN DOM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 name="Rectangle 276">
            <a:extLst>
              <a:ext uri="{FF2B5EF4-FFF2-40B4-BE49-F238E27FC236}">
                <a16:creationId xmlns:a16="http://schemas.microsoft.com/office/drawing/2014/main" id="{8359F7FC-CD4C-35E4-0491-3F2A0E1D666A}"/>
              </a:ext>
            </a:extLst>
          </p:cNvPr>
          <p:cNvSpPr>
            <a:spLocks noChangeArrowheads="1"/>
          </p:cNvSpPr>
          <p:nvPr/>
        </p:nvSpPr>
        <p:spPr bwMode="auto">
          <a:xfrm>
            <a:off x="6095122" y="3079164"/>
            <a:ext cx="2238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51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277">
            <a:extLst>
              <a:ext uri="{FF2B5EF4-FFF2-40B4-BE49-F238E27FC236}">
                <a16:creationId xmlns:a16="http://schemas.microsoft.com/office/drawing/2014/main" id="{A6E988B8-08D0-8F0B-6931-65F2851D6B15}"/>
              </a:ext>
            </a:extLst>
          </p:cNvPr>
          <p:cNvSpPr>
            <a:spLocks noChangeArrowheads="1"/>
          </p:cNvSpPr>
          <p:nvPr/>
        </p:nvSpPr>
        <p:spPr bwMode="auto">
          <a:xfrm>
            <a:off x="6793622" y="3079164"/>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34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 name="Rectangle 278">
            <a:extLst>
              <a:ext uri="{FF2B5EF4-FFF2-40B4-BE49-F238E27FC236}">
                <a16:creationId xmlns:a16="http://schemas.microsoft.com/office/drawing/2014/main" id="{06B55E30-3DFE-3E7F-7E7B-C51704B2AE94}"/>
              </a:ext>
            </a:extLst>
          </p:cNvPr>
          <p:cNvSpPr>
            <a:spLocks noChangeArrowheads="1"/>
          </p:cNvSpPr>
          <p:nvPr/>
        </p:nvSpPr>
        <p:spPr bwMode="auto">
          <a:xfrm>
            <a:off x="7492122" y="3079164"/>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44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 name="Rectangle 279">
            <a:extLst>
              <a:ext uri="{FF2B5EF4-FFF2-40B4-BE49-F238E27FC236}">
                <a16:creationId xmlns:a16="http://schemas.microsoft.com/office/drawing/2014/main" id="{14C98E10-8AEE-5FB5-B196-1D045DDB1148}"/>
              </a:ext>
            </a:extLst>
          </p:cNvPr>
          <p:cNvSpPr>
            <a:spLocks noChangeArrowheads="1"/>
          </p:cNvSpPr>
          <p:nvPr/>
        </p:nvSpPr>
        <p:spPr bwMode="auto">
          <a:xfrm>
            <a:off x="8190622" y="3079164"/>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 name="Rectangle 280">
            <a:extLst>
              <a:ext uri="{FF2B5EF4-FFF2-40B4-BE49-F238E27FC236}">
                <a16:creationId xmlns:a16="http://schemas.microsoft.com/office/drawing/2014/main" id="{771A8761-AF5F-5DA3-3B7C-3BA220BB3C6F}"/>
              </a:ext>
            </a:extLst>
          </p:cNvPr>
          <p:cNvSpPr>
            <a:spLocks noChangeArrowheads="1"/>
          </p:cNvSpPr>
          <p:nvPr/>
        </p:nvSpPr>
        <p:spPr bwMode="auto">
          <a:xfrm>
            <a:off x="8900234" y="3079164"/>
            <a:ext cx="14446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 name="Rectangle 281">
            <a:extLst>
              <a:ext uri="{FF2B5EF4-FFF2-40B4-BE49-F238E27FC236}">
                <a16:creationId xmlns:a16="http://schemas.microsoft.com/office/drawing/2014/main" id="{CD494444-ADD4-7F95-C6B0-3213B19965F5}"/>
              </a:ext>
            </a:extLst>
          </p:cNvPr>
          <p:cNvSpPr>
            <a:spLocks noChangeArrowheads="1"/>
          </p:cNvSpPr>
          <p:nvPr/>
        </p:nvSpPr>
        <p:spPr bwMode="auto">
          <a:xfrm>
            <a:off x="3467809" y="3241985"/>
            <a:ext cx="231298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AGG ASSAULT w/o GUN NON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 name="Rectangle 283">
            <a:extLst>
              <a:ext uri="{FF2B5EF4-FFF2-40B4-BE49-F238E27FC236}">
                <a16:creationId xmlns:a16="http://schemas.microsoft.com/office/drawing/2014/main" id="{DFC2A247-978E-2DB5-210C-8024CD85A5B6}"/>
              </a:ext>
            </a:extLst>
          </p:cNvPr>
          <p:cNvSpPr>
            <a:spLocks noChangeArrowheads="1"/>
          </p:cNvSpPr>
          <p:nvPr/>
        </p:nvSpPr>
        <p:spPr bwMode="auto">
          <a:xfrm>
            <a:off x="5474410" y="3253884"/>
            <a:ext cx="39687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panose="020B0604020202020204" pitchFamily="34" charset="0"/>
              </a:rPr>
              <a:t>DOM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4" name="Rectangle 284">
            <a:extLst>
              <a:ext uri="{FF2B5EF4-FFF2-40B4-BE49-F238E27FC236}">
                <a16:creationId xmlns:a16="http://schemas.microsoft.com/office/drawing/2014/main" id="{A685962F-EE3E-09AA-62B1-BC15628024E0}"/>
              </a:ext>
            </a:extLst>
          </p:cNvPr>
          <p:cNvSpPr>
            <a:spLocks noChangeArrowheads="1"/>
          </p:cNvSpPr>
          <p:nvPr/>
        </p:nvSpPr>
        <p:spPr bwMode="auto">
          <a:xfrm>
            <a:off x="6058609" y="3241985"/>
            <a:ext cx="3016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259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Rectangle 285">
            <a:extLst>
              <a:ext uri="{FF2B5EF4-FFF2-40B4-BE49-F238E27FC236}">
                <a16:creationId xmlns:a16="http://schemas.microsoft.com/office/drawing/2014/main" id="{E868C75D-0598-D88E-EFA2-2EFCE880813C}"/>
              </a:ext>
            </a:extLst>
          </p:cNvPr>
          <p:cNvSpPr>
            <a:spLocks noChangeArrowheads="1"/>
          </p:cNvSpPr>
          <p:nvPr/>
        </p:nvSpPr>
        <p:spPr bwMode="auto">
          <a:xfrm>
            <a:off x="6757109" y="3241985"/>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panose="020B0604020202020204" pitchFamily="34" charset="0"/>
              </a:rPr>
              <a:t>216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6" name="Rectangle 286">
            <a:extLst>
              <a:ext uri="{FF2B5EF4-FFF2-40B4-BE49-F238E27FC236}">
                <a16:creationId xmlns:a16="http://schemas.microsoft.com/office/drawing/2014/main" id="{FE0883B7-FBFB-6EBA-A170-7DBDE694F814}"/>
              </a:ext>
            </a:extLst>
          </p:cNvPr>
          <p:cNvSpPr>
            <a:spLocks noChangeArrowheads="1"/>
          </p:cNvSpPr>
          <p:nvPr/>
        </p:nvSpPr>
        <p:spPr bwMode="auto">
          <a:xfrm>
            <a:off x="7455609" y="3241985"/>
            <a:ext cx="3000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230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 name="Rectangle 287">
            <a:extLst>
              <a:ext uri="{FF2B5EF4-FFF2-40B4-BE49-F238E27FC236}">
                <a16:creationId xmlns:a16="http://schemas.microsoft.com/office/drawing/2014/main" id="{BE3C3C1D-598E-EE86-EB2E-FFEE0CE165FC}"/>
              </a:ext>
            </a:extLst>
          </p:cNvPr>
          <p:cNvSpPr>
            <a:spLocks noChangeArrowheads="1"/>
          </p:cNvSpPr>
          <p:nvPr/>
        </p:nvSpPr>
        <p:spPr bwMode="auto">
          <a:xfrm>
            <a:off x="8190622" y="3241985"/>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panose="020B0604020202020204" pitchFamily="34" charset="0"/>
              </a:rPr>
              <a:t>43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8" name="Rectangle 288">
            <a:extLst>
              <a:ext uri="{FF2B5EF4-FFF2-40B4-BE49-F238E27FC236}">
                <a16:creationId xmlns:a16="http://schemas.microsoft.com/office/drawing/2014/main" id="{ED4335C3-CCD0-749D-A957-9598403679AB}"/>
              </a:ext>
            </a:extLst>
          </p:cNvPr>
          <p:cNvSpPr>
            <a:spLocks noChangeArrowheads="1"/>
          </p:cNvSpPr>
          <p:nvPr/>
        </p:nvSpPr>
        <p:spPr bwMode="auto">
          <a:xfrm>
            <a:off x="8863722" y="3241985"/>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29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289">
            <a:extLst>
              <a:ext uri="{FF2B5EF4-FFF2-40B4-BE49-F238E27FC236}">
                <a16:creationId xmlns:a16="http://schemas.microsoft.com/office/drawing/2014/main" id="{796D5310-D237-E38C-DEA3-B14C42A6AF02}"/>
              </a:ext>
            </a:extLst>
          </p:cNvPr>
          <p:cNvSpPr>
            <a:spLocks noChangeArrowheads="1"/>
          </p:cNvSpPr>
          <p:nvPr/>
        </p:nvSpPr>
        <p:spPr bwMode="auto">
          <a:xfrm>
            <a:off x="3467809" y="3550235"/>
            <a:ext cx="202138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AGG ASSAULT w/o GUN DOM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290">
            <a:extLst>
              <a:ext uri="{FF2B5EF4-FFF2-40B4-BE49-F238E27FC236}">
                <a16:creationId xmlns:a16="http://schemas.microsoft.com/office/drawing/2014/main" id="{E4DE00A6-09CB-2D6E-4189-BFE1B1580CDE}"/>
              </a:ext>
            </a:extLst>
          </p:cNvPr>
          <p:cNvSpPr>
            <a:spLocks noChangeArrowheads="1"/>
          </p:cNvSpPr>
          <p:nvPr/>
        </p:nvSpPr>
        <p:spPr bwMode="auto">
          <a:xfrm>
            <a:off x="6058609" y="3550235"/>
            <a:ext cx="3016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272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 name="Rectangle 291">
            <a:extLst>
              <a:ext uri="{FF2B5EF4-FFF2-40B4-BE49-F238E27FC236}">
                <a16:creationId xmlns:a16="http://schemas.microsoft.com/office/drawing/2014/main" id="{2013D474-3141-7113-D763-81930EDF0F2C}"/>
              </a:ext>
            </a:extLst>
          </p:cNvPr>
          <p:cNvSpPr>
            <a:spLocks noChangeArrowheads="1"/>
          </p:cNvSpPr>
          <p:nvPr/>
        </p:nvSpPr>
        <p:spPr bwMode="auto">
          <a:xfrm>
            <a:off x="6757109" y="3550235"/>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panose="020B0604020202020204" pitchFamily="34" charset="0"/>
              </a:rPr>
              <a:t>273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2" name="Rectangle 292">
            <a:extLst>
              <a:ext uri="{FF2B5EF4-FFF2-40B4-BE49-F238E27FC236}">
                <a16:creationId xmlns:a16="http://schemas.microsoft.com/office/drawing/2014/main" id="{72EE0A4D-0CF1-95FA-AF72-98F6D04B00E1}"/>
              </a:ext>
            </a:extLst>
          </p:cNvPr>
          <p:cNvSpPr>
            <a:spLocks noChangeArrowheads="1"/>
          </p:cNvSpPr>
          <p:nvPr/>
        </p:nvSpPr>
        <p:spPr bwMode="auto">
          <a:xfrm>
            <a:off x="7455609" y="3550235"/>
            <a:ext cx="3000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275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 name="Rectangle 293">
            <a:extLst>
              <a:ext uri="{FF2B5EF4-FFF2-40B4-BE49-F238E27FC236}">
                <a16:creationId xmlns:a16="http://schemas.microsoft.com/office/drawing/2014/main" id="{DD914D6D-6164-CF46-1581-CA86A162512F}"/>
              </a:ext>
            </a:extLst>
          </p:cNvPr>
          <p:cNvSpPr>
            <a:spLocks noChangeArrowheads="1"/>
          </p:cNvSpPr>
          <p:nvPr/>
        </p:nvSpPr>
        <p:spPr bwMode="auto">
          <a:xfrm>
            <a:off x="8190622" y="3550235"/>
            <a:ext cx="1250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b="1" dirty="0">
                <a:solidFill>
                  <a:srgbClr val="000000"/>
                </a:solidFill>
              </a:rPr>
              <a:t>-1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4" name="Rectangle 294">
            <a:extLst>
              <a:ext uri="{FF2B5EF4-FFF2-40B4-BE49-F238E27FC236}">
                <a16:creationId xmlns:a16="http://schemas.microsoft.com/office/drawing/2014/main" id="{99D9137F-DEA5-8A6E-E0D2-056E258C45A3}"/>
              </a:ext>
            </a:extLst>
          </p:cNvPr>
          <p:cNvSpPr>
            <a:spLocks noChangeArrowheads="1"/>
          </p:cNvSpPr>
          <p:nvPr/>
        </p:nvSpPr>
        <p:spPr bwMode="auto">
          <a:xfrm>
            <a:off x="8878009" y="3550235"/>
            <a:ext cx="11271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Rectangle 295">
            <a:extLst>
              <a:ext uri="{FF2B5EF4-FFF2-40B4-BE49-F238E27FC236}">
                <a16:creationId xmlns:a16="http://schemas.microsoft.com/office/drawing/2014/main" id="{10BB82B2-6985-91AD-3FF5-DF4AC03CEF28}"/>
              </a:ext>
            </a:extLst>
          </p:cNvPr>
          <p:cNvSpPr>
            <a:spLocks noChangeArrowheads="1"/>
          </p:cNvSpPr>
          <p:nvPr/>
        </p:nvSpPr>
        <p:spPr bwMode="auto">
          <a:xfrm>
            <a:off x="8922459" y="3550235"/>
            <a:ext cx="14446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 name="Rectangle 296">
            <a:extLst>
              <a:ext uri="{FF2B5EF4-FFF2-40B4-BE49-F238E27FC236}">
                <a16:creationId xmlns:a16="http://schemas.microsoft.com/office/drawing/2014/main" id="{C7B5220F-3312-0C3A-3430-D268C79511E9}"/>
              </a:ext>
            </a:extLst>
          </p:cNvPr>
          <p:cNvSpPr>
            <a:spLocks noChangeArrowheads="1"/>
          </p:cNvSpPr>
          <p:nvPr/>
        </p:nvSpPr>
        <p:spPr bwMode="auto">
          <a:xfrm>
            <a:off x="3497972" y="3708656"/>
            <a:ext cx="11747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0000"/>
                </a:solidFill>
                <a:effectLst/>
                <a:latin typeface="Arial" panose="020B0604020202020204" pitchFamily="34" charset="0"/>
              </a:rPr>
              <a:t>TOTAL VIOLENT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 name="Rectangle 297">
            <a:extLst>
              <a:ext uri="{FF2B5EF4-FFF2-40B4-BE49-F238E27FC236}">
                <a16:creationId xmlns:a16="http://schemas.microsoft.com/office/drawing/2014/main" id="{660B2635-DB3E-AF02-1D9D-8ABDDF70EBCD}"/>
              </a:ext>
            </a:extLst>
          </p:cNvPr>
          <p:cNvSpPr>
            <a:spLocks noChangeArrowheads="1"/>
          </p:cNvSpPr>
          <p:nvPr/>
        </p:nvSpPr>
        <p:spPr bwMode="auto">
          <a:xfrm>
            <a:off x="6003047" y="3722540"/>
            <a:ext cx="4159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1,250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 name="Rectangle 298">
            <a:extLst>
              <a:ext uri="{FF2B5EF4-FFF2-40B4-BE49-F238E27FC236}">
                <a16:creationId xmlns:a16="http://schemas.microsoft.com/office/drawing/2014/main" id="{5AB32E78-1748-4605-3914-DFA96152D9DF}"/>
              </a:ext>
            </a:extLst>
          </p:cNvPr>
          <p:cNvSpPr>
            <a:spLocks noChangeArrowheads="1"/>
          </p:cNvSpPr>
          <p:nvPr/>
        </p:nvSpPr>
        <p:spPr bwMode="auto">
          <a:xfrm>
            <a:off x="6701547" y="3722540"/>
            <a:ext cx="35266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panose="020B0604020202020204" pitchFamily="34" charset="0"/>
              </a:rPr>
              <a:t>1,131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9" name="Rectangle 299">
            <a:extLst>
              <a:ext uri="{FF2B5EF4-FFF2-40B4-BE49-F238E27FC236}">
                <a16:creationId xmlns:a16="http://schemas.microsoft.com/office/drawing/2014/main" id="{4DFC1157-CD90-69C8-D3A3-E8B1D8DB5221}"/>
              </a:ext>
            </a:extLst>
          </p:cNvPr>
          <p:cNvSpPr>
            <a:spLocks noChangeArrowheads="1"/>
          </p:cNvSpPr>
          <p:nvPr/>
        </p:nvSpPr>
        <p:spPr bwMode="auto">
          <a:xfrm>
            <a:off x="7417509" y="3722540"/>
            <a:ext cx="3778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1234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300">
            <a:extLst>
              <a:ext uri="{FF2B5EF4-FFF2-40B4-BE49-F238E27FC236}">
                <a16:creationId xmlns:a16="http://schemas.microsoft.com/office/drawing/2014/main" id="{9BB43EA8-F0E5-C574-875A-AB1FCB9807A4}"/>
              </a:ext>
            </a:extLst>
          </p:cNvPr>
          <p:cNvSpPr>
            <a:spLocks noChangeArrowheads="1"/>
          </p:cNvSpPr>
          <p:nvPr/>
        </p:nvSpPr>
        <p:spPr bwMode="auto">
          <a:xfrm>
            <a:off x="8133472" y="3722540"/>
            <a:ext cx="2821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panose="020B0604020202020204" pitchFamily="34" charset="0"/>
              </a:rPr>
              <a:t>11%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1" name="Rectangle 301">
            <a:extLst>
              <a:ext uri="{FF2B5EF4-FFF2-40B4-BE49-F238E27FC236}">
                <a16:creationId xmlns:a16="http://schemas.microsoft.com/office/drawing/2014/main" id="{6B70C31F-0A4A-1B9D-01BD-994BA82458A0}"/>
              </a:ext>
            </a:extLst>
          </p:cNvPr>
          <p:cNvSpPr>
            <a:spLocks noChangeArrowheads="1"/>
          </p:cNvSpPr>
          <p:nvPr/>
        </p:nvSpPr>
        <p:spPr bwMode="auto">
          <a:xfrm>
            <a:off x="8843084" y="3722540"/>
            <a:ext cx="2635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 name="Rectangle 302">
            <a:extLst>
              <a:ext uri="{FF2B5EF4-FFF2-40B4-BE49-F238E27FC236}">
                <a16:creationId xmlns:a16="http://schemas.microsoft.com/office/drawing/2014/main" id="{1C80CF5D-B90A-5B84-F19C-3F3A0A811D04}"/>
              </a:ext>
            </a:extLst>
          </p:cNvPr>
          <p:cNvSpPr>
            <a:spLocks noChangeArrowheads="1"/>
          </p:cNvSpPr>
          <p:nvPr/>
        </p:nvSpPr>
        <p:spPr bwMode="auto">
          <a:xfrm>
            <a:off x="3467809" y="4048180"/>
            <a:ext cx="1860550" cy="19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COMMERCIAL BURGLARY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 name="Rectangle 303">
            <a:extLst>
              <a:ext uri="{FF2B5EF4-FFF2-40B4-BE49-F238E27FC236}">
                <a16:creationId xmlns:a16="http://schemas.microsoft.com/office/drawing/2014/main" id="{CB884095-97A6-5C8C-45BE-1AE6875110AD}"/>
              </a:ext>
            </a:extLst>
          </p:cNvPr>
          <p:cNvSpPr>
            <a:spLocks noChangeArrowheads="1"/>
          </p:cNvSpPr>
          <p:nvPr/>
        </p:nvSpPr>
        <p:spPr bwMode="auto">
          <a:xfrm>
            <a:off x="6058609" y="4048180"/>
            <a:ext cx="301625" cy="19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183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 name="Rectangle 304">
            <a:extLst>
              <a:ext uri="{FF2B5EF4-FFF2-40B4-BE49-F238E27FC236}">
                <a16:creationId xmlns:a16="http://schemas.microsoft.com/office/drawing/2014/main" id="{82F65297-92E5-35DD-4292-35994400BD88}"/>
              </a:ext>
            </a:extLst>
          </p:cNvPr>
          <p:cNvSpPr>
            <a:spLocks noChangeArrowheads="1"/>
          </p:cNvSpPr>
          <p:nvPr/>
        </p:nvSpPr>
        <p:spPr bwMode="auto">
          <a:xfrm>
            <a:off x="6757109" y="4048180"/>
            <a:ext cx="300038" cy="19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152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 name="Rectangle 305">
            <a:extLst>
              <a:ext uri="{FF2B5EF4-FFF2-40B4-BE49-F238E27FC236}">
                <a16:creationId xmlns:a16="http://schemas.microsoft.com/office/drawing/2014/main" id="{26DB4BC2-D8EC-5BEE-C524-A94B8A50D852}"/>
              </a:ext>
            </a:extLst>
          </p:cNvPr>
          <p:cNvSpPr>
            <a:spLocks noChangeArrowheads="1"/>
          </p:cNvSpPr>
          <p:nvPr/>
        </p:nvSpPr>
        <p:spPr bwMode="auto">
          <a:xfrm>
            <a:off x="7455609" y="4048180"/>
            <a:ext cx="300038" cy="19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6" name="Rectangle 306">
            <a:extLst>
              <a:ext uri="{FF2B5EF4-FFF2-40B4-BE49-F238E27FC236}">
                <a16:creationId xmlns:a16="http://schemas.microsoft.com/office/drawing/2014/main" id="{2EC8CB26-0806-FDEE-71E6-B25D5B8611F3}"/>
              </a:ext>
            </a:extLst>
          </p:cNvPr>
          <p:cNvSpPr>
            <a:spLocks noChangeArrowheads="1"/>
          </p:cNvSpPr>
          <p:nvPr/>
        </p:nvSpPr>
        <p:spPr bwMode="auto">
          <a:xfrm>
            <a:off x="8190622" y="4048180"/>
            <a:ext cx="222250" cy="19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31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7" name="Rectangle 307">
            <a:extLst>
              <a:ext uri="{FF2B5EF4-FFF2-40B4-BE49-F238E27FC236}">
                <a16:creationId xmlns:a16="http://schemas.microsoft.com/office/drawing/2014/main" id="{CF48BDED-145F-01E0-36C8-7410B01FE19A}"/>
              </a:ext>
            </a:extLst>
          </p:cNvPr>
          <p:cNvSpPr>
            <a:spLocks noChangeArrowheads="1"/>
          </p:cNvSpPr>
          <p:nvPr/>
        </p:nvSpPr>
        <p:spPr bwMode="auto">
          <a:xfrm>
            <a:off x="8863722" y="4048180"/>
            <a:ext cx="222250" cy="19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33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8" name="Rectangle 308">
            <a:extLst>
              <a:ext uri="{FF2B5EF4-FFF2-40B4-BE49-F238E27FC236}">
                <a16:creationId xmlns:a16="http://schemas.microsoft.com/office/drawing/2014/main" id="{CEF24387-4FA6-DC18-82A2-355971B33DF0}"/>
              </a:ext>
            </a:extLst>
          </p:cNvPr>
          <p:cNvSpPr>
            <a:spLocks noChangeArrowheads="1"/>
          </p:cNvSpPr>
          <p:nvPr/>
        </p:nvSpPr>
        <p:spPr bwMode="auto">
          <a:xfrm>
            <a:off x="3467809" y="4209419"/>
            <a:ext cx="18256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RESIDENTIAL BURGLARY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9" name="Rectangle 309">
            <a:extLst>
              <a:ext uri="{FF2B5EF4-FFF2-40B4-BE49-F238E27FC236}">
                <a16:creationId xmlns:a16="http://schemas.microsoft.com/office/drawing/2014/main" id="{198981A8-0E59-BBD9-BED4-D21BEC675370}"/>
              </a:ext>
            </a:extLst>
          </p:cNvPr>
          <p:cNvSpPr>
            <a:spLocks noChangeArrowheads="1"/>
          </p:cNvSpPr>
          <p:nvPr/>
        </p:nvSpPr>
        <p:spPr bwMode="auto">
          <a:xfrm>
            <a:off x="6058609" y="4209419"/>
            <a:ext cx="3016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456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 name="Rectangle 310">
            <a:extLst>
              <a:ext uri="{FF2B5EF4-FFF2-40B4-BE49-F238E27FC236}">
                <a16:creationId xmlns:a16="http://schemas.microsoft.com/office/drawing/2014/main" id="{3552656A-A8C0-54D7-8878-E7CCBA888E1D}"/>
              </a:ext>
            </a:extLst>
          </p:cNvPr>
          <p:cNvSpPr>
            <a:spLocks noChangeArrowheads="1"/>
          </p:cNvSpPr>
          <p:nvPr/>
        </p:nvSpPr>
        <p:spPr bwMode="auto">
          <a:xfrm>
            <a:off x="6757109" y="4209419"/>
            <a:ext cx="3000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428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 name="Rectangle 311">
            <a:extLst>
              <a:ext uri="{FF2B5EF4-FFF2-40B4-BE49-F238E27FC236}">
                <a16:creationId xmlns:a16="http://schemas.microsoft.com/office/drawing/2014/main" id="{70C15C25-FAEF-8CE3-65B6-D02AA737CDF6}"/>
              </a:ext>
            </a:extLst>
          </p:cNvPr>
          <p:cNvSpPr>
            <a:spLocks noChangeArrowheads="1"/>
          </p:cNvSpPr>
          <p:nvPr/>
        </p:nvSpPr>
        <p:spPr bwMode="auto">
          <a:xfrm>
            <a:off x="7455609" y="4209419"/>
            <a:ext cx="3000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478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 name="Rectangle 312">
            <a:extLst>
              <a:ext uri="{FF2B5EF4-FFF2-40B4-BE49-F238E27FC236}">
                <a16:creationId xmlns:a16="http://schemas.microsoft.com/office/drawing/2014/main" id="{A2BEA89D-1C93-BE97-7F16-FDFF5483652F}"/>
              </a:ext>
            </a:extLst>
          </p:cNvPr>
          <p:cNvSpPr>
            <a:spLocks noChangeArrowheads="1"/>
          </p:cNvSpPr>
          <p:nvPr/>
        </p:nvSpPr>
        <p:spPr bwMode="auto">
          <a:xfrm>
            <a:off x="8190622" y="4209419"/>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28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3" name="Rectangle 313">
            <a:extLst>
              <a:ext uri="{FF2B5EF4-FFF2-40B4-BE49-F238E27FC236}">
                <a16:creationId xmlns:a16="http://schemas.microsoft.com/office/drawing/2014/main" id="{1D04F176-7C27-749B-B49E-16F21D19AAA4}"/>
              </a:ext>
            </a:extLst>
          </p:cNvPr>
          <p:cNvSpPr>
            <a:spLocks noChangeArrowheads="1"/>
          </p:cNvSpPr>
          <p:nvPr/>
        </p:nvSpPr>
        <p:spPr bwMode="auto">
          <a:xfrm>
            <a:off x="8839909" y="4209419"/>
            <a:ext cx="11271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 name="Rectangle 314">
            <a:extLst>
              <a:ext uri="{FF2B5EF4-FFF2-40B4-BE49-F238E27FC236}">
                <a16:creationId xmlns:a16="http://schemas.microsoft.com/office/drawing/2014/main" id="{5376E915-ECC1-6F44-990D-D9197D6EC416}"/>
              </a:ext>
            </a:extLst>
          </p:cNvPr>
          <p:cNvSpPr>
            <a:spLocks noChangeArrowheads="1"/>
          </p:cNvSpPr>
          <p:nvPr/>
        </p:nvSpPr>
        <p:spPr bwMode="auto">
          <a:xfrm>
            <a:off x="8884359" y="4209419"/>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22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5" name="Rectangle 315">
            <a:extLst>
              <a:ext uri="{FF2B5EF4-FFF2-40B4-BE49-F238E27FC236}">
                <a16:creationId xmlns:a16="http://schemas.microsoft.com/office/drawing/2014/main" id="{9BE07C9A-C6F0-9A8F-142C-7F08A72EC201}"/>
              </a:ext>
            </a:extLst>
          </p:cNvPr>
          <p:cNvSpPr>
            <a:spLocks noChangeArrowheads="1"/>
          </p:cNvSpPr>
          <p:nvPr/>
        </p:nvSpPr>
        <p:spPr bwMode="auto">
          <a:xfrm>
            <a:off x="3467809" y="4372239"/>
            <a:ext cx="152876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SUDDEN SNATCHING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 name="Rectangle 316">
            <a:extLst>
              <a:ext uri="{FF2B5EF4-FFF2-40B4-BE49-F238E27FC236}">
                <a16:creationId xmlns:a16="http://schemas.microsoft.com/office/drawing/2014/main" id="{75F5EA40-BA5D-58ED-D8F0-C6F01F4C3BC6}"/>
              </a:ext>
            </a:extLst>
          </p:cNvPr>
          <p:cNvSpPr>
            <a:spLocks noChangeArrowheads="1"/>
          </p:cNvSpPr>
          <p:nvPr/>
        </p:nvSpPr>
        <p:spPr bwMode="auto">
          <a:xfrm>
            <a:off x="6095122" y="4372239"/>
            <a:ext cx="2238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92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 name="Rectangle 317">
            <a:extLst>
              <a:ext uri="{FF2B5EF4-FFF2-40B4-BE49-F238E27FC236}">
                <a16:creationId xmlns:a16="http://schemas.microsoft.com/office/drawing/2014/main" id="{8AA8DBC5-746D-51CD-3166-CB782AAE705A}"/>
              </a:ext>
            </a:extLst>
          </p:cNvPr>
          <p:cNvSpPr>
            <a:spLocks noChangeArrowheads="1"/>
          </p:cNvSpPr>
          <p:nvPr/>
        </p:nvSpPr>
        <p:spPr bwMode="auto">
          <a:xfrm>
            <a:off x="6793622" y="4372239"/>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58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 name="Rectangle 318">
            <a:extLst>
              <a:ext uri="{FF2B5EF4-FFF2-40B4-BE49-F238E27FC236}">
                <a16:creationId xmlns:a16="http://schemas.microsoft.com/office/drawing/2014/main" id="{C643BDBB-5A6C-2560-D8AA-CB48C24B8F05}"/>
              </a:ext>
            </a:extLst>
          </p:cNvPr>
          <p:cNvSpPr>
            <a:spLocks noChangeArrowheads="1"/>
          </p:cNvSpPr>
          <p:nvPr/>
        </p:nvSpPr>
        <p:spPr bwMode="auto">
          <a:xfrm>
            <a:off x="7492122" y="4372239"/>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41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 name="Rectangle 319">
            <a:extLst>
              <a:ext uri="{FF2B5EF4-FFF2-40B4-BE49-F238E27FC236}">
                <a16:creationId xmlns:a16="http://schemas.microsoft.com/office/drawing/2014/main" id="{F217C5C4-E3D9-C5E1-4FF2-48F2195EEEE4}"/>
              </a:ext>
            </a:extLst>
          </p:cNvPr>
          <p:cNvSpPr>
            <a:spLocks noChangeArrowheads="1"/>
          </p:cNvSpPr>
          <p:nvPr/>
        </p:nvSpPr>
        <p:spPr bwMode="auto">
          <a:xfrm>
            <a:off x="8190622" y="4372239"/>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34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 name="Rectangle 320">
            <a:extLst>
              <a:ext uri="{FF2B5EF4-FFF2-40B4-BE49-F238E27FC236}">
                <a16:creationId xmlns:a16="http://schemas.microsoft.com/office/drawing/2014/main" id="{0599AC0A-AD2B-85C2-387D-441D3CF01E4C}"/>
              </a:ext>
            </a:extLst>
          </p:cNvPr>
          <p:cNvSpPr>
            <a:spLocks noChangeArrowheads="1"/>
          </p:cNvSpPr>
          <p:nvPr/>
        </p:nvSpPr>
        <p:spPr bwMode="auto">
          <a:xfrm>
            <a:off x="8863722" y="4372239"/>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51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 name="Rectangle 321">
            <a:extLst>
              <a:ext uri="{FF2B5EF4-FFF2-40B4-BE49-F238E27FC236}">
                <a16:creationId xmlns:a16="http://schemas.microsoft.com/office/drawing/2014/main" id="{0AE9236E-2424-D4C1-9C7F-CA11AC98F640}"/>
              </a:ext>
            </a:extLst>
          </p:cNvPr>
          <p:cNvSpPr>
            <a:spLocks noChangeArrowheads="1"/>
          </p:cNvSpPr>
          <p:nvPr/>
        </p:nvSpPr>
        <p:spPr bwMode="auto">
          <a:xfrm>
            <a:off x="3467809" y="4538221"/>
            <a:ext cx="100647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SHOPLIFTING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 name="Rectangle 322">
            <a:extLst>
              <a:ext uri="{FF2B5EF4-FFF2-40B4-BE49-F238E27FC236}">
                <a16:creationId xmlns:a16="http://schemas.microsoft.com/office/drawing/2014/main" id="{DFFF21B6-401A-9C32-271D-9159B3ACD1A2}"/>
              </a:ext>
            </a:extLst>
          </p:cNvPr>
          <p:cNvSpPr>
            <a:spLocks noChangeArrowheads="1"/>
          </p:cNvSpPr>
          <p:nvPr/>
        </p:nvSpPr>
        <p:spPr bwMode="auto">
          <a:xfrm>
            <a:off x="6003047" y="4538221"/>
            <a:ext cx="4159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1,010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 name="Rectangle 323">
            <a:extLst>
              <a:ext uri="{FF2B5EF4-FFF2-40B4-BE49-F238E27FC236}">
                <a16:creationId xmlns:a16="http://schemas.microsoft.com/office/drawing/2014/main" id="{668ED2B5-6A1B-CFA5-D3C3-4BE3971D7E0C}"/>
              </a:ext>
            </a:extLst>
          </p:cNvPr>
          <p:cNvSpPr>
            <a:spLocks noChangeArrowheads="1"/>
          </p:cNvSpPr>
          <p:nvPr/>
        </p:nvSpPr>
        <p:spPr bwMode="auto">
          <a:xfrm>
            <a:off x="6701547" y="4538221"/>
            <a:ext cx="4159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1,118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4" name="Rectangle 324">
            <a:extLst>
              <a:ext uri="{FF2B5EF4-FFF2-40B4-BE49-F238E27FC236}">
                <a16:creationId xmlns:a16="http://schemas.microsoft.com/office/drawing/2014/main" id="{B045ADB1-02C2-4563-7895-7FD80906E795}"/>
              </a:ext>
            </a:extLst>
          </p:cNvPr>
          <p:cNvSpPr>
            <a:spLocks noChangeArrowheads="1"/>
          </p:cNvSpPr>
          <p:nvPr/>
        </p:nvSpPr>
        <p:spPr bwMode="auto">
          <a:xfrm>
            <a:off x="7455609" y="4538221"/>
            <a:ext cx="3000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857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 name="Rectangle 325">
            <a:extLst>
              <a:ext uri="{FF2B5EF4-FFF2-40B4-BE49-F238E27FC236}">
                <a16:creationId xmlns:a16="http://schemas.microsoft.com/office/drawing/2014/main" id="{5B040A52-7FD4-807E-3812-5C94006537A7}"/>
              </a:ext>
            </a:extLst>
          </p:cNvPr>
          <p:cNvSpPr>
            <a:spLocks noChangeArrowheads="1"/>
          </p:cNvSpPr>
          <p:nvPr/>
        </p:nvSpPr>
        <p:spPr bwMode="auto">
          <a:xfrm>
            <a:off x="8130297" y="4538221"/>
            <a:ext cx="11271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6" name="Rectangle 326">
            <a:extLst>
              <a:ext uri="{FF2B5EF4-FFF2-40B4-BE49-F238E27FC236}">
                <a16:creationId xmlns:a16="http://schemas.microsoft.com/office/drawing/2014/main" id="{2F09B579-02C2-A8F0-AC3D-CF743259305F}"/>
              </a:ext>
            </a:extLst>
          </p:cNvPr>
          <p:cNvSpPr>
            <a:spLocks noChangeArrowheads="1"/>
          </p:cNvSpPr>
          <p:nvPr/>
        </p:nvSpPr>
        <p:spPr bwMode="auto">
          <a:xfrm>
            <a:off x="8174747" y="4538221"/>
            <a:ext cx="3000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108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7" name="Rectangle 327">
            <a:extLst>
              <a:ext uri="{FF2B5EF4-FFF2-40B4-BE49-F238E27FC236}">
                <a16:creationId xmlns:a16="http://schemas.microsoft.com/office/drawing/2014/main" id="{0B80A857-E128-99A5-E52B-902092CAF229}"/>
              </a:ext>
            </a:extLst>
          </p:cNvPr>
          <p:cNvSpPr>
            <a:spLocks noChangeArrowheads="1"/>
          </p:cNvSpPr>
          <p:nvPr/>
        </p:nvSpPr>
        <p:spPr bwMode="auto">
          <a:xfrm>
            <a:off x="8825622" y="4538221"/>
            <a:ext cx="3000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153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8" name="Rectangle 328">
            <a:extLst>
              <a:ext uri="{FF2B5EF4-FFF2-40B4-BE49-F238E27FC236}">
                <a16:creationId xmlns:a16="http://schemas.microsoft.com/office/drawing/2014/main" id="{A12EA16C-8E27-150C-DF7F-EF15899EC6A2}"/>
              </a:ext>
            </a:extLst>
          </p:cNvPr>
          <p:cNvSpPr>
            <a:spLocks noChangeArrowheads="1"/>
          </p:cNvSpPr>
          <p:nvPr/>
        </p:nvSpPr>
        <p:spPr bwMode="auto">
          <a:xfrm>
            <a:off x="3467809" y="4699460"/>
            <a:ext cx="161766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THEFT FROM VEHICLE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9" name="Rectangle 329">
            <a:extLst>
              <a:ext uri="{FF2B5EF4-FFF2-40B4-BE49-F238E27FC236}">
                <a16:creationId xmlns:a16="http://schemas.microsoft.com/office/drawing/2014/main" id="{37AE746F-4189-166C-FCC9-F162C1D8F0C4}"/>
              </a:ext>
            </a:extLst>
          </p:cNvPr>
          <p:cNvSpPr>
            <a:spLocks noChangeArrowheads="1"/>
          </p:cNvSpPr>
          <p:nvPr/>
        </p:nvSpPr>
        <p:spPr bwMode="auto">
          <a:xfrm>
            <a:off x="6003047" y="4699460"/>
            <a:ext cx="4159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1,445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0" name="Rectangle 330">
            <a:extLst>
              <a:ext uri="{FF2B5EF4-FFF2-40B4-BE49-F238E27FC236}">
                <a16:creationId xmlns:a16="http://schemas.microsoft.com/office/drawing/2014/main" id="{53120975-C083-4D1F-F1CA-EA1ED858D464}"/>
              </a:ext>
            </a:extLst>
          </p:cNvPr>
          <p:cNvSpPr>
            <a:spLocks noChangeArrowheads="1"/>
          </p:cNvSpPr>
          <p:nvPr/>
        </p:nvSpPr>
        <p:spPr bwMode="auto">
          <a:xfrm>
            <a:off x="6701547" y="4699460"/>
            <a:ext cx="4159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1,270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1" name="Rectangle 331">
            <a:extLst>
              <a:ext uri="{FF2B5EF4-FFF2-40B4-BE49-F238E27FC236}">
                <a16:creationId xmlns:a16="http://schemas.microsoft.com/office/drawing/2014/main" id="{57441EB4-00E5-B151-7C0D-4944F071A062}"/>
              </a:ext>
            </a:extLst>
          </p:cNvPr>
          <p:cNvSpPr>
            <a:spLocks noChangeArrowheads="1"/>
          </p:cNvSpPr>
          <p:nvPr/>
        </p:nvSpPr>
        <p:spPr bwMode="auto">
          <a:xfrm>
            <a:off x="7455609" y="4699460"/>
            <a:ext cx="3000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960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2" name="Rectangle 332">
            <a:extLst>
              <a:ext uri="{FF2B5EF4-FFF2-40B4-BE49-F238E27FC236}">
                <a16:creationId xmlns:a16="http://schemas.microsoft.com/office/drawing/2014/main" id="{187AECAF-FF48-2D19-5CEB-2D3E68F019DD}"/>
              </a:ext>
            </a:extLst>
          </p:cNvPr>
          <p:cNvSpPr>
            <a:spLocks noChangeArrowheads="1"/>
          </p:cNvSpPr>
          <p:nvPr/>
        </p:nvSpPr>
        <p:spPr bwMode="auto">
          <a:xfrm>
            <a:off x="8152522" y="4699460"/>
            <a:ext cx="3016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175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3" name="Rectangle 333">
            <a:extLst>
              <a:ext uri="{FF2B5EF4-FFF2-40B4-BE49-F238E27FC236}">
                <a16:creationId xmlns:a16="http://schemas.microsoft.com/office/drawing/2014/main" id="{F4E01367-0676-A3DD-0E99-7946607BF166}"/>
              </a:ext>
            </a:extLst>
          </p:cNvPr>
          <p:cNvSpPr>
            <a:spLocks noChangeArrowheads="1"/>
          </p:cNvSpPr>
          <p:nvPr/>
        </p:nvSpPr>
        <p:spPr bwMode="auto">
          <a:xfrm>
            <a:off x="8825622" y="4699460"/>
            <a:ext cx="3000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485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4" name="Rectangle 334">
            <a:extLst>
              <a:ext uri="{FF2B5EF4-FFF2-40B4-BE49-F238E27FC236}">
                <a16:creationId xmlns:a16="http://schemas.microsoft.com/office/drawing/2014/main" id="{46BE9034-9D2B-BC8F-458E-7E4D72164567}"/>
              </a:ext>
            </a:extLst>
          </p:cNvPr>
          <p:cNvSpPr>
            <a:spLocks noChangeArrowheads="1"/>
          </p:cNvSpPr>
          <p:nvPr/>
        </p:nvSpPr>
        <p:spPr bwMode="auto">
          <a:xfrm>
            <a:off x="3467809" y="4862279"/>
            <a:ext cx="14033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THEFT FROM YARD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5" name="Rectangle 335">
            <a:extLst>
              <a:ext uri="{FF2B5EF4-FFF2-40B4-BE49-F238E27FC236}">
                <a16:creationId xmlns:a16="http://schemas.microsoft.com/office/drawing/2014/main" id="{A460DBDB-9156-5053-0F80-FD6F07EAE365}"/>
              </a:ext>
            </a:extLst>
          </p:cNvPr>
          <p:cNvSpPr>
            <a:spLocks noChangeArrowheads="1"/>
          </p:cNvSpPr>
          <p:nvPr/>
        </p:nvSpPr>
        <p:spPr bwMode="auto">
          <a:xfrm>
            <a:off x="6058609" y="4862279"/>
            <a:ext cx="3016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516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6" name="Rectangle 336">
            <a:extLst>
              <a:ext uri="{FF2B5EF4-FFF2-40B4-BE49-F238E27FC236}">
                <a16:creationId xmlns:a16="http://schemas.microsoft.com/office/drawing/2014/main" id="{DFC67E2E-B2C7-77C2-2F6C-6AB290B49206}"/>
              </a:ext>
            </a:extLst>
          </p:cNvPr>
          <p:cNvSpPr>
            <a:spLocks noChangeArrowheads="1"/>
          </p:cNvSpPr>
          <p:nvPr/>
        </p:nvSpPr>
        <p:spPr bwMode="auto">
          <a:xfrm>
            <a:off x="6757109" y="4862279"/>
            <a:ext cx="3000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511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7" name="Rectangle 337">
            <a:extLst>
              <a:ext uri="{FF2B5EF4-FFF2-40B4-BE49-F238E27FC236}">
                <a16:creationId xmlns:a16="http://schemas.microsoft.com/office/drawing/2014/main" id="{0FC2F059-9702-7D2F-D8A5-E60E0CB5261C}"/>
              </a:ext>
            </a:extLst>
          </p:cNvPr>
          <p:cNvSpPr>
            <a:spLocks noChangeArrowheads="1"/>
          </p:cNvSpPr>
          <p:nvPr/>
        </p:nvSpPr>
        <p:spPr bwMode="auto">
          <a:xfrm>
            <a:off x="7455609" y="4862279"/>
            <a:ext cx="3000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483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8" name="Rectangle 338">
            <a:extLst>
              <a:ext uri="{FF2B5EF4-FFF2-40B4-BE49-F238E27FC236}">
                <a16:creationId xmlns:a16="http://schemas.microsoft.com/office/drawing/2014/main" id="{E92DC608-8BF7-69C5-9403-ABF3FA80AB2C}"/>
              </a:ext>
            </a:extLst>
          </p:cNvPr>
          <p:cNvSpPr>
            <a:spLocks noChangeArrowheads="1"/>
          </p:cNvSpPr>
          <p:nvPr/>
        </p:nvSpPr>
        <p:spPr bwMode="auto">
          <a:xfrm>
            <a:off x="8228722" y="4862279"/>
            <a:ext cx="14446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9" name="Rectangle 339">
            <a:extLst>
              <a:ext uri="{FF2B5EF4-FFF2-40B4-BE49-F238E27FC236}">
                <a16:creationId xmlns:a16="http://schemas.microsoft.com/office/drawing/2014/main" id="{60CA6F5E-00FB-8AA3-F8EC-E426DF62D532}"/>
              </a:ext>
            </a:extLst>
          </p:cNvPr>
          <p:cNvSpPr>
            <a:spLocks noChangeArrowheads="1"/>
          </p:cNvSpPr>
          <p:nvPr/>
        </p:nvSpPr>
        <p:spPr bwMode="auto">
          <a:xfrm>
            <a:off x="8863722" y="4862279"/>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33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0" name="Rectangle 340">
            <a:extLst>
              <a:ext uri="{FF2B5EF4-FFF2-40B4-BE49-F238E27FC236}">
                <a16:creationId xmlns:a16="http://schemas.microsoft.com/office/drawing/2014/main" id="{B45CBD00-7091-12B3-331B-B3AC130942B5}"/>
              </a:ext>
            </a:extLst>
          </p:cNvPr>
          <p:cNvSpPr>
            <a:spLocks noChangeArrowheads="1"/>
          </p:cNvSpPr>
          <p:nvPr/>
        </p:nvSpPr>
        <p:spPr bwMode="auto">
          <a:xfrm>
            <a:off x="3467809" y="5028261"/>
            <a:ext cx="140811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THEFT FROM BLDG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1" name="Rectangle 341">
            <a:extLst>
              <a:ext uri="{FF2B5EF4-FFF2-40B4-BE49-F238E27FC236}">
                <a16:creationId xmlns:a16="http://schemas.microsoft.com/office/drawing/2014/main" id="{3C6A4AB9-342C-8D5A-0620-9177C3710DAC}"/>
              </a:ext>
            </a:extLst>
          </p:cNvPr>
          <p:cNvSpPr>
            <a:spLocks noChangeArrowheads="1"/>
          </p:cNvSpPr>
          <p:nvPr/>
        </p:nvSpPr>
        <p:spPr bwMode="auto">
          <a:xfrm>
            <a:off x="6058609" y="5028261"/>
            <a:ext cx="3016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406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2" name="Rectangle 342">
            <a:extLst>
              <a:ext uri="{FF2B5EF4-FFF2-40B4-BE49-F238E27FC236}">
                <a16:creationId xmlns:a16="http://schemas.microsoft.com/office/drawing/2014/main" id="{74B672A6-A3BE-E38D-9E3A-26B7CB601E2A}"/>
              </a:ext>
            </a:extLst>
          </p:cNvPr>
          <p:cNvSpPr>
            <a:spLocks noChangeArrowheads="1"/>
          </p:cNvSpPr>
          <p:nvPr/>
        </p:nvSpPr>
        <p:spPr bwMode="auto">
          <a:xfrm>
            <a:off x="6757109" y="5028261"/>
            <a:ext cx="3000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453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3" name="Rectangle 343">
            <a:extLst>
              <a:ext uri="{FF2B5EF4-FFF2-40B4-BE49-F238E27FC236}">
                <a16:creationId xmlns:a16="http://schemas.microsoft.com/office/drawing/2014/main" id="{3DDEBEA3-D758-B996-C8AD-1A811DD1C4F1}"/>
              </a:ext>
            </a:extLst>
          </p:cNvPr>
          <p:cNvSpPr>
            <a:spLocks noChangeArrowheads="1"/>
          </p:cNvSpPr>
          <p:nvPr/>
        </p:nvSpPr>
        <p:spPr bwMode="auto">
          <a:xfrm>
            <a:off x="7455609" y="5028261"/>
            <a:ext cx="3000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459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4" name="Rectangle 344">
            <a:extLst>
              <a:ext uri="{FF2B5EF4-FFF2-40B4-BE49-F238E27FC236}">
                <a16:creationId xmlns:a16="http://schemas.microsoft.com/office/drawing/2014/main" id="{01018AC7-8FBF-7D40-7A8D-84707AFD63E4}"/>
              </a:ext>
            </a:extLst>
          </p:cNvPr>
          <p:cNvSpPr>
            <a:spLocks noChangeArrowheads="1"/>
          </p:cNvSpPr>
          <p:nvPr/>
        </p:nvSpPr>
        <p:spPr bwMode="auto">
          <a:xfrm>
            <a:off x="8168397" y="5028261"/>
            <a:ext cx="11271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5" name="Rectangle 345">
            <a:extLst>
              <a:ext uri="{FF2B5EF4-FFF2-40B4-BE49-F238E27FC236}">
                <a16:creationId xmlns:a16="http://schemas.microsoft.com/office/drawing/2014/main" id="{F04B580B-5B03-02B5-1159-727ED840606E}"/>
              </a:ext>
            </a:extLst>
          </p:cNvPr>
          <p:cNvSpPr>
            <a:spLocks noChangeArrowheads="1"/>
          </p:cNvSpPr>
          <p:nvPr/>
        </p:nvSpPr>
        <p:spPr bwMode="auto">
          <a:xfrm>
            <a:off x="8212847" y="5028261"/>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47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6" name="Rectangle 346">
            <a:extLst>
              <a:ext uri="{FF2B5EF4-FFF2-40B4-BE49-F238E27FC236}">
                <a16:creationId xmlns:a16="http://schemas.microsoft.com/office/drawing/2014/main" id="{9F087FDB-B227-9D06-726F-C7DB9718C112}"/>
              </a:ext>
            </a:extLst>
          </p:cNvPr>
          <p:cNvSpPr>
            <a:spLocks noChangeArrowheads="1"/>
          </p:cNvSpPr>
          <p:nvPr/>
        </p:nvSpPr>
        <p:spPr bwMode="auto">
          <a:xfrm>
            <a:off x="8839909" y="5028261"/>
            <a:ext cx="11271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7" name="Rectangle 347">
            <a:extLst>
              <a:ext uri="{FF2B5EF4-FFF2-40B4-BE49-F238E27FC236}">
                <a16:creationId xmlns:a16="http://schemas.microsoft.com/office/drawing/2014/main" id="{D9DA58DD-DD35-EEC7-B724-BBBCA17B2746}"/>
              </a:ext>
            </a:extLst>
          </p:cNvPr>
          <p:cNvSpPr>
            <a:spLocks noChangeArrowheads="1"/>
          </p:cNvSpPr>
          <p:nvPr/>
        </p:nvSpPr>
        <p:spPr bwMode="auto">
          <a:xfrm>
            <a:off x="8884359" y="5028261"/>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53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8" name="Rectangle 348">
            <a:extLst>
              <a:ext uri="{FF2B5EF4-FFF2-40B4-BE49-F238E27FC236}">
                <a16:creationId xmlns:a16="http://schemas.microsoft.com/office/drawing/2014/main" id="{3166612D-0750-E600-A890-6BDB6C0E0026}"/>
              </a:ext>
            </a:extLst>
          </p:cNvPr>
          <p:cNvSpPr>
            <a:spLocks noChangeArrowheads="1"/>
          </p:cNvSpPr>
          <p:nvPr/>
        </p:nvSpPr>
        <p:spPr bwMode="auto">
          <a:xfrm>
            <a:off x="3467809" y="5189500"/>
            <a:ext cx="126841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OTHER LARCENY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9" name="Rectangle 349">
            <a:extLst>
              <a:ext uri="{FF2B5EF4-FFF2-40B4-BE49-F238E27FC236}">
                <a16:creationId xmlns:a16="http://schemas.microsoft.com/office/drawing/2014/main" id="{4CF4E41E-27B8-E7CA-F550-562B8689EC06}"/>
              </a:ext>
            </a:extLst>
          </p:cNvPr>
          <p:cNvSpPr>
            <a:spLocks noChangeArrowheads="1"/>
          </p:cNvSpPr>
          <p:nvPr/>
        </p:nvSpPr>
        <p:spPr bwMode="auto">
          <a:xfrm>
            <a:off x="6058609" y="5189500"/>
            <a:ext cx="3016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253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0" name="Rectangle 350">
            <a:extLst>
              <a:ext uri="{FF2B5EF4-FFF2-40B4-BE49-F238E27FC236}">
                <a16:creationId xmlns:a16="http://schemas.microsoft.com/office/drawing/2014/main" id="{13836A1E-0D6F-87E2-CCAA-96F2E35F512E}"/>
              </a:ext>
            </a:extLst>
          </p:cNvPr>
          <p:cNvSpPr>
            <a:spLocks noChangeArrowheads="1"/>
          </p:cNvSpPr>
          <p:nvPr/>
        </p:nvSpPr>
        <p:spPr bwMode="auto">
          <a:xfrm>
            <a:off x="6757109" y="5189500"/>
            <a:ext cx="3000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318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1" name="Rectangle 351">
            <a:extLst>
              <a:ext uri="{FF2B5EF4-FFF2-40B4-BE49-F238E27FC236}">
                <a16:creationId xmlns:a16="http://schemas.microsoft.com/office/drawing/2014/main" id="{6473F86B-163B-98C7-BAD5-F570A0846183}"/>
              </a:ext>
            </a:extLst>
          </p:cNvPr>
          <p:cNvSpPr>
            <a:spLocks noChangeArrowheads="1"/>
          </p:cNvSpPr>
          <p:nvPr/>
        </p:nvSpPr>
        <p:spPr bwMode="auto">
          <a:xfrm>
            <a:off x="7455609" y="5189500"/>
            <a:ext cx="3000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225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2" name="Rectangle 352">
            <a:extLst>
              <a:ext uri="{FF2B5EF4-FFF2-40B4-BE49-F238E27FC236}">
                <a16:creationId xmlns:a16="http://schemas.microsoft.com/office/drawing/2014/main" id="{5837D86E-9AF0-CBE3-BBA1-7331C55BF991}"/>
              </a:ext>
            </a:extLst>
          </p:cNvPr>
          <p:cNvSpPr>
            <a:spLocks noChangeArrowheads="1"/>
          </p:cNvSpPr>
          <p:nvPr/>
        </p:nvSpPr>
        <p:spPr bwMode="auto">
          <a:xfrm>
            <a:off x="8168397" y="5189500"/>
            <a:ext cx="11271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 name="Rectangle 353">
            <a:extLst>
              <a:ext uri="{FF2B5EF4-FFF2-40B4-BE49-F238E27FC236}">
                <a16:creationId xmlns:a16="http://schemas.microsoft.com/office/drawing/2014/main" id="{4C9017A2-3E41-0715-1730-C5F95953F16F}"/>
              </a:ext>
            </a:extLst>
          </p:cNvPr>
          <p:cNvSpPr>
            <a:spLocks noChangeArrowheads="1"/>
          </p:cNvSpPr>
          <p:nvPr/>
        </p:nvSpPr>
        <p:spPr bwMode="auto">
          <a:xfrm>
            <a:off x="8212847" y="5189500"/>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65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4" name="Rectangle 354">
            <a:extLst>
              <a:ext uri="{FF2B5EF4-FFF2-40B4-BE49-F238E27FC236}">
                <a16:creationId xmlns:a16="http://schemas.microsoft.com/office/drawing/2014/main" id="{73F1F6F4-D912-AFE8-9783-E6FBDB157559}"/>
              </a:ext>
            </a:extLst>
          </p:cNvPr>
          <p:cNvSpPr>
            <a:spLocks noChangeArrowheads="1"/>
          </p:cNvSpPr>
          <p:nvPr/>
        </p:nvSpPr>
        <p:spPr bwMode="auto">
          <a:xfrm>
            <a:off x="8863722" y="5189500"/>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28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5" name="Rectangle 355">
            <a:extLst>
              <a:ext uri="{FF2B5EF4-FFF2-40B4-BE49-F238E27FC236}">
                <a16:creationId xmlns:a16="http://schemas.microsoft.com/office/drawing/2014/main" id="{4207BFF2-B034-A0B6-C2CD-F05BDC930AC8}"/>
              </a:ext>
            </a:extLst>
          </p:cNvPr>
          <p:cNvSpPr>
            <a:spLocks noChangeArrowheads="1"/>
          </p:cNvSpPr>
          <p:nvPr/>
        </p:nvSpPr>
        <p:spPr bwMode="auto">
          <a:xfrm>
            <a:off x="3467809" y="5352319"/>
            <a:ext cx="95091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AUTO THEFT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6" name="Rectangle 356">
            <a:extLst>
              <a:ext uri="{FF2B5EF4-FFF2-40B4-BE49-F238E27FC236}">
                <a16:creationId xmlns:a16="http://schemas.microsoft.com/office/drawing/2014/main" id="{74664E24-0D94-03C4-2D51-97F30D360515}"/>
              </a:ext>
            </a:extLst>
          </p:cNvPr>
          <p:cNvSpPr>
            <a:spLocks noChangeArrowheads="1"/>
          </p:cNvSpPr>
          <p:nvPr/>
        </p:nvSpPr>
        <p:spPr bwMode="auto">
          <a:xfrm>
            <a:off x="6058609" y="5352319"/>
            <a:ext cx="3016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580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7" name="Rectangle 357">
            <a:extLst>
              <a:ext uri="{FF2B5EF4-FFF2-40B4-BE49-F238E27FC236}">
                <a16:creationId xmlns:a16="http://schemas.microsoft.com/office/drawing/2014/main" id="{46F17DDC-76EF-79E4-3523-F44366345136}"/>
              </a:ext>
            </a:extLst>
          </p:cNvPr>
          <p:cNvSpPr>
            <a:spLocks noChangeArrowheads="1"/>
          </p:cNvSpPr>
          <p:nvPr/>
        </p:nvSpPr>
        <p:spPr bwMode="auto">
          <a:xfrm>
            <a:off x="6757109" y="5352319"/>
            <a:ext cx="3000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461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8" name="Rectangle 358">
            <a:extLst>
              <a:ext uri="{FF2B5EF4-FFF2-40B4-BE49-F238E27FC236}">
                <a16:creationId xmlns:a16="http://schemas.microsoft.com/office/drawing/2014/main" id="{285241FE-633F-C67E-4CBD-FAC39E3F3C96}"/>
              </a:ext>
            </a:extLst>
          </p:cNvPr>
          <p:cNvSpPr>
            <a:spLocks noChangeArrowheads="1"/>
          </p:cNvSpPr>
          <p:nvPr/>
        </p:nvSpPr>
        <p:spPr bwMode="auto">
          <a:xfrm>
            <a:off x="7455609" y="5352319"/>
            <a:ext cx="3000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413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9" name="Rectangle 359">
            <a:extLst>
              <a:ext uri="{FF2B5EF4-FFF2-40B4-BE49-F238E27FC236}">
                <a16:creationId xmlns:a16="http://schemas.microsoft.com/office/drawing/2014/main" id="{43EE0F62-C8C8-BFAF-23F8-DB1D8797717A}"/>
              </a:ext>
            </a:extLst>
          </p:cNvPr>
          <p:cNvSpPr>
            <a:spLocks noChangeArrowheads="1"/>
          </p:cNvSpPr>
          <p:nvPr/>
        </p:nvSpPr>
        <p:spPr bwMode="auto">
          <a:xfrm>
            <a:off x="8152522" y="5352319"/>
            <a:ext cx="3016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119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0" name="Rectangle 360">
            <a:extLst>
              <a:ext uri="{FF2B5EF4-FFF2-40B4-BE49-F238E27FC236}">
                <a16:creationId xmlns:a16="http://schemas.microsoft.com/office/drawing/2014/main" id="{EEED84F5-BBFC-8F4D-BF35-C172553C0589}"/>
              </a:ext>
            </a:extLst>
          </p:cNvPr>
          <p:cNvSpPr>
            <a:spLocks noChangeArrowheads="1"/>
          </p:cNvSpPr>
          <p:nvPr/>
        </p:nvSpPr>
        <p:spPr bwMode="auto">
          <a:xfrm>
            <a:off x="8825622" y="5352319"/>
            <a:ext cx="3000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167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1" name="Rectangle 361">
            <a:extLst>
              <a:ext uri="{FF2B5EF4-FFF2-40B4-BE49-F238E27FC236}">
                <a16:creationId xmlns:a16="http://schemas.microsoft.com/office/drawing/2014/main" id="{22CB6645-EB3E-4C5A-2ED2-012909529B8D}"/>
              </a:ext>
            </a:extLst>
          </p:cNvPr>
          <p:cNvSpPr>
            <a:spLocks noChangeArrowheads="1"/>
          </p:cNvSpPr>
          <p:nvPr/>
        </p:nvSpPr>
        <p:spPr bwMode="auto">
          <a:xfrm>
            <a:off x="3467809" y="5516720"/>
            <a:ext cx="216376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AUTO THEFT, OTHER VEHICLE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2" name="Rectangle 362">
            <a:extLst>
              <a:ext uri="{FF2B5EF4-FFF2-40B4-BE49-F238E27FC236}">
                <a16:creationId xmlns:a16="http://schemas.microsoft.com/office/drawing/2014/main" id="{16FEDDDC-C2A9-4261-CF86-492B16BE79C1}"/>
              </a:ext>
            </a:extLst>
          </p:cNvPr>
          <p:cNvSpPr>
            <a:spLocks noChangeArrowheads="1"/>
          </p:cNvSpPr>
          <p:nvPr/>
        </p:nvSpPr>
        <p:spPr bwMode="auto">
          <a:xfrm>
            <a:off x="6058609" y="5516720"/>
            <a:ext cx="3016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187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3" name="Rectangle 363">
            <a:extLst>
              <a:ext uri="{FF2B5EF4-FFF2-40B4-BE49-F238E27FC236}">
                <a16:creationId xmlns:a16="http://schemas.microsoft.com/office/drawing/2014/main" id="{846AF91A-A86B-9F8C-D616-833EFAD85DEB}"/>
              </a:ext>
            </a:extLst>
          </p:cNvPr>
          <p:cNvSpPr>
            <a:spLocks noChangeArrowheads="1"/>
          </p:cNvSpPr>
          <p:nvPr/>
        </p:nvSpPr>
        <p:spPr bwMode="auto">
          <a:xfrm>
            <a:off x="6757109" y="5516720"/>
            <a:ext cx="3000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160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4" name="Rectangle 364">
            <a:extLst>
              <a:ext uri="{FF2B5EF4-FFF2-40B4-BE49-F238E27FC236}">
                <a16:creationId xmlns:a16="http://schemas.microsoft.com/office/drawing/2014/main" id="{8136153A-3514-1CBD-6E99-91EBA5CEC74B}"/>
              </a:ext>
            </a:extLst>
          </p:cNvPr>
          <p:cNvSpPr>
            <a:spLocks noChangeArrowheads="1"/>
          </p:cNvSpPr>
          <p:nvPr/>
        </p:nvSpPr>
        <p:spPr bwMode="auto">
          <a:xfrm>
            <a:off x="7455609" y="5516720"/>
            <a:ext cx="300038"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103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5" name="Rectangle 365">
            <a:extLst>
              <a:ext uri="{FF2B5EF4-FFF2-40B4-BE49-F238E27FC236}">
                <a16:creationId xmlns:a16="http://schemas.microsoft.com/office/drawing/2014/main" id="{6A4084CD-ABC3-A12D-363B-73792DFF8686}"/>
              </a:ext>
            </a:extLst>
          </p:cNvPr>
          <p:cNvSpPr>
            <a:spLocks noChangeArrowheads="1"/>
          </p:cNvSpPr>
          <p:nvPr/>
        </p:nvSpPr>
        <p:spPr bwMode="auto">
          <a:xfrm>
            <a:off x="8190622" y="5516720"/>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27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6" name="Rectangle 366">
            <a:extLst>
              <a:ext uri="{FF2B5EF4-FFF2-40B4-BE49-F238E27FC236}">
                <a16:creationId xmlns:a16="http://schemas.microsoft.com/office/drawing/2014/main" id="{B45F7321-69A8-CB9D-4E91-97CCA06BEA49}"/>
              </a:ext>
            </a:extLst>
          </p:cNvPr>
          <p:cNvSpPr>
            <a:spLocks noChangeArrowheads="1"/>
          </p:cNvSpPr>
          <p:nvPr/>
        </p:nvSpPr>
        <p:spPr bwMode="auto">
          <a:xfrm>
            <a:off x="8863722" y="5516720"/>
            <a:ext cx="2222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84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7" name="Rectangle 367">
            <a:extLst>
              <a:ext uri="{FF2B5EF4-FFF2-40B4-BE49-F238E27FC236}">
                <a16:creationId xmlns:a16="http://schemas.microsoft.com/office/drawing/2014/main" id="{4E58CB7D-6E2A-F5E5-2D06-957E1DC43136}"/>
              </a:ext>
            </a:extLst>
          </p:cNvPr>
          <p:cNvSpPr>
            <a:spLocks noChangeArrowheads="1"/>
          </p:cNvSpPr>
          <p:nvPr/>
        </p:nvSpPr>
        <p:spPr bwMode="auto">
          <a:xfrm>
            <a:off x="3488507" y="5678669"/>
            <a:ext cx="128914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0000"/>
                </a:solidFill>
                <a:effectLst/>
                <a:latin typeface="Arial" panose="020B0604020202020204" pitchFamily="34" charset="0"/>
              </a:rPr>
              <a:t>TOTAL PROPERTY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8" name="Rectangle 368">
            <a:extLst>
              <a:ext uri="{FF2B5EF4-FFF2-40B4-BE49-F238E27FC236}">
                <a16:creationId xmlns:a16="http://schemas.microsoft.com/office/drawing/2014/main" id="{10F73732-8C2E-3065-F49E-D3210BC21788}"/>
              </a:ext>
            </a:extLst>
          </p:cNvPr>
          <p:cNvSpPr>
            <a:spLocks noChangeArrowheads="1"/>
          </p:cNvSpPr>
          <p:nvPr/>
        </p:nvSpPr>
        <p:spPr bwMode="auto">
          <a:xfrm>
            <a:off x="6020509" y="5679540"/>
            <a:ext cx="37941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5128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9" name="Rectangle 369">
            <a:extLst>
              <a:ext uri="{FF2B5EF4-FFF2-40B4-BE49-F238E27FC236}">
                <a16:creationId xmlns:a16="http://schemas.microsoft.com/office/drawing/2014/main" id="{ED994CA2-BE2B-C731-6173-7C6E91EC482C}"/>
              </a:ext>
            </a:extLst>
          </p:cNvPr>
          <p:cNvSpPr>
            <a:spLocks noChangeArrowheads="1"/>
          </p:cNvSpPr>
          <p:nvPr/>
        </p:nvSpPr>
        <p:spPr bwMode="auto">
          <a:xfrm>
            <a:off x="6719009" y="5679540"/>
            <a:ext cx="3778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4929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0" name="Rectangle 370">
            <a:extLst>
              <a:ext uri="{FF2B5EF4-FFF2-40B4-BE49-F238E27FC236}">
                <a16:creationId xmlns:a16="http://schemas.microsoft.com/office/drawing/2014/main" id="{7A1603FF-3634-CD59-2FF4-4CD9E88447E8}"/>
              </a:ext>
            </a:extLst>
          </p:cNvPr>
          <p:cNvSpPr>
            <a:spLocks noChangeArrowheads="1"/>
          </p:cNvSpPr>
          <p:nvPr/>
        </p:nvSpPr>
        <p:spPr bwMode="auto">
          <a:xfrm>
            <a:off x="7417509" y="5679540"/>
            <a:ext cx="3778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4169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1" name="Rectangle 371">
            <a:extLst>
              <a:ext uri="{FF2B5EF4-FFF2-40B4-BE49-F238E27FC236}">
                <a16:creationId xmlns:a16="http://schemas.microsoft.com/office/drawing/2014/main" id="{3614602D-ABDF-3DD6-7C74-81EDBA0D65C5}"/>
              </a:ext>
            </a:extLst>
          </p:cNvPr>
          <p:cNvSpPr>
            <a:spLocks noChangeArrowheads="1"/>
          </p:cNvSpPr>
          <p:nvPr/>
        </p:nvSpPr>
        <p:spPr bwMode="auto">
          <a:xfrm>
            <a:off x="8169984" y="5679540"/>
            <a:ext cx="2635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2" name="Rectangle 372">
            <a:extLst>
              <a:ext uri="{FF2B5EF4-FFF2-40B4-BE49-F238E27FC236}">
                <a16:creationId xmlns:a16="http://schemas.microsoft.com/office/drawing/2014/main" id="{8E939353-169F-F9F7-7A11-55A34F7C8401}"/>
              </a:ext>
            </a:extLst>
          </p:cNvPr>
          <p:cNvSpPr>
            <a:spLocks noChangeArrowheads="1"/>
          </p:cNvSpPr>
          <p:nvPr/>
        </p:nvSpPr>
        <p:spPr bwMode="auto">
          <a:xfrm>
            <a:off x="8804984" y="5679540"/>
            <a:ext cx="34131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23%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3" name="Rectangle 373">
            <a:extLst>
              <a:ext uri="{FF2B5EF4-FFF2-40B4-BE49-F238E27FC236}">
                <a16:creationId xmlns:a16="http://schemas.microsoft.com/office/drawing/2014/main" id="{FD9DEDAA-E883-2BBA-3960-C0764E36EAF9}"/>
              </a:ext>
            </a:extLst>
          </p:cNvPr>
          <p:cNvSpPr>
            <a:spLocks noChangeArrowheads="1"/>
          </p:cNvSpPr>
          <p:nvPr/>
        </p:nvSpPr>
        <p:spPr bwMode="auto">
          <a:xfrm>
            <a:off x="3480510" y="5855006"/>
            <a:ext cx="1022350"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0000"/>
                </a:solidFill>
                <a:effectLst/>
                <a:latin typeface="Arial" panose="020B0604020202020204" pitchFamily="34" charset="0"/>
              </a:rPr>
              <a:t>TOTAL PART 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4" name="Rectangle 374">
            <a:extLst>
              <a:ext uri="{FF2B5EF4-FFF2-40B4-BE49-F238E27FC236}">
                <a16:creationId xmlns:a16="http://schemas.microsoft.com/office/drawing/2014/main" id="{73E8953C-46C4-F6F1-6318-CF3D845E9801}"/>
              </a:ext>
            </a:extLst>
          </p:cNvPr>
          <p:cNvSpPr>
            <a:spLocks noChangeArrowheads="1"/>
          </p:cNvSpPr>
          <p:nvPr/>
        </p:nvSpPr>
        <p:spPr bwMode="auto">
          <a:xfrm>
            <a:off x="6020509" y="5855006"/>
            <a:ext cx="37941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6378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5" name="Rectangle 375">
            <a:extLst>
              <a:ext uri="{FF2B5EF4-FFF2-40B4-BE49-F238E27FC236}">
                <a16:creationId xmlns:a16="http://schemas.microsoft.com/office/drawing/2014/main" id="{2FAD3EE5-F6C0-63DE-8300-B83DD67CFD7F}"/>
              </a:ext>
            </a:extLst>
          </p:cNvPr>
          <p:cNvSpPr>
            <a:spLocks noChangeArrowheads="1"/>
          </p:cNvSpPr>
          <p:nvPr/>
        </p:nvSpPr>
        <p:spPr bwMode="auto">
          <a:xfrm>
            <a:off x="6719009" y="5855006"/>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panose="020B0604020202020204" pitchFamily="34" charset="0"/>
              </a:rPr>
              <a:t>6060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6" name="Rectangle 376">
            <a:extLst>
              <a:ext uri="{FF2B5EF4-FFF2-40B4-BE49-F238E27FC236}">
                <a16:creationId xmlns:a16="http://schemas.microsoft.com/office/drawing/2014/main" id="{2079C41D-CFDB-A6AC-672B-F6884D3E0F9E}"/>
              </a:ext>
            </a:extLst>
          </p:cNvPr>
          <p:cNvSpPr>
            <a:spLocks noChangeArrowheads="1"/>
          </p:cNvSpPr>
          <p:nvPr/>
        </p:nvSpPr>
        <p:spPr bwMode="auto">
          <a:xfrm>
            <a:off x="7417509" y="5855006"/>
            <a:ext cx="377825"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5403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7" name="Rectangle 377">
            <a:extLst>
              <a:ext uri="{FF2B5EF4-FFF2-40B4-BE49-F238E27FC236}">
                <a16:creationId xmlns:a16="http://schemas.microsoft.com/office/drawing/2014/main" id="{71AF81A9-C233-73A8-39B6-57B0D797B759}"/>
              </a:ext>
            </a:extLst>
          </p:cNvPr>
          <p:cNvSpPr>
            <a:spLocks noChangeArrowheads="1"/>
          </p:cNvSpPr>
          <p:nvPr/>
        </p:nvSpPr>
        <p:spPr bwMode="auto">
          <a:xfrm>
            <a:off x="8169984" y="5855006"/>
            <a:ext cx="20358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b="1" dirty="0">
                <a:solidFill>
                  <a:srgbClr val="000000"/>
                </a:solidFill>
              </a:rPr>
              <a:t>5</a:t>
            </a:r>
            <a:r>
              <a:rPr kumimoji="0" lang="en-US" altLang="en-US" sz="1100" b="1"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8" name="Rectangle 378">
            <a:extLst>
              <a:ext uri="{FF2B5EF4-FFF2-40B4-BE49-F238E27FC236}">
                <a16:creationId xmlns:a16="http://schemas.microsoft.com/office/drawing/2014/main" id="{F4BB737A-A165-4AA0-E1CB-47DFC577B376}"/>
              </a:ext>
            </a:extLst>
          </p:cNvPr>
          <p:cNvSpPr>
            <a:spLocks noChangeArrowheads="1"/>
          </p:cNvSpPr>
          <p:nvPr/>
        </p:nvSpPr>
        <p:spPr bwMode="auto">
          <a:xfrm>
            <a:off x="8804984" y="5855006"/>
            <a:ext cx="341313" cy="19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18%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6610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6"/>
                                        </p:tgtEl>
                                        <p:attrNameLst>
                                          <p:attrName>fillcolor</p:attrName>
                                        </p:attrNameLst>
                                      </p:cBhvr>
                                      <p:to>
                                        <a:srgbClr val="FFC000"/>
                                      </p:to>
                                    </p:animClr>
                                    <p:set>
                                      <p:cBhvr>
                                        <p:cTn id="7" dur="2000" fill="hold"/>
                                        <p:tgtEl>
                                          <p:spTgt spid="76"/>
                                        </p:tgtEl>
                                        <p:attrNameLst>
                                          <p:attrName>fill.type</p:attrName>
                                        </p:attrNameLst>
                                      </p:cBhvr>
                                      <p:to>
                                        <p:strVal val="solid"/>
                                      </p:to>
                                    </p:set>
                                    <p:set>
                                      <p:cBhvr>
                                        <p:cTn id="8" dur="2000" fill="hold"/>
                                        <p:tgtEl>
                                          <p:spTgt spid="76"/>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79"/>
                                        </p:tgtEl>
                                        <p:attrNameLst>
                                          <p:attrName>fillcolor</p:attrName>
                                        </p:attrNameLst>
                                      </p:cBhvr>
                                      <p:to>
                                        <a:srgbClr val="FFC000"/>
                                      </p:to>
                                    </p:animClr>
                                    <p:set>
                                      <p:cBhvr>
                                        <p:cTn id="11" dur="2000" fill="hold"/>
                                        <p:tgtEl>
                                          <p:spTgt spid="79"/>
                                        </p:tgtEl>
                                        <p:attrNameLst>
                                          <p:attrName>fill.type</p:attrName>
                                        </p:attrNameLst>
                                      </p:cBhvr>
                                      <p:to>
                                        <p:strVal val="solid"/>
                                      </p:to>
                                    </p:set>
                                    <p:set>
                                      <p:cBhvr>
                                        <p:cTn id="12" dur="2000" fill="hold"/>
                                        <p:tgtEl>
                                          <p:spTgt spid="79"/>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80"/>
                                        </p:tgtEl>
                                        <p:attrNameLst>
                                          <p:attrName>fillcolor</p:attrName>
                                        </p:attrNameLst>
                                      </p:cBhvr>
                                      <p:to>
                                        <a:srgbClr val="FFC000"/>
                                      </p:to>
                                    </p:animClr>
                                    <p:set>
                                      <p:cBhvr>
                                        <p:cTn id="15" dur="2000" fill="hold"/>
                                        <p:tgtEl>
                                          <p:spTgt spid="80"/>
                                        </p:tgtEl>
                                        <p:attrNameLst>
                                          <p:attrName>fill.type</p:attrName>
                                        </p:attrNameLst>
                                      </p:cBhvr>
                                      <p:to>
                                        <p:strVal val="solid"/>
                                      </p:to>
                                    </p:set>
                                    <p:set>
                                      <p:cBhvr>
                                        <p:cTn id="16" dur="2000" fill="hold"/>
                                        <p:tgtEl>
                                          <p:spTgt spid="80"/>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81"/>
                                        </p:tgtEl>
                                        <p:attrNameLst>
                                          <p:attrName>fillcolor</p:attrName>
                                        </p:attrNameLst>
                                      </p:cBhvr>
                                      <p:to>
                                        <a:srgbClr val="FFC000"/>
                                      </p:to>
                                    </p:animClr>
                                    <p:set>
                                      <p:cBhvr>
                                        <p:cTn id="19" dur="2000" fill="hold"/>
                                        <p:tgtEl>
                                          <p:spTgt spid="81"/>
                                        </p:tgtEl>
                                        <p:attrNameLst>
                                          <p:attrName>fill.type</p:attrName>
                                        </p:attrNameLst>
                                      </p:cBhvr>
                                      <p:to>
                                        <p:strVal val="solid"/>
                                      </p:to>
                                    </p:set>
                                    <p:set>
                                      <p:cBhvr>
                                        <p:cTn id="20" dur="2000" fill="hold"/>
                                        <p:tgtEl>
                                          <p:spTgt spid="81"/>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82"/>
                                        </p:tgtEl>
                                        <p:attrNameLst>
                                          <p:attrName>fillcolor</p:attrName>
                                        </p:attrNameLst>
                                      </p:cBhvr>
                                      <p:to>
                                        <a:srgbClr val="FFC000"/>
                                      </p:to>
                                    </p:animClr>
                                    <p:set>
                                      <p:cBhvr>
                                        <p:cTn id="23" dur="2000" fill="hold"/>
                                        <p:tgtEl>
                                          <p:spTgt spid="82"/>
                                        </p:tgtEl>
                                        <p:attrNameLst>
                                          <p:attrName>fill.type</p:attrName>
                                        </p:attrNameLst>
                                      </p:cBhvr>
                                      <p:to>
                                        <p:strVal val="solid"/>
                                      </p:to>
                                    </p:set>
                                    <p:set>
                                      <p:cBhvr>
                                        <p:cTn id="24" dur="2000" fill="hold"/>
                                        <p:tgtEl>
                                          <p:spTgt spid="82"/>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2000" fill="hold"/>
                                        <p:tgtEl>
                                          <p:spTgt spid="84"/>
                                        </p:tgtEl>
                                        <p:attrNameLst>
                                          <p:attrName>fillcolor</p:attrName>
                                        </p:attrNameLst>
                                      </p:cBhvr>
                                      <p:to>
                                        <a:srgbClr val="FFC000"/>
                                      </p:to>
                                    </p:animClr>
                                    <p:set>
                                      <p:cBhvr>
                                        <p:cTn id="27" dur="2000" fill="hold"/>
                                        <p:tgtEl>
                                          <p:spTgt spid="84"/>
                                        </p:tgtEl>
                                        <p:attrNameLst>
                                          <p:attrName>fill.type</p:attrName>
                                        </p:attrNameLst>
                                      </p:cBhvr>
                                      <p:to>
                                        <p:strVal val="solid"/>
                                      </p:to>
                                    </p:set>
                                    <p:set>
                                      <p:cBhvr>
                                        <p:cTn id="28" dur="2000" fill="hold"/>
                                        <p:tgtEl>
                                          <p:spTgt spid="84"/>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94"/>
                                        </p:tgtEl>
                                        <p:attrNameLst>
                                          <p:attrName>fillcolor</p:attrName>
                                        </p:attrNameLst>
                                      </p:cBhvr>
                                      <p:to>
                                        <a:srgbClr val="FFC000"/>
                                      </p:to>
                                    </p:animClr>
                                    <p:set>
                                      <p:cBhvr>
                                        <p:cTn id="33" dur="2000" fill="hold"/>
                                        <p:tgtEl>
                                          <p:spTgt spid="94"/>
                                        </p:tgtEl>
                                        <p:attrNameLst>
                                          <p:attrName>fill.type</p:attrName>
                                        </p:attrNameLst>
                                      </p:cBhvr>
                                      <p:to>
                                        <p:strVal val="solid"/>
                                      </p:to>
                                    </p:set>
                                    <p:set>
                                      <p:cBhvr>
                                        <p:cTn id="34" dur="2000" fill="hold"/>
                                        <p:tgtEl>
                                          <p:spTgt spid="94"/>
                                        </p:tgtEl>
                                        <p:attrNameLst>
                                          <p:attrName>fill.on</p:attrName>
                                        </p:attrNameLst>
                                      </p:cBhvr>
                                      <p:to>
                                        <p:strVal val="true"/>
                                      </p:to>
                                    </p:set>
                                  </p:childTnLst>
                                </p:cTn>
                              </p:par>
                              <p:par>
                                <p:cTn id="35" presetID="1" presetClass="emph" presetSubtype="2" fill="hold" nodeType="withEffect">
                                  <p:stCondLst>
                                    <p:cond delay="0"/>
                                  </p:stCondLst>
                                  <p:childTnLst>
                                    <p:animClr clrSpc="rgb" dir="cw">
                                      <p:cBhvr>
                                        <p:cTn id="36" dur="2000" fill="hold"/>
                                        <p:tgtEl>
                                          <p:spTgt spid="91"/>
                                        </p:tgtEl>
                                        <p:attrNameLst>
                                          <p:attrName>fillcolor</p:attrName>
                                        </p:attrNameLst>
                                      </p:cBhvr>
                                      <p:to>
                                        <a:srgbClr val="FFC000"/>
                                      </p:to>
                                    </p:animClr>
                                    <p:set>
                                      <p:cBhvr>
                                        <p:cTn id="37" dur="2000" fill="hold"/>
                                        <p:tgtEl>
                                          <p:spTgt spid="91"/>
                                        </p:tgtEl>
                                        <p:attrNameLst>
                                          <p:attrName>fill.type</p:attrName>
                                        </p:attrNameLst>
                                      </p:cBhvr>
                                      <p:to>
                                        <p:strVal val="solid"/>
                                      </p:to>
                                    </p:set>
                                    <p:set>
                                      <p:cBhvr>
                                        <p:cTn id="38" dur="2000" fill="hold"/>
                                        <p:tgtEl>
                                          <p:spTgt spid="91"/>
                                        </p:tgtEl>
                                        <p:attrNameLst>
                                          <p:attrName>fill.on</p:attrName>
                                        </p:attrNameLst>
                                      </p:cBhvr>
                                      <p:to>
                                        <p:strVal val="true"/>
                                      </p:to>
                                    </p:set>
                                  </p:childTnLst>
                                </p:cTn>
                              </p:par>
                              <p:par>
                                <p:cTn id="39" presetID="1" presetClass="emph" presetSubtype="2" fill="hold" nodeType="withEffect">
                                  <p:stCondLst>
                                    <p:cond delay="0"/>
                                  </p:stCondLst>
                                  <p:childTnLst>
                                    <p:animClr clrSpc="rgb" dir="cw">
                                      <p:cBhvr>
                                        <p:cTn id="40" dur="2000" fill="hold"/>
                                        <p:tgtEl>
                                          <p:spTgt spid="95"/>
                                        </p:tgtEl>
                                        <p:attrNameLst>
                                          <p:attrName>fillcolor</p:attrName>
                                        </p:attrNameLst>
                                      </p:cBhvr>
                                      <p:to>
                                        <a:srgbClr val="FFC000"/>
                                      </p:to>
                                    </p:animClr>
                                    <p:set>
                                      <p:cBhvr>
                                        <p:cTn id="41" dur="2000" fill="hold"/>
                                        <p:tgtEl>
                                          <p:spTgt spid="95"/>
                                        </p:tgtEl>
                                        <p:attrNameLst>
                                          <p:attrName>fill.type</p:attrName>
                                        </p:attrNameLst>
                                      </p:cBhvr>
                                      <p:to>
                                        <p:strVal val="solid"/>
                                      </p:to>
                                    </p:set>
                                    <p:set>
                                      <p:cBhvr>
                                        <p:cTn id="42" dur="2000" fill="hold"/>
                                        <p:tgtEl>
                                          <p:spTgt spid="95"/>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2000" fill="hold"/>
                                        <p:tgtEl>
                                          <p:spTgt spid="96"/>
                                        </p:tgtEl>
                                        <p:attrNameLst>
                                          <p:attrName>fillcolor</p:attrName>
                                        </p:attrNameLst>
                                      </p:cBhvr>
                                      <p:to>
                                        <a:srgbClr val="FFC000"/>
                                      </p:to>
                                    </p:animClr>
                                    <p:set>
                                      <p:cBhvr>
                                        <p:cTn id="45" dur="2000" fill="hold"/>
                                        <p:tgtEl>
                                          <p:spTgt spid="96"/>
                                        </p:tgtEl>
                                        <p:attrNameLst>
                                          <p:attrName>fill.type</p:attrName>
                                        </p:attrNameLst>
                                      </p:cBhvr>
                                      <p:to>
                                        <p:strVal val="solid"/>
                                      </p:to>
                                    </p:set>
                                    <p:set>
                                      <p:cBhvr>
                                        <p:cTn id="46" dur="2000" fill="hold"/>
                                        <p:tgtEl>
                                          <p:spTgt spid="96"/>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2000" fill="hold"/>
                                        <p:tgtEl>
                                          <p:spTgt spid="97"/>
                                        </p:tgtEl>
                                        <p:attrNameLst>
                                          <p:attrName>fillcolor</p:attrName>
                                        </p:attrNameLst>
                                      </p:cBhvr>
                                      <p:to>
                                        <a:srgbClr val="FFC000"/>
                                      </p:to>
                                    </p:animClr>
                                    <p:set>
                                      <p:cBhvr>
                                        <p:cTn id="49" dur="2000" fill="hold"/>
                                        <p:tgtEl>
                                          <p:spTgt spid="97"/>
                                        </p:tgtEl>
                                        <p:attrNameLst>
                                          <p:attrName>fill.type</p:attrName>
                                        </p:attrNameLst>
                                      </p:cBhvr>
                                      <p:to>
                                        <p:strVal val="solid"/>
                                      </p:to>
                                    </p:set>
                                    <p:set>
                                      <p:cBhvr>
                                        <p:cTn id="50" dur="2000" fill="hold"/>
                                        <p:tgtEl>
                                          <p:spTgt spid="97"/>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98"/>
                                        </p:tgtEl>
                                        <p:attrNameLst>
                                          <p:attrName>fillcolor</p:attrName>
                                        </p:attrNameLst>
                                      </p:cBhvr>
                                      <p:to>
                                        <a:srgbClr val="FFC000"/>
                                      </p:to>
                                    </p:animClr>
                                    <p:set>
                                      <p:cBhvr>
                                        <p:cTn id="53" dur="2000" fill="hold"/>
                                        <p:tgtEl>
                                          <p:spTgt spid="98"/>
                                        </p:tgtEl>
                                        <p:attrNameLst>
                                          <p:attrName>fill.type</p:attrName>
                                        </p:attrNameLst>
                                      </p:cBhvr>
                                      <p:to>
                                        <p:strVal val="solid"/>
                                      </p:to>
                                    </p:set>
                                    <p:set>
                                      <p:cBhvr>
                                        <p:cTn id="54" dur="2000" fill="hold"/>
                                        <p:tgtEl>
                                          <p:spTgt spid="98"/>
                                        </p:tgtEl>
                                        <p:attrNameLst>
                                          <p:attrName>fill.on</p:attrName>
                                        </p:attrNameLst>
                                      </p:cBhvr>
                                      <p:to>
                                        <p:strVal val="true"/>
                                      </p:to>
                                    </p:se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38"/>
                                        </p:tgtEl>
                                        <p:attrNameLst>
                                          <p:attrName>fillcolor</p:attrName>
                                        </p:attrNameLst>
                                      </p:cBhvr>
                                      <p:to>
                                        <a:srgbClr val="FFC000"/>
                                      </p:to>
                                    </p:animClr>
                                    <p:set>
                                      <p:cBhvr>
                                        <p:cTn id="59" dur="2000" fill="hold"/>
                                        <p:tgtEl>
                                          <p:spTgt spid="138"/>
                                        </p:tgtEl>
                                        <p:attrNameLst>
                                          <p:attrName>fill.type</p:attrName>
                                        </p:attrNameLst>
                                      </p:cBhvr>
                                      <p:to>
                                        <p:strVal val="solid"/>
                                      </p:to>
                                    </p:set>
                                    <p:set>
                                      <p:cBhvr>
                                        <p:cTn id="60" dur="2000" fill="hold"/>
                                        <p:tgtEl>
                                          <p:spTgt spid="138"/>
                                        </p:tgtEl>
                                        <p:attrNameLst>
                                          <p:attrName>fill.on</p:attrName>
                                        </p:attrNameLst>
                                      </p:cBhvr>
                                      <p:to>
                                        <p:strVal val="true"/>
                                      </p:to>
                                    </p:set>
                                  </p:childTnLst>
                                </p:cTn>
                              </p:par>
                              <p:par>
                                <p:cTn id="61" presetID="1" presetClass="emph" presetSubtype="2" fill="hold" nodeType="withEffect">
                                  <p:stCondLst>
                                    <p:cond delay="0"/>
                                  </p:stCondLst>
                                  <p:childTnLst>
                                    <p:animClr clrSpc="rgb" dir="cw">
                                      <p:cBhvr>
                                        <p:cTn id="62" dur="2000" fill="hold"/>
                                        <p:tgtEl>
                                          <p:spTgt spid="139"/>
                                        </p:tgtEl>
                                        <p:attrNameLst>
                                          <p:attrName>fillcolor</p:attrName>
                                        </p:attrNameLst>
                                      </p:cBhvr>
                                      <p:to>
                                        <a:srgbClr val="FFC000"/>
                                      </p:to>
                                    </p:animClr>
                                    <p:set>
                                      <p:cBhvr>
                                        <p:cTn id="63" dur="2000" fill="hold"/>
                                        <p:tgtEl>
                                          <p:spTgt spid="139"/>
                                        </p:tgtEl>
                                        <p:attrNameLst>
                                          <p:attrName>fill.type</p:attrName>
                                        </p:attrNameLst>
                                      </p:cBhvr>
                                      <p:to>
                                        <p:strVal val="solid"/>
                                      </p:to>
                                    </p:set>
                                    <p:set>
                                      <p:cBhvr>
                                        <p:cTn id="64" dur="2000" fill="hold"/>
                                        <p:tgtEl>
                                          <p:spTgt spid="139"/>
                                        </p:tgtEl>
                                        <p:attrNameLst>
                                          <p:attrName>fill.on</p:attrName>
                                        </p:attrNameLst>
                                      </p:cBhvr>
                                      <p:to>
                                        <p:strVal val="true"/>
                                      </p:to>
                                    </p:set>
                                  </p:childTnLst>
                                </p:cTn>
                              </p:par>
                              <p:par>
                                <p:cTn id="65" presetID="1" presetClass="emph" presetSubtype="2" fill="hold" nodeType="withEffect">
                                  <p:stCondLst>
                                    <p:cond delay="0"/>
                                  </p:stCondLst>
                                  <p:childTnLst>
                                    <p:animClr clrSpc="rgb" dir="cw">
                                      <p:cBhvr>
                                        <p:cTn id="66" dur="2000" fill="hold"/>
                                        <p:tgtEl>
                                          <p:spTgt spid="140"/>
                                        </p:tgtEl>
                                        <p:attrNameLst>
                                          <p:attrName>fillcolor</p:attrName>
                                        </p:attrNameLst>
                                      </p:cBhvr>
                                      <p:to>
                                        <a:srgbClr val="FFC000"/>
                                      </p:to>
                                    </p:animClr>
                                    <p:set>
                                      <p:cBhvr>
                                        <p:cTn id="67" dur="2000" fill="hold"/>
                                        <p:tgtEl>
                                          <p:spTgt spid="140"/>
                                        </p:tgtEl>
                                        <p:attrNameLst>
                                          <p:attrName>fill.type</p:attrName>
                                        </p:attrNameLst>
                                      </p:cBhvr>
                                      <p:to>
                                        <p:strVal val="solid"/>
                                      </p:to>
                                    </p:set>
                                    <p:set>
                                      <p:cBhvr>
                                        <p:cTn id="68" dur="2000" fill="hold"/>
                                        <p:tgtEl>
                                          <p:spTgt spid="140"/>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2000" fill="hold"/>
                                        <p:tgtEl>
                                          <p:spTgt spid="141"/>
                                        </p:tgtEl>
                                        <p:attrNameLst>
                                          <p:attrName>fillcolor</p:attrName>
                                        </p:attrNameLst>
                                      </p:cBhvr>
                                      <p:to>
                                        <a:srgbClr val="FFC000"/>
                                      </p:to>
                                    </p:animClr>
                                    <p:set>
                                      <p:cBhvr>
                                        <p:cTn id="71" dur="2000" fill="hold"/>
                                        <p:tgtEl>
                                          <p:spTgt spid="141"/>
                                        </p:tgtEl>
                                        <p:attrNameLst>
                                          <p:attrName>fill.type</p:attrName>
                                        </p:attrNameLst>
                                      </p:cBhvr>
                                      <p:to>
                                        <p:strVal val="solid"/>
                                      </p:to>
                                    </p:set>
                                    <p:set>
                                      <p:cBhvr>
                                        <p:cTn id="72" dur="2000" fill="hold"/>
                                        <p:tgtEl>
                                          <p:spTgt spid="141"/>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2000" fill="hold"/>
                                        <p:tgtEl>
                                          <p:spTgt spid="142"/>
                                        </p:tgtEl>
                                        <p:attrNameLst>
                                          <p:attrName>fillcolor</p:attrName>
                                        </p:attrNameLst>
                                      </p:cBhvr>
                                      <p:to>
                                        <a:srgbClr val="FFC000"/>
                                      </p:to>
                                    </p:animClr>
                                    <p:set>
                                      <p:cBhvr>
                                        <p:cTn id="75" dur="2000" fill="hold"/>
                                        <p:tgtEl>
                                          <p:spTgt spid="142"/>
                                        </p:tgtEl>
                                        <p:attrNameLst>
                                          <p:attrName>fill.type</p:attrName>
                                        </p:attrNameLst>
                                      </p:cBhvr>
                                      <p:to>
                                        <p:strVal val="solid"/>
                                      </p:to>
                                    </p:set>
                                    <p:set>
                                      <p:cBhvr>
                                        <p:cTn id="76" dur="2000" fill="hold"/>
                                        <p:tgtEl>
                                          <p:spTgt spid="142"/>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2000" fill="hold"/>
                                        <p:tgtEl>
                                          <p:spTgt spid="143"/>
                                        </p:tgtEl>
                                        <p:attrNameLst>
                                          <p:attrName>fillcolor</p:attrName>
                                        </p:attrNameLst>
                                      </p:cBhvr>
                                      <p:to>
                                        <a:srgbClr val="FFC000"/>
                                      </p:to>
                                    </p:animClr>
                                    <p:set>
                                      <p:cBhvr>
                                        <p:cTn id="79" dur="2000" fill="hold"/>
                                        <p:tgtEl>
                                          <p:spTgt spid="143"/>
                                        </p:tgtEl>
                                        <p:attrNameLst>
                                          <p:attrName>fill.type</p:attrName>
                                        </p:attrNameLst>
                                      </p:cBhvr>
                                      <p:to>
                                        <p:strVal val="solid"/>
                                      </p:to>
                                    </p:set>
                                    <p:set>
                                      <p:cBhvr>
                                        <p:cTn id="80" dur="2000" fill="hold"/>
                                        <p:tgtEl>
                                          <p:spTgt spid="143"/>
                                        </p:tgtEl>
                                        <p:attrNameLst>
                                          <p:attrName>fill.on</p:attrName>
                                        </p:attrNameLst>
                                      </p:cBhvr>
                                      <p:to>
                                        <p:strVal val="true"/>
                                      </p:to>
                                    </p:set>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165"/>
                                        </p:tgtEl>
                                        <p:attrNameLst>
                                          <p:attrName>fillcolor</p:attrName>
                                        </p:attrNameLst>
                                      </p:cBhvr>
                                      <p:to>
                                        <a:srgbClr val="FFC000"/>
                                      </p:to>
                                    </p:animClr>
                                    <p:set>
                                      <p:cBhvr>
                                        <p:cTn id="85" dur="2000" fill="hold"/>
                                        <p:tgtEl>
                                          <p:spTgt spid="165"/>
                                        </p:tgtEl>
                                        <p:attrNameLst>
                                          <p:attrName>fill.type</p:attrName>
                                        </p:attrNameLst>
                                      </p:cBhvr>
                                      <p:to>
                                        <p:strVal val="solid"/>
                                      </p:to>
                                    </p:set>
                                    <p:set>
                                      <p:cBhvr>
                                        <p:cTn id="86" dur="2000" fill="hold"/>
                                        <p:tgtEl>
                                          <p:spTgt spid="165"/>
                                        </p:tgtEl>
                                        <p:attrNameLst>
                                          <p:attrName>fill.on</p:attrName>
                                        </p:attrNameLst>
                                      </p:cBhvr>
                                      <p:to>
                                        <p:strVal val="true"/>
                                      </p:to>
                                    </p:set>
                                  </p:childTnLst>
                                </p:cTn>
                              </p:par>
                              <p:par>
                                <p:cTn id="87" presetID="1" presetClass="emph" presetSubtype="2" fill="hold" nodeType="withEffect">
                                  <p:stCondLst>
                                    <p:cond delay="0"/>
                                  </p:stCondLst>
                                  <p:childTnLst>
                                    <p:animClr clrSpc="rgb" dir="cw">
                                      <p:cBhvr>
                                        <p:cTn id="88" dur="2000" fill="hold"/>
                                        <p:tgtEl>
                                          <p:spTgt spid="166"/>
                                        </p:tgtEl>
                                        <p:attrNameLst>
                                          <p:attrName>fillcolor</p:attrName>
                                        </p:attrNameLst>
                                      </p:cBhvr>
                                      <p:to>
                                        <a:srgbClr val="FFC000"/>
                                      </p:to>
                                    </p:animClr>
                                    <p:set>
                                      <p:cBhvr>
                                        <p:cTn id="89" dur="2000" fill="hold"/>
                                        <p:tgtEl>
                                          <p:spTgt spid="166"/>
                                        </p:tgtEl>
                                        <p:attrNameLst>
                                          <p:attrName>fill.type</p:attrName>
                                        </p:attrNameLst>
                                      </p:cBhvr>
                                      <p:to>
                                        <p:strVal val="solid"/>
                                      </p:to>
                                    </p:set>
                                    <p:set>
                                      <p:cBhvr>
                                        <p:cTn id="90" dur="2000" fill="hold"/>
                                        <p:tgtEl>
                                          <p:spTgt spid="166"/>
                                        </p:tgtEl>
                                        <p:attrNameLst>
                                          <p:attrName>fill.on</p:attrName>
                                        </p:attrNameLst>
                                      </p:cBhvr>
                                      <p:to>
                                        <p:strVal val="true"/>
                                      </p:to>
                                    </p:set>
                                  </p:childTnLst>
                                </p:cTn>
                              </p:par>
                              <p:par>
                                <p:cTn id="91" presetID="1" presetClass="emph" presetSubtype="2" fill="hold" nodeType="withEffect">
                                  <p:stCondLst>
                                    <p:cond delay="0"/>
                                  </p:stCondLst>
                                  <p:childTnLst>
                                    <p:animClr clrSpc="rgb" dir="cw">
                                      <p:cBhvr>
                                        <p:cTn id="92" dur="2000" fill="hold"/>
                                        <p:tgtEl>
                                          <p:spTgt spid="167"/>
                                        </p:tgtEl>
                                        <p:attrNameLst>
                                          <p:attrName>fillcolor</p:attrName>
                                        </p:attrNameLst>
                                      </p:cBhvr>
                                      <p:to>
                                        <a:srgbClr val="FFC000"/>
                                      </p:to>
                                    </p:animClr>
                                    <p:set>
                                      <p:cBhvr>
                                        <p:cTn id="93" dur="2000" fill="hold"/>
                                        <p:tgtEl>
                                          <p:spTgt spid="167"/>
                                        </p:tgtEl>
                                        <p:attrNameLst>
                                          <p:attrName>fill.type</p:attrName>
                                        </p:attrNameLst>
                                      </p:cBhvr>
                                      <p:to>
                                        <p:strVal val="solid"/>
                                      </p:to>
                                    </p:set>
                                    <p:set>
                                      <p:cBhvr>
                                        <p:cTn id="94" dur="2000" fill="hold"/>
                                        <p:tgtEl>
                                          <p:spTgt spid="167"/>
                                        </p:tgtEl>
                                        <p:attrNameLst>
                                          <p:attrName>fill.on</p:attrName>
                                        </p:attrNameLst>
                                      </p:cBhvr>
                                      <p:to>
                                        <p:strVal val="true"/>
                                      </p:to>
                                    </p:set>
                                  </p:childTnLst>
                                </p:cTn>
                              </p:par>
                              <p:par>
                                <p:cTn id="95" presetID="1" presetClass="emph" presetSubtype="2" fill="hold" nodeType="withEffect">
                                  <p:stCondLst>
                                    <p:cond delay="0"/>
                                  </p:stCondLst>
                                  <p:childTnLst>
                                    <p:animClr clrSpc="rgb" dir="cw">
                                      <p:cBhvr>
                                        <p:cTn id="96" dur="2000" fill="hold"/>
                                        <p:tgtEl>
                                          <p:spTgt spid="168"/>
                                        </p:tgtEl>
                                        <p:attrNameLst>
                                          <p:attrName>fillcolor</p:attrName>
                                        </p:attrNameLst>
                                      </p:cBhvr>
                                      <p:to>
                                        <a:srgbClr val="FFC000"/>
                                      </p:to>
                                    </p:animClr>
                                    <p:set>
                                      <p:cBhvr>
                                        <p:cTn id="97" dur="2000" fill="hold"/>
                                        <p:tgtEl>
                                          <p:spTgt spid="168"/>
                                        </p:tgtEl>
                                        <p:attrNameLst>
                                          <p:attrName>fill.type</p:attrName>
                                        </p:attrNameLst>
                                      </p:cBhvr>
                                      <p:to>
                                        <p:strVal val="solid"/>
                                      </p:to>
                                    </p:set>
                                    <p:set>
                                      <p:cBhvr>
                                        <p:cTn id="98" dur="2000" fill="hold"/>
                                        <p:tgtEl>
                                          <p:spTgt spid="168"/>
                                        </p:tgtEl>
                                        <p:attrNameLst>
                                          <p:attrName>fill.on</p:attrName>
                                        </p:attrNameLst>
                                      </p:cBhvr>
                                      <p:to>
                                        <p:strVal val="true"/>
                                      </p:to>
                                    </p:set>
                                  </p:childTnLst>
                                </p:cTn>
                              </p:par>
                              <p:par>
                                <p:cTn id="99" presetID="1" presetClass="emph" presetSubtype="2" fill="hold" nodeType="withEffect">
                                  <p:stCondLst>
                                    <p:cond delay="0"/>
                                  </p:stCondLst>
                                  <p:childTnLst>
                                    <p:animClr clrSpc="rgb" dir="cw">
                                      <p:cBhvr>
                                        <p:cTn id="100" dur="2000" fill="hold"/>
                                        <p:tgtEl>
                                          <p:spTgt spid="169"/>
                                        </p:tgtEl>
                                        <p:attrNameLst>
                                          <p:attrName>fillcolor</p:attrName>
                                        </p:attrNameLst>
                                      </p:cBhvr>
                                      <p:to>
                                        <a:srgbClr val="FFC000"/>
                                      </p:to>
                                    </p:animClr>
                                    <p:set>
                                      <p:cBhvr>
                                        <p:cTn id="101" dur="2000" fill="hold"/>
                                        <p:tgtEl>
                                          <p:spTgt spid="169"/>
                                        </p:tgtEl>
                                        <p:attrNameLst>
                                          <p:attrName>fill.type</p:attrName>
                                        </p:attrNameLst>
                                      </p:cBhvr>
                                      <p:to>
                                        <p:strVal val="solid"/>
                                      </p:to>
                                    </p:set>
                                    <p:set>
                                      <p:cBhvr>
                                        <p:cTn id="102" dur="2000" fill="hold"/>
                                        <p:tgtEl>
                                          <p:spTgt spid="169"/>
                                        </p:tgtEl>
                                        <p:attrNameLst>
                                          <p:attrName>fill.on</p:attrName>
                                        </p:attrNameLst>
                                      </p:cBhvr>
                                      <p:to>
                                        <p:strVal val="true"/>
                                      </p:to>
                                    </p:set>
                                  </p:childTnLst>
                                </p:cTn>
                              </p:par>
                              <p:par>
                                <p:cTn id="103" presetID="1" presetClass="emph" presetSubtype="2" fill="hold" nodeType="withEffect">
                                  <p:stCondLst>
                                    <p:cond delay="0"/>
                                  </p:stCondLst>
                                  <p:childTnLst>
                                    <p:animClr clrSpc="rgb" dir="cw">
                                      <p:cBhvr>
                                        <p:cTn id="104" dur="2000" fill="hold"/>
                                        <p:tgtEl>
                                          <p:spTgt spid="170"/>
                                        </p:tgtEl>
                                        <p:attrNameLst>
                                          <p:attrName>fillcolor</p:attrName>
                                        </p:attrNameLst>
                                      </p:cBhvr>
                                      <p:to>
                                        <a:srgbClr val="FFC000"/>
                                      </p:to>
                                    </p:animClr>
                                    <p:set>
                                      <p:cBhvr>
                                        <p:cTn id="105" dur="2000" fill="hold"/>
                                        <p:tgtEl>
                                          <p:spTgt spid="170"/>
                                        </p:tgtEl>
                                        <p:attrNameLst>
                                          <p:attrName>fill.type</p:attrName>
                                        </p:attrNameLst>
                                      </p:cBhvr>
                                      <p:to>
                                        <p:strVal val="solid"/>
                                      </p:to>
                                    </p:set>
                                    <p:set>
                                      <p:cBhvr>
                                        <p:cTn id="106" dur="2000" fill="hold"/>
                                        <p:tgtEl>
                                          <p:spTgt spid="170"/>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1" presetClass="emph" presetSubtype="2" fill="hold" nodeType="clickEffect">
                                  <p:stCondLst>
                                    <p:cond delay="0"/>
                                  </p:stCondLst>
                                  <p:childTnLst>
                                    <p:animClr clrSpc="rgb" dir="cw">
                                      <p:cBhvr>
                                        <p:cTn id="110" dur="2000" fill="hold"/>
                                        <p:tgtEl>
                                          <p:spTgt spid="106"/>
                                        </p:tgtEl>
                                        <p:attrNameLst>
                                          <p:attrName>fillcolor</p:attrName>
                                        </p:attrNameLst>
                                      </p:cBhvr>
                                      <p:to>
                                        <a:srgbClr val="FFC000"/>
                                      </p:to>
                                    </p:animClr>
                                    <p:set>
                                      <p:cBhvr>
                                        <p:cTn id="111" dur="2000" fill="hold"/>
                                        <p:tgtEl>
                                          <p:spTgt spid="106"/>
                                        </p:tgtEl>
                                        <p:attrNameLst>
                                          <p:attrName>fill.type</p:attrName>
                                        </p:attrNameLst>
                                      </p:cBhvr>
                                      <p:to>
                                        <p:strVal val="solid"/>
                                      </p:to>
                                    </p:set>
                                    <p:set>
                                      <p:cBhvr>
                                        <p:cTn id="112" dur="2000" fill="hold"/>
                                        <p:tgtEl>
                                          <p:spTgt spid="106"/>
                                        </p:tgtEl>
                                        <p:attrNameLst>
                                          <p:attrName>fill.on</p:attrName>
                                        </p:attrNameLst>
                                      </p:cBhvr>
                                      <p:to>
                                        <p:strVal val="true"/>
                                      </p:to>
                                    </p:set>
                                  </p:childTnLst>
                                </p:cTn>
                              </p:par>
                              <p:par>
                                <p:cTn id="113" presetID="1" presetClass="emph" presetSubtype="2" fill="hold" nodeType="withEffect">
                                  <p:stCondLst>
                                    <p:cond delay="0"/>
                                  </p:stCondLst>
                                  <p:childTnLst>
                                    <p:animClr clrSpc="rgb" dir="cw">
                                      <p:cBhvr>
                                        <p:cTn id="114" dur="2000" fill="hold"/>
                                        <p:tgtEl>
                                          <p:spTgt spid="107"/>
                                        </p:tgtEl>
                                        <p:attrNameLst>
                                          <p:attrName>fillcolor</p:attrName>
                                        </p:attrNameLst>
                                      </p:cBhvr>
                                      <p:to>
                                        <a:srgbClr val="FFC000"/>
                                      </p:to>
                                    </p:animClr>
                                    <p:set>
                                      <p:cBhvr>
                                        <p:cTn id="115" dur="2000" fill="hold"/>
                                        <p:tgtEl>
                                          <p:spTgt spid="107"/>
                                        </p:tgtEl>
                                        <p:attrNameLst>
                                          <p:attrName>fill.type</p:attrName>
                                        </p:attrNameLst>
                                      </p:cBhvr>
                                      <p:to>
                                        <p:strVal val="solid"/>
                                      </p:to>
                                    </p:set>
                                    <p:set>
                                      <p:cBhvr>
                                        <p:cTn id="116" dur="2000" fill="hold"/>
                                        <p:tgtEl>
                                          <p:spTgt spid="107"/>
                                        </p:tgtEl>
                                        <p:attrNameLst>
                                          <p:attrName>fill.on</p:attrName>
                                        </p:attrNameLst>
                                      </p:cBhvr>
                                      <p:to>
                                        <p:strVal val="true"/>
                                      </p:to>
                                    </p:set>
                                  </p:childTnLst>
                                </p:cTn>
                              </p:par>
                              <p:par>
                                <p:cTn id="117" presetID="1" presetClass="emph" presetSubtype="2" fill="hold" nodeType="withEffect">
                                  <p:stCondLst>
                                    <p:cond delay="0"/>
                                  </p:stCondLst>
                                  <p:childTnLst>
                                    <p:animClr clrSpc="rgb" dir="cw">
                                      <p:cBhvr>
                                        <p:cTn id="118" dur="2000" fill="hold"/>
                                        <p:tgtEl>
                                          <p:spTgt spid="108"/>
                                        </p:tgtEl>
                                        <p:attrNameLst>
                                          <p:attrName>fillcolor</p:attrName>
                                        </p:attrNameLst>
                                      </p:cBhvr>
                                      <p:to>
                                        <a:srgbClr val="FFC000"/>
                                      </p:to>
                                    </p:animClr>
                                    <p:set>
                                      <p:cBhvr>
                                        <p:cTn id="119" dur="2000" fill="hold"/>
                                        <p:tgtEl>
                                          <p:spTgt spid="108"/>
                                        </p:tgtEl>
                                        <p:attrNameLst>
                                          <p:attrName>fill.type</p:attrName>
                                        </p:attrNameLst>
                                      </p:cBhvr>
                                      <p:to>
                                        <p:strVal val="solid"/>
                                      </p:to>
                                    </p:set>
                                    <p:set>
                                      <p:cBhvr>
                                        <p:cTn id="120" dur="2000" fill="hold"/>
                                        <p:tgtEl>
                                          <p:spTgt spid="108"/>
                                        </p:tgtEl>
                                        <p:attrNameLst>
                                          <p:attrName>fill.on</p:attrName>
                                        </p:attrNameLst>
                                      </p:cBhvr>
                                      <p:to>
                                        <p:strVal val="true"/>
                                      </p:to>
                                    </p:set>
                                  </p:childTnLst>
                                </p:cTn>
                              </p:par>
                              <p:par>
                                <p:cTn id="121" presetID="1" presetClass="emph" presetSubtype="2" fill="hold" nodeType="withEffect">
                                  <p:stCondLst>
                                    <p:cond delay="0"/>
                                  </p:stCondLst>
                                  <p:childTnLst>
                                    <p:animClr clrSpc="rgb" dir="cw">
                                      <p:cBhvr>
                                        <p:cTn id="122" dur="2000" fill="hold"/>
                                        <p:tgtEl>
                                          <p:spTgt spid="109"/>
                                        </p:tgtEl>
                                        <p:attrNameLst>
                                          <p:attrName>fillcolor</p:attrName>
                                        </p:attrNameLst>
                                      </p:cBhvr>
                                      <p:to>
                                        <a:srgbClr val="FFC000"/>
                                      </p:to>
                                    </p:animClr>
                                    <p:set>
                                      <p:cBhvr>
                                        <p:cTn id="123" dur="2000" fill="hold"/>
                                        <p:tgtEl>
                                          <p:spTgt spid="109"/>
                                        </p:tgtEl>
                                        <p:attrNameLst>
                                          <p:attrName>fill.type</p:attrName>
                                        </p:attrNameLst>
                                      </p:cBhvr>
                                      <p:to>
                                        <p:strVal val="solid"/>
                                      </p:to>
                                    </p:set>
                                    <p:set>
                                      <p:cBhvr>
                                        <p:cTn id="124" dur="2000" fill="hold"/>
                                        <p:tgtEl>
                                          <p:spTgt spid="109"/>
                                        </p:tgtEl>
                                        <p:attrNameLst>
                                          <p:attrName>fill.on</p:attrName>
                                        </p:attrNameLst>
                                      </p:cBhvr>
                                      <p:to>
                                        <p:strVal val="true"/>
                                      </p:to>
                                    </p:set>
                                  </p:childTnLst>
                                </p:cTn>
                              </p:par>
                              <p:par>
                                <p:cTn id="125" presetID="1" presetClass="emph" presetSubtype="2" fill="hold" nodeType="withEffect">
                                  <p:stCondLst>
                                    <p:cond delay="0"/>
                                  </p:stCondLst>
                                  <p:childTnLst>
                                    <p:animClr clrSpc="rgb" dir="cw">
                                      <p:cBhvr>
                                        <p:cTn id="126" dur="2000" fill="hold"/>
                                        <p:tgtEl>
                                          <p:spTgt spid="110"/>
                                        </p:tgtEl>
                                        <p:attrNameLst>
                                          <p:attrName>fillcolor</p:attrName>
                                        </p:attrNameLst>
                                      </p:cBhvr>
                                      <p:to>
                                        <a:srgbClr val="FFC000"/>
                                      </p:to>
                                    </p:animClr>
                                    <p:set>
                                      <p:cBhvr>
                                        <p:cTn id="127" dur="2000" fill="hold"/>
                                        <p:tgtEl>
                                          <p:spTgt spid="110"/>
                                        </p:tgtEl>
                                        <p:attrNameLst>
                                          <p:attrName>fill.type</p:attrName>
                                        </p:attrNameLst>
                                      </p:cBhvr>
                                      <p:to>
                                        <p:strVal val="solid"/>
                                      </p:to>
                                    </p:set>
                                    <p:set>
                                      <p:cBhvr>
                                        <p:cTn id="128" dur="2000" fill="hold"/>
                                        <p:tgtEl>
                                          <p:spTgt spid="110"/>
                                        </p:tgtEl>
                                        <p:attrNameLst>
                                          <p:attrName>fill.on</p:attrName>
                                        </p:attrNameLst>
                                      </p:cBhvr>
                                      <p:to>
                                        <p:strVal val="true"/>
                                      </p:to>
                                    </p:set>
                                  </p:childTnLst>
                                </p:cTn>
                              </p:par>
                              <p:par>
                                <p:cTn id="129" presetID="1" presetClass="emph" presetSubtype="2" fill="hold" nodeType="withEffect">
                                  <p:stCondLst>
                                    <p:cond delay="0"/>
                                  </p:stCondLst>
                                  <p:childTnLst>
                                    <p:animClr clrSpc="rgb" dir="cw">
                                      <p:cBhvr>
                                        <p:cTn id="130" dur="2000" fill="hold"/>
                                        <p:tgtEl>
                                          <p:spTgt spid="111"/>
                                        </p:tgtEl>
                                        <p:attrNameLst>
                                          <p:attrName>fillcolor</p:attrName>
                                        </p:attrNameLst>
                                      </p:cBhvr>
                                      <p:to>
                                        <a:srgbClr val="FFC000"/>
                                      </p:to>
                                    </p:animClr>
                                    <p:set>
                                      <p:cBhvr>
                                        <p:cTn id="131" dur="2000" fill="hold"/>
                                        <p:tgtEl>
                                          <p:spTgt spid="111"/>
                                        </p:tgtEl>
                                        <p:attrNameLst>
                                          <p:attrName>fill.type</p:attrName>
                                        </p:attrNameLst>
                                      </p:cBhvr>
                                      <p:to>
                                        <p:strVal val="solid"/>
                                      </p:to>
                                    </p:set>
                                    <p:set>
                                      <p:cBhvr>
                                        <p:cTn id="132" dur="2000" fill="hold"/>
                                        <p:tgtEl>
                                          <p:spTgt spid="111"/>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1" presetClass="emph" presetSubtype="2" fill="hold" nodeType="clickEffect">
                                  <p:stCondLst>
                                    <p:cond delay="0"/>
                                  </p:stCondLst>
                                  <p:childTnLst>
                                    <p:animClr clrSpc="rgb" dir="cw">
                                      <p:cBhvr>
                                        <p:cTn id="136" dur="2000" fill="hold"/>
                                        <p:tgtEl>
                                          <p:spTgt spid="177"/>
                                        </p:tgtEl>
                                        <p:attrNameLst>
                                          <p:attrName>fillcolor</p:attrName>
                                        </p:attrNameLst>
                                      </p:cBhvr>
                                      <p:to>
                                        <a:srgbClr val="FFC000"/>
                                      </p:to>
                                    </p:animClr>
                                    <p:set>
                                      <p:cBhvr>
                                        <p:cTn id="137" dur="2000" fill="hold"/>
                                        <p:tgtEl>
                                          <p:spTgt spid="177"/>
                                        </p:tgtEl>
                                        <p:attrNameLst>
                                          <p:attrName>fill.type</p:attrName>
                                        </p:attrNameLst>
                                      </p:cBhvr>
                                      <p:to>
                                        <p:strVal val="solid"/>
                                      </p:to>
                                    </p:set>
                                    <p:set>
                                      <p:cBhvr>
                                        <p:cTn id="138" dur="2000" fill="hold"/>
                                        <p:tgtEl>
                                          <p:spTgt spid="177"/>
                                        </p:tgtEl>
                                        <p:attrNameLst>
                                          <p:attrName>fill.on</p:attrName>
                                        </p:attrNameLst>
                                      </p:cBhvr>
                                      <p:to>
                                        <p:strVal val="true"/>
                                      </p:to>
                                    </p:set>
                                  </p:childTnLst>
                                </p:cTn>
                              </p:par>
                              <p:par>
                                <p:cTn id="139" presetID="1" presetClass="emph" presetSubtype="2" fill="hold" nodeType="withEffect">
                                  <p:stCondLst>
                                    <p:cond delay="0"/>
                                  </p:stCondLst>
                                  <p:childTnLst>
                                    <p:animClr clrSpc="rgb" dir="cw">
                                      <p:cBhvr>
                                        <p:cTn id="140" dur="2000" fill="hold"/>
                                        <p:tgtEl>
                                          <p:spTgt spid="178"/>
                                        </p:tgtEl>
                                        <p:attrNameLst>
                                          <p:attrName>fillcolor</p:attrName>
                                        </p:attrNameLst>
                                      </p:cBhvr>
                                      <p:to>
                                        <a:srgbClr val="FFC000"/>
                                      </p:to>
                                    </p:animClr>
                                    <p:set>
                                      <p:cBhvr>
                                        <p:cTn id="141" dur="2000" fill="hold"/>
                                        <p:tgtEl>
                                          <p:spTgt spid="178"/>
                                        </p:tgtEl>
                                        <p:attrNameLst>
                                          <p:attrName>fill.type</p:attrName>
                                        </p:attrNameLst>
                                      </p:cBhvr>
                                      <p:to>
                                        <p:strVal val="solid"/>
                                      </p:to>
                                    </p:set>
                                    <p:set>
                                      <p:cBhvr>
                                        <p:cTn id="142" dur="2000" fill="hold"/>
                                        <p:tgtEl>
                                          <p:spTgt spid="178"/>
                                        </p:tgtEl>
                                        <p:attrNameLst>
                                          <p:attrName>fill.on</p:attrName>
                                        </p:attrNameLst>
                                      </p:cBhvr>
                                      <p:to>
                                        <p:strVal val="true"/>
                                      </p:to>
                                    </p:set>
                                  </p:childTnLst>
                                </p:cTn>
                              </p:par>
                              <p:par>
                                <p:cTn id="143" presetID="1" presetClass="emph" presetSubtype="2" fill="hold" nodeType="withEffect">
                                  <p:stCondLst>
                                    <p:cond delay="0"/>
                                  </p:stCondLst>
                                  <p:childTnLst>
                                    <p:animClr clrSpc="rgb" dir="cw">
                                      <p:cBhvr>
                                        <p:cTn id="144" dur="2000" fill="hold"/>
                                        <p:tgtEl>
                                          <p:spTgt spid="179"/>
                                        </p:tgtEl>
                                        <p:attrNameLst>
                                          <p:attrName>fillcolor</p:attrName>
                                        </p:attrNameLst>
                                      </p:cBhvr>
                                      <p:to>
                                        <a:srgbClr val="FFC000"/>
                                      </p:to>
                                    </p:animClr>
                                    <p:set>
                                      <p:cBhvr>
                                        <p:cTn id="145" dur="2000" fill="hold"/>
                                        <p:tgtEl>
                                          <p:spTgt spid="179"/>
                                        </p:tgtEl>
                                        <p:attrNameLst>
                                          <p:attrName>fill.type</p:attrName>
                                        </p:attrNameLst>
                                      </p:cBhvr>
                                      <p:to>
                                        <p:strVal val="solid"/>
                                      </p:to>
                                    </p:set>
                                    <p:set>
                                      <p:cBhvr>
                                        <p:cTn id="146" dur="2000" fill="hold"/>
                                        <p:tgtEl>
                                          <p:spTgt spid="179"/>
                                        </p:tgtEl>
                                        <p:attrNameLst>
                                          <p:attrName>fill.on</p:attrName>
                                        </p:attrNameLst>
                                      </p:cBhvr>
                                      <p:to>
                                        <p:strVal val="true"/>
                                      </p:to>
                                    </p:set>
                                  </p:childTnLst>
                                </p:cTn>
                              </p:par>
                              <p:par>
                                <p:cTn id="147" presetID="1" presetClass="emph" presetSubtype="2" fill="hold" nodeType="withEffect">
                                  <p:stCondLst>
                                    <p:cond delay="0"/>
                                  </p:stCondLst>
                                  <p:childTnLst>
                                    <p:animClr clrSpc="rgb" dir="cw">
                                      <p:cBhvr>
                                        <p:cTn id="148" dur="2000" fill="hold"/>
                                        <p:tgtEl>
                                          <p:spTgt spid="180"/>
                                        </p:tgtEl>
                                        <p:attrNameLst>
                                          <p:attrName>fillcolor</p:attrName>
                                        </p:attrNameLst>
                                      </p:cBhvr>
                                      <p:to>
                                        <a:srgbClr val="FFC000"/>
                                      </p:to>
                                    </p:animClr>
                                    <p:set>
                                      <p:cBhvr>
                                        <p:cTn id="149" dur="2000" fill="hold"/>
                                        <p:tgtEl>
                                          <p:spTgt spid="180"/>
                                        </p:tgtEl>
                                        <p:attrNameLst>
                                          <p:attrName>fill.type</p:attrName>
                                        </p:attrNameLst>
                                      </p:cBhvr>
                                      <p:to>
                                        <p:strVal val="solid"/>
                                      </p:to>
                                    </p:set>
                                    <p:set>
                                      <p:cBhvr>
                                        <p:cTn id="150" dur="2000" fill="hold"/>
                                        <p:tgtEl>
                                          <p:spTgt spid="180"/>
                                        </p:tgtEl>
                                        <p:attrNameLst>
                                          <p:attrName>fill.on</p:attrName>
                                        </p:attrNameLst>
                                      </p:cBhvr>
                                      <p:to>
                                        <p:strVal val="true"/>
                                      </p:to>
                                    </p:set>
                                  </p:childTnLst>
                                </p:cTn>
                              </p:par>
                              <p:par>
                                <p:cTn id="151" presetID="1" presetClass="emph" presetSubtype="2" fill="hold" nodeType="withEffect">
                                  <p:stCondLst>
                                    <p:cond delay="0"/>
                                  </p:stCondLst>
                                  <p:childTnLst>
                                    <p:animClr clrSpc="rgb" dir="cw">
                                      <p:cBhvr>
                                        <p:cTn id="152" dur="2000" fill="hold"/>
                                        <p:tgtEl>
                                          <p:spTgt spid="181"/>
                                        </p:tgtEl>
                                        <p:attrNameLst>
                                          <p:attrName>fillcolor</p:attrName>
                                        </p:attrNameLst>
                                      </p:cBhvr>
                                      <p:to>
                                        <a:srgbClr val="FFC000"/>
                                      </p:to>
                                    </p:animClr>
                                    <p:set>
                                      <p:cBhvr>
                                        <p:cTn id="153" dur="2000" fill="hold"/>
                                        <p:tgtEl>
                                          <p:spTgt spid="181"/>
                                        </p:tgtEl>
                                        <p:attrNameLst>
                                          <p:attrName>fill.type</p:attrName>
                                        </p:attrNameLst>
                                      </p:cBhvr>
                                      <p:to>
                                        <p:strVal val="solid"/>
                                      </p:to>
                                    </p:set>
                                    <p:set>
                                      <p:cBhvr>
                                        <p:cTn id="154" dur="2000" fill="hold"/>
                                        <p:tgtEl>
                                          <p:spTgt spid="181"/>
                                        </p:tgtEl>
                                        <p:attrNameLst>
                                          <p:attrName>fill.on</p:attrName>
                                        </p:attrNameLst>
                                      </p:cBhvr>
                                      <p:to>
                                        <p:strVal val="true"/>
                                      </p:to>
                                    </p:set>
                                  </p:childTnLst>
                                </p:cTn>
                              </p:par>
                              <p:par>
                                <p:cTn id="155" presetID="1" presetClass="emph" presetSubtype="2" fill="hold" nodeType="withEffect">
                                  <p:stCondLst>
                                    <p:cond delay="0"/>
                                  </p:stCondLst>
                                  <p:childTnLst>
                                    <p:animClr clrSpc="rgb" dir="cw">
                                      <p:cBhvr>
                                        <p:cTn id="156" dur="2000" fill="hold"/>
                                        <p:tgtEl>
                                          <p:spTgt spid="182"/>
                                        </p:tgtEl>
                                        <p:attrNameLst>
                                          <p:attrName>fillcolor</p:attrName>
                                        </p:attrNameLst>
                                      </p:cBhvr>
                                      <p:to>
                                        <a:srgbClr val="FFC000"/>
                                      </p:to>
                                    </p:animClr>
                                    <p:set>
                                      <p:cBhvr>
                                        <p:cTn id="157" dur="2000" fill="hold"/>
                                        <p:tgtEl>
                                          <p:spTgt spid="182"/>
                                        </p:tgtEl>
                                        <p:attrNameLst>
                                          <p:attrName>fill.type</p:attrName>
                                        </p:attrNameLst>
                                      </p:cBhvr>
                                      <p:to>
                                        <p:strVal val="solid"/>
                                      </p:to>
                                    </p:set>
                                    <p:set>
                                      <p:cBhvr>
                                        <p:cTn id="158" dur="2000" fill="hold"/>
                                        <p:tgtEl>
                                          <p:spTgt spid="182"/>
                                        </p:tgtEl>
                                        <p:attrNameLst>
                                          <p:attrName>fill.on</p:attrName>
                                        </p:attrNameLst>
                                      </p:cBhvr>
                                      <p:to>
                                        <p:strVal val="true"/>
                                      </p:to>
                                    </p:set>
                                  </p:childTnLst>
                                </p:cTn>
                              </p:par>
                            </p:childTnLst>
                          </p:cTn>
                        </p:par>
                      </p:childTnLst>
                    </p:cTn>
                  </p:par>
                  <p:par>
                    <p:cTn id="159" fill="hold">
                      <p:stCondLst>
                        <p:cond delay="indefinite"/>
                      </p:stCondLst>
                      <p:childTnLst>
                        <p:par>
                          <p:cTn id="160" fill="hold">
                            <p:stCondLst>
                              <p:cond delay="0"/>
                            </p:stCondLst>
                            <p:childTnLst>
                              <p:par>
                                <p:cTn id="161" presetID="1" presetClass="emph" presetSubtype="2" fill="hold" nodeType="clickEffect">
                                  <p:stCondLst>
                                    <p:cond delay="0"/>
                                  </p:stCondLst>
                                  <p:childTnLst>
                                    <p:animClr clrSpc="rgb" dir="cw">
                                      <p:cBhvr>
                                        <p:cTn id="162" dur="2000" fill="hold"/>
                                        <p:tgtEl>
                                          <p:spTgt spid="184"/>
                                        </p:tgtEl>
                                        <p:attrNameLst>
                                          <p:attrName>fillcolor</p:attrName>
                                        </p:attrNameLst>
                                      </p:cBhvr>
                                      <p:to>
                                        <a:srgbClr val="FFC000"/>
                                      </p:to>
                                    </p:animClr>
                                    <p:set>
                                      <p:cBhvr>
                                        <p:cTn id="163" dur="2000" fill="hold"/>
                                        <p:tgtEl>
                                          <p:spTgt spid="184"/>
                                        </p:tgtEl>
                                        <p:attrNameLst>
                                          <p:attrName>fill.type</p:attrName>
                                        </p:attrNameLst>
                                      </p:cBhvr>
                                      <p:to>
                                        <p:strVal val="solid"/>
                                      </p:to>
                                    </p:set>
                                    <p:set>
                                      <p:cBhvr>
                                        <p:cTn id="164" dur="2000" fill="hold"/>
                                        <p:tgtEl>
                                          <p:spTgt spid="184"/>
                                        </p:tgtEl>
                                        <p:attrNameLst>
                                          <p:attrName>fill.on</p:attrName>
                                        </p:attrNameLst>
                                      </p:cBhvr>
                                      <p:to>
                                        <p:strVal val="true"/>
                                      </p:to>
                                    </p:set>
                                  </p:childTnLst>
                                </p:cTn>
                              </p:par>
                              <p:par>
                                <p:cTn id="165" presetID="1" presetClass="emph" presetSubtype="2" fill="hold" nodeType="withEffect">
                                  <p:stCondLst>
                                    <p:cond delay="0"/>
                                  </p:stCondLst>
                                  <p:childTnLst>
                                    <p:animClr clrSpc="rgb" dir="cw">
                                      <p:cBhvr>
                                        <p:cTn id="166" dur="2000" fill="hold"/>
                                        <p:tgtEl>
                                          <p:spTgt spid="185"/>
                                        </p:tgtEl>
                                        <p:attrNameLst>
                                          <p:attrName>fillcolor</p:attrName>
                                        </p:attrNameLst>
                                      </p:cBhvr>
                                      <p:to>
                                        <a:srgbClr val="FFC000"/>
                                      </p:to>
                                    </p:animClr>
                                    <p:set>
                                      <p:cBhvr>
                                        <p:cTn id="167" dur="2000" fill="hold"/>
                                        <p:tgtEl>
                                          <p:spTgt spid="185"/>
                                        </p:tgtEl>
                                        <p:attrNameLst>
                                          <p:attrName>fill.type</p:attrName>
                                        </p:attrNameLst>
                                      </p:cBhvr>
                                      <p:to>
                                        <p:strVal val="solid"/>
                                      </p:to>
                                    </p:set>
                                    <p:set>
                                      <p:cBhvr>
                                        <p:cTn id="168" dur="2000" fill="hold"/>
                                        <p:tgtEl>
                                          <p:spTgt spid="185"/>
                                        </p:tgtEl>
                                        <p:attrNameLst>
                                          <p:attrName>fill.on</p:attrName>
                                        </p:attrNameLst>
                                      </p:cBhvr>
                                      <p:to>
                                        <p:strVal val="true"/>
                                      </p:to>
                                    </p:set>
                                  </p:childTnLst>
                                </p:cTn>
                              </p:par>
                              <p:par>
                                <p:cTn id="169" presetID="1" presetClass="emph" presetSubtype="2" fill="hold" nodeType="withEffect">
                                  <p:stCondLst>
                                    <p:cond delay="0"/>
                                  </p:stCondLst>
                                  <p:childTnLst>
                                    <p:animClr clrSpc="rgb" dir="cw">
                                      <p:cBhvr>
                                        <p:cTn id="170" dur="2000" fill="hold"/>
                                        <p:tgtEl>
                                          <p:spTgt spid="183"/>
                                        </p:tgtEl>
                                        <p:attrNameLst>
                                          <p:attrName>fillcolor</p:attrName>
                                        </p:attrNameLst>
                                      </p:cBhvr>
                                      <p:to>
                                        <a:srgbClr val="FFC000"/>
                                      </p:to>
                                    </p:animClr>
                                    <p:set>
                                      <p:cBhvr>
                                        <p:cTn id="171" dur="2000" fill="hold"/>
                                        <p:tgtEl>
                                          <p:spTgt spid="183"/>
                                        </p:tgtEl>
                                        <p:attrNameLst>
                                          <p:attrName>fill.type</p:attrName>
                                        </p:attrNameLst>
                                      </p:cBhvr>
                                      <p:to>
                                        <p:strVal val="solid"/>
                                      </p:to>
                                    </p:set>
                                    <p:set>
                                      <p:cBhvr>
                                        <p:cTn id="172" dur="2000" fill="hold"/>
                                        <p:tgtEl>
                                          <p:spTgt spid="183"/>
                                        </p:tgtEl>
                                        <p:attrNameLst>
                                          <p:attrName>fill.on</p:attrName>
                                        </p:attrNameLst>
                                      </p:cBhvr>
                                      <p:to>
                                        <p:strVal val="true"/>
                                      </p:to>
                                    </p:set>
                                  </p:childTnLst>
                                </p:cTn>
                              </p:par>
                              <p:par>
                                <p:cTn id="173" presetID="1" presetClass="emph" presetSubtype="2" fill="hold" nodeType="withEffect">
                                  <p:stCondLst>
                                    <p:cond delay="0"/>
                                  </p:stCondLst>
                                  <p:childTnLst>
                                    <p:animClr clrSpc="rgb" dir="cw">
                                      <p:cBhvr>
                                        <p:cTn id="174" dur="2000" fill="hold"/>
                                        <p:tgtEl>
                                          <p:spTgt spid="186"/>
                                        </p:tgtEl>
                                        <p:attrNameLst>
                                          <p:attrName>fillcolor</p:attrName>
                                        </p:attrNameLst>
                                      </p:cBhvr>
                                      <p:to>
                                        <a:srgbClr val="FFC000"/>
                                      </p:to>
                                    </p:animClr>
                                    <p:set>
                                      <p:cBhvr>
                                        <p:cTn id="175" dur="2000" fill="hold"/>
                                        <p:tgtEl>
                                          <p:spTgt spid="186"/>
                                        </p:tgtEl>
                                        <p:attrNameLst>
                                          <p:attrName>fill.type</p:attrName>
                                        </p:attrNameLst>
                                      </p:cBhvr>
                                      <p:to>
                                        <p:strVal val="solid"/>
                                      </p:to>
                                    </p:set>
                                    <p:set>
                                      <p:cBhvr>
                                        <p:cTn id="176" dur="2000" fill="hold"/>
                                        <p:tgtEl>
                                          <p:spTgt spid="186"/>
                                        </p:tgtEl>
                                        <p:attrNameLst>
                                          <p:attrName>fill.on</p:attrName>
                                        </p:attrNameLst>
                                      </p:cBhvr>
                                      <p:to>
                                        <p:strVal val="true"/>
                                      </p:to>
                                    </p:set>
                                  </p:childTnLst>
                                </p:cTn>
                              </p:par>
                              <p:par>
                                <p:cTn id="177" presetID="1" presetClass="emph" presetSubtype="2" fill="hold" nodeType="withEffect">
                                  <p:stCondLst>
                                    <p:cond delay="0"/>
                                  </p:stCondLst>
                                  <p:childTnLst>
                                    <p:animClr clrSpc="rgb" dir="cw">
                                      <p:cBhvr>
                                        <p:cTn id="178" dur="2000" fill="hold"/>
                                        <p:tgtEl>
                                          <p:spTgt spid="187"/>
                                        </p:tgtEl>
                                        <p:attrNameLst>
                                          <p:attrName>fillcolor</p:attrName>
                                        </p:attrNameLst>
                                      </p:cBhvr>
                                      <p:to>
                                        <a:srgbClr val="FFC000"/>
                                      </p:to>
                                    </p:animClr>
                                    <p:set>
                                      <p:cBhvr>
                                        <p:cTn id="179" dur="2000" fill="hold"/>
                                        <p:tgtEl>
                                          <p:spTgt spid="187"/>
                                        </p:tgtEl>
                                        <p:attrNameLst>
                                          <p:attrName>fill.type</p:attrName>
                                        </p:attrNameLst>
                                      </p:cBhvr>
                                      <p:to>
                                        <p:strVal val="solid"/>
                                      </p:to>
                                    </p:set>
                                    <p:set>
                                      <p:cBhvr>
                                        <p:cTn id="180" dur="2000" fill="hold"/>
                                        <p:tgtEl>
                                          <p:spTgt spid="187"/>
                                        </p:tgtEl>
                                        <p:attrNameLst>
                                          <p:attrName>fill.on</p:attrName>
                                        </p:attrNameLst>
                                      </p:cBhvr>
                                      <p:to>
                                        <p:strVal val="true"/>
                                      </p:to>
                                    </p:set>
                                  </p:childTnLst>
                                </p:cTn>
                              </p:par>
                              <p:par>
                                <p:cTn id="181" presetID="1" presetClass="emph" presetSubtype="2" fill="hold" nodeType="withEffect">
                                  <p:stCondLst>
                                    <p:cond delay="0"/>
                                  </p:stCondLst>
                                  <p:childTnLst>
                                    <p:animClr clrSpc="rgb" dir="cw">
                                      <p:cBhvr>
                                        <p:cTn id="182" dur="2000" fill="hold"/>
                                        <p:tgtEl>
                                          <p:spTgt spid="188"/>
                                        </p:tgtEl>
                                        <p:attrNameLst>
                                          <p:attrName>fillcolor</p:attrName>
                                        </p:attrNameLst>
                                      </p:cBhvr>
                                      <p:to>
                                        <a:srgbClr val="FFC000"/>
                                      </p:to>
                                    </p:animClr>
                                    <p:set>
                                      <p:cBhvr>
                                        <p:cTn id="183" dur="2000" fill="hold"/>
                                        <p:tgtEl>
                                          <p:spTgt spid="188"/>
                                        </p:tgtEl>
                                        <p:attrNameLst>
                                          <p:attrName>fill.type</p:attrName>
                                        </p:attrNameLst>
                                      </p:cBhvr>
                                      <p:to>
                                        <p:strVal val="solid"/>
                                      </p:to>
                                    </p:set>
                                    <p:set>
                                      <p:cBhvr>
                                        <p:cTn id="184" dur="2000" fill="hold"/>
                                        <p:tgtEl>
                                          <p:spTgt spid="18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CEB87ACE-73DF-4941-B78D-5A916DF57AE4}" type="slidenum">
              <a:rPr lang="en-US" smtClean="0"/>
              <a:t>20</a:t>
            </a:fld>
            <a:endParaRPr lang="en-US"/>
          </a:p>
        </p:txBody>
      </p:sp>
      <p:sp>
        <p:nvSpPr>
          <p:cNvPr id="27" name="Rectangle 22">
            <a:extLst>
              <a:ext uri="{FF2B5EF4-FFF2-40B4-BE49-F238E27FC236}">
                <a16:creationId xmlns:a16="http://schemas.microsoft.com/office/drawing/2014/main" id="{F2E3F664-2EA1-13CD-155A-D143CA48238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F2D4C890-7062-268B-6D69-80F7A794C4BC}"/>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3">
            <a:extLst>
              <a:ext uri="{FF2B5EF4-FFF2-40B4-BE49-F238E27FC236}">
                <a16:creationId xmlns:a16="http://schemas.microsoft.com/office/drawing/2014/main" id="{6507E056-5FCB-8A06-51C2-B506A890900B}"/>
              </a:ext>
            </a:extLst>
          </p:cNvPr>
          <p:cNvSpPr>
            <a:spLocks noChangeArrowheads="1"/>
          </p:cNvSpPr>
          <p:nvPr/>
        </p:nvSpPr>
        <p:spPr bwMode="auto">
          <a:xfrm>
            <a:off x="0" y="6410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Date Placeholder 1">
            <a:extLst>
              <a:ext uri="{FF2B5EF4-FFF2-40B4-BE49-F238E27FC236}">
                <a16:creationId xmlns:a16="http://schemas.microsoft.com/office/drawing/2014/main" id="{2A11BA35-D11A-EFDD-B981-3F8469427790}"/>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10" name="Picture 2" descr="Ensuring transparency and accountability">
            <a:extLst>
              <a:ext uri="{FF2B5EF4-FFF2-40B4-BE49-F238E27FC236}">
                <a16:creationId xmlns:a16="http://schemas.microsoft.com/office/drawing/2014/main" id="{241F9A10-70D8-B602-DA04-B56D0890F0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484"/>
          <a:stretch/>
        </p:blipFill>
        <p:spPr bwMode="auto">
          <a:xfrm>
            <a:off x="-1" y="190"/>
            <a:ext cx="12192001" cy="61096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E5D364A-FE46-25D3-B8ED-F2735DD6AF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Tree>
    <p:extLst>
      <p:ext uri="{BB962C8B-B14F-4D97-AF65-F5344CB8AC3E}">
        <p14:creationId xmlns:p14="http://schemas.microsoft.com/office/powerpoint/2010/main" val="1682260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7CE96CD-87C4-3F7B-4A4F-4BB5D99D5D4A}"/>
              </a:ext>
            </a:extLst>
          </p:cNvPr>
          <p:cNvSpPr>
            <a:spLocks noGrp="1"/>
          </p:cNvSpPr>
          <p:nvPr>
            <p:ph sz="half" idx="1"/>
          </p:nvPr>
        </p:nvSpPr>
        <p:spPr>
          <a:xfrm>
            <a:off x="0" y="1484942"/>
            <a:ext cx="11617698" cy="3663198"/>
          </a:xfrm>
        </p:spPr>
        <p:txBody>
          <a:bodyPr vert="horz" lIns="91440" tIns="45720" rIns="91440" bIns="45720" rtlCol="0" anchor="t">
            <a:normAutofit/>
          </a:bodyPr>
          <a:lstStyle/>
          <a:p>
            <a:pPr lvl="1">
              <a:buFont typeface="Wingdings" panose="05000000000000000000" pitchFamily="2" charset="2"/>
              <a:buChar char="Ø"/>
            </a:pPr>
            <a:r>
              <a:rPr lang="en-US" sz="2800">
                <a:latin typeface="Arial"/>
                <a:ea typeface="Calibri" panose="020F0502020204030204" pitchFamily="34" charset="0"/>
                <a:cs typeface="Arial"/>
              </a:rPr>
              <a:t>Culture</a:t>
            </a:r>
            <a:r>
              <a:rPr lang="en-US" sz="2800">
                <a:effectLst/>
                <a:latin typeface="Arial"/>
                <a:ea typeface="Calibri" panose="020F0502020204030204" pitchFamily="34" charset="0"/>
                <a:cs typeface="Arial"/>
              </a:rPr>
              <a:t> of T</a:t>
            </a:r>
            <a:r>
              <a:rPr lang="en-US" sz="2800">
                <a:latin typeface="Arial"/>
                <a:ea typeface="Calibri" panose="020F0502020204030204" pitchFamily="34" charset="0"/>
                <a:cs typeface="Arial"/>
              </a:rPr>
              <a:t>ransparency and Accountability   </a:t>
            </a:r>
            <a:endParaRPr lang="en-US" sz="2800">
              <a:latin typeface="Arial" panose="020B0604020202020204" pitchFamily="34" charset="0"/>
              <a:ea typeface="Calibri" panose="020F0502020204030204" pitchFamily="34" charset="0"/>
              <a:cs typeface="Arial" panose="020B0604020202020204" pitchFamily="34" charset="0"/>
            </a:endParaRPr>
          </a:p>
          <a:p>
            <a:pPr lvl="1">
              <a:buFont typeface="Wingdings" panose="05000000000000000000" pitchFamily="2" charset="2"/>
              <a:buChar char="Ø"/>
            </a:pPr>
            <a:r>
              <a:rPr lang="en-US" sz="2800">
                <a:latin typeface="Arial"/>
                <a:ea typeface="Calibri" panose="020F0502020204030204" pitchFamily="34" charset="0"/>
                <a:cs typeface="Arial"/>
              </a:rPr>
              <a:t>Performance</a:t>
            </a:r>
            <a:r>
              <a:rPr lang="en-US" sz="2800">
                <a:effectLst/>
                <a:latin typeface="Arial"/>
                <a:ea typeface="Calibri" panose="020F0502020204030204" pitchFamily="34" charset="0"/>
                <a:cs typeface="Arial"/>
              </a:rPr>
              <a:t> evaluations</a:t>
            </a:r>
            <a:r>
              <a:rPr lang="en-US" sz="2800">
                <a:latin typeface="Arial"/>
                <a:ea typeface="Calibri" panose="020F0502020204030204" pitchFamily="34" charset="0"/>
                <a:cs typeface="Arial"/>
              </a:rPr>
              <a:t> </a:t>
            </a:r>
            <a:endParaRPr lang="en-US" sz="2800">
              <a:effectLst/>
              <a:latin typeface="Arial" panose="020B0604020202020204" pitchFamily="34" charset="0"/>
              <a:ea typeface="Calibri" panose="020F0502020204030204" pitchFamily="34" charset="0"/>
              <a:cs typeface="Arial" panose="020B0604020202020204" pitchFamily="34" charset="0"/>
            </a:endParaRPr>
          </a:p>
          <a:p>
            <a:pPr lvl="1">
              <a:buFont typeface="Wingdings" panose="05000000000000000000" pitchFamily="2" charset="2"/>
              <a:buChar char="Ø"/>
            </a:pPr>
            <a:r>
              <a:rPr lang="en-US" sz="2800">
                <a:effectLst/>
                <a:latin typeface="Arial"/>
                <a:ea typeface="Calibri" panose="020F0502020204030204" pitchFamily="34" charset="0"/>
                <a:cs typeface="Arial"/>
              </a:rPr>
              <a:t>Assessing and measuring </a:t>
            </a:r>
            <a:r>
              <a:rPr lang="en-US" sz="2800">
                <a:latin typeface="Arial"/>
                <a:ea typeface="Calibri" panose="020F0502020204030204" pitchFamily="34" charset="0"/>
                <a:cs typeface="Arial"/>
              </a:rPr>
              <a:t>outputs</a:t>
            </a:r>
          </a:p>
          <a:p>
            <a:pPr lvl="1">
              <a:buFont typeface="Wingdings" panose="020B0604020202020204" pitchFamily="34" charset="0"/>
              <a:buChar char="Ø"/>
            </a:pPr>
            <a:r>
              <a:rPr lang="en-US" sz="2800">
                <a:latin typeface="Arial"/>
                <a:ea typeface="Calibri" panose="020F0502020204030204" pitchFamily="34" charset="0"/>
                <a:cs typeface="Arial"/>
              </a:rPr>
              <a:t>Timely and Accurate Communication </a:t>
            </a:r>
          </a:p>
          <a:p>
            <a:pPr lvl="1">
              <a:buFont typeface="Wingdings" panose="05000000000000000000" pitchFamily="2" charset="2"/>
              <a:buChar char="Ø"/>
            </a:pPr>
            <a:r>
              <a:rPr lang="en-US" sz="2800">
                <a:latin typeface="Arial"/>
                <a:ea typeface="Calibri" panose="020F0502020204030204" pitchFamily="34" charset="0"/>
                <a:cs typeface="Arial"/>
              </a:rPr>
              <a:t>Internal Processes </a:t>
            </a:r>
          </a:p>
          <a:p>
            <a:pPr lvl="1">
              <a:buFont typeface="Wingdings" panose="05000000000000000000" pitchFamily="2" charset="2"/>
              <a:buChar char="Ø"/>
            </a:pPr>
            <a:r>
              <a:rPr lang="en-US" sz="2800">
                <a:effectLst/>
                <a:latin typeface="Arial"/>
                <a:ea typeface="Calibri" panose="020F0502020204030204" pitchFamily="34" charset="0"/>
                <a:cs typeface="Arial"/>
              </a:rPr>
              <a:t>Command Level </a:t>
            </a:r>
            <a:r>
              <a:rPr lang="en-US" sz="2800">
                <a:latin typeface="Arial"/>
                <a:ea typeface="Calibri" panose="020F0502020204030204" pitchFamily="34" charset="0"/>
                <a:cs typeface="Arial"/>
              </a:rPr>
              <a:t>Responsibility and Accountability </a:t>
            </a:r>
            <a:endParaRPr lang="en-US" sz="2800">
              <a:latin typeface="Arial"/>
              <a:cs typeface="Arial"/>
            </a:endParaRPr>
          </a:p>
        </p:txBody>
      </p:sp>
      <p:sp>
        <p:nvSpPr>
          <p:cNvPr id="3" name="Slide Number Placeholder 2"/>
          <p:cNvSpPr>
            <a:spLocks noGrp="1"/>
          </p:cNvSpPr>
          <p:nvPr>
            <p:ph type="sldNum" sz="quarter" idx="12"/>
          </p:nvPr>
        </p:nvSpPr>
        <p:spPr/>
        <p:txBody>
          <a:bodyPr/>
          <a:lstStyle/>
          <a:p>
            <a:fld id="{CEB87ACE-73DF-4941-B78D-5A916DF57AE4}" type="slidenum">
              <a:rPr lang="en-US" smtClean="0"/>
              <a:t>21</a:t>
            </a:fld>
            <a:endParaRPr lang="en-US"/>
          </a:p>
        </p:txBody>
      </p:sp>
      <p:sp>
        <p:nvSpPr>
          <p:cNvPr id="27" name="Rectangle 22">
            <a:extLst>
              <a:ext uri="{FF2B5EF4-FFF2-40B4-BE49-F238E27FC236}">
                <a16:creationId xmlns:a16="http://schemas.microsoft.com/office/drawing/2014/main" id="{F2E3F664-2EA1-13CD-155A-D143CA48238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F2D4C890-7062-268B-6D69-80F7A794C4BC}"/>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0">
            <a:extLst>
              <a:ext uri="{FF2B5EF4-FFF2-40B4-BE49-F238E27FC236}">
                <a16:creationId xmlns:a16="http://schemas.microsoft.com/office/drawing/2014/main" id="{7D9CB43B-940F-78E3-A92F-28CBCAE04CC7}"/>
              </a:ext>
            </a:extLst>
          </p:cNvPr>
          <p:cNvSpPr txBox="1">
            <a:spLocks/>
          </p:cNvSpPr>
          <p:nvPr/>
        </p:nvSpPr>
        <p:spPr>
          <a:xfrm>
            <a:off x="822187" y="213303"/>
            <a:ext cx="10547626"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panose="020B0604020202020204" pitchFamily="34" charset="0"/>
                <a:cs typeface="Arial" panose="020B0604020202020204" pitchFamily="34" charset="0"/>
              </a:rPr>
              <a:t>Transparency and Accountability</a:t>
            </a:r>
          </a:p>
        </p:txBody>
      </p:sp>
      <p:sp>
        <p:nvSpPr>
          <p:cNvPr id="24" name="Rectangle 3">
            <a:extLst>
              <a:ext uri="{FF2B5EF4-FFF2-40B4-BE49-F238E27FC236}">
                <a16:creationId xmlns:a16="http://schemas.microsoft.com/office/drawing/2014/main" id="{6507E056-5FCB-8A06-51C2-B506A890900B}"/>
              </a:ext>
            </a:extLst>
          </p:cNvPr>
          <p:cNvSpPr>
            <a:spLocks noChangeArrowheads="1"/>
          </p:cNvSpPr>
          <p:nvPr/>
        </p:nvSpPr>
        <p:spPr bwMode="auto">
          <a:xfrm>
            <a:off x="0" y="6410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Date Placeholder 1">
            <a:extLst>
              <a:ext uri="{FF2B5EF4-FFF2-40B4-BE49-F238E27FC236}">
                <a16:creationId xmlns:a16="http://schemas.microsoft.com/office/drawing/2014/main" id="{2A11BA35-D11A-EFDD-B981-3F8469427790}"/>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7" name="Picture 6">
            <a:extLst>
              <a:ext uri="{FF2B5EF4-FFF2-40B4-BE49-F238E27FC236}">
                <a16:creationId xmlns:a16="http://schemas.microsoft.com/office/drawing/2014/main" id="{6E5D364A-FE46-25D3-B8ED-F2735DD6AF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Tree>
    <p:extLst>
      <p:ext uri="{BB962C8B-B14F-4D97-AF65-F5344CB8AC3E}">
        <p14:creationId xmlns:p14="http://schemas.microsoft.com/office/powerpoint/2010/main" val="3219568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D290FE6-26AC-B32E-C224-E06DB406FBAC}"/>
              </a:ext>
            </a:extLst>
          </p:cNvPr>
          <p:cNvPicPr>
            <a:picLocks noChangeAspect="1"/>
          </p:cNvPicPr>
          <p:nvPr/>
        </p:nvPicPr>
        <p:blipFill>
          <a:blip r:embed="rId3"/>
          <a:stretch>
            <a:fillRect/>
          </a:stretch>
        </p:blipFill>
        <p:spPr>
          <a:xfrm>
            <a:off x="5079421" y="3160797"/>
            <a:ext cx="2847619" cy="3057143"/>
          </a:xfrm>
          <a:prstGeom prst="rect">
            <a:avLst/>
          </a:prstGeom>
          <a:ln>
            <a:noFill/>
          </a:ln>
          <a:effectLst>
            <a:softEdge rad="112500"/>
          </a:effectLst>
        </p:spPr>
      </p:pic>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CEB87ACE-73DF-4941-B78D-5A916DF57AE4}" type="slidenum">
              <a:rPr lang="en-US" smtClean="0"/>
              <a:t>22</a:t>
            </a:fld>
            <a:endParaRPr lang="en-US"/>
          </a:p>
        </p:txBody>
      </p:sp>
      <p:sp>
        <p:nvSpPr>
          <p:cNvPr id="2" name="TextBox 1"/>
          <p:cNvSpPr txBox="1"/>
          <p:nvPr/>
        </p:nvSpPr>
        <p:spPr>
          <a:xfrm>
            <a:off x="-628357" y="-82362"/>
            <a:ext cx="13448713" cy="830997"/>
          </a:xfrm>
          <a:prstGeom prst="rect">
            <a:avLst/>
          </a:prstGeom>
          <a:noFill/>
        </p:spPr>
        <p:txBody>
          <a:bodyPr wrap="square" rtlCol="0">
            <a:spAutoFit/>
          </a:bodyPr>
          <a:lstStyle/>
          <a:p>
            <a:pPr algn="ctr"/>
            <a:r>
              <a:rPr lang="en-US" sz="4800" u="sng">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Community Partnerships and Relationships </a:t>
            </a:r>
          </a:p>
        </p:txBody>
      </p:sp>
      <p:sp>
        <p:nvSpPr>
          <p:cNvPr id="5" name="Date Placeholder 1">
            <a:extLst>
              <a:ext uri="{FF2B5EF4-FFF2-40B4-BE49-F238E27FC236}">
                <a16:creationId xmlns:a16="http://schemas.microsoft.com/office/drawing/2014/main" id="{57366700-E00D-8153-211B-587A025D4B17}"/>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16" name="Picture 15">
            <a:extLst>
              <a:ext uri="{FF2B5EF4-FFF2-40B4-BE49-F238E27FC236}">
                <a16:creationId xmlns:a16="http://schemas.microsoft.com/office/drawing/2014/main" id="{70E303C9-AB4D-6385-CE89-D742C57B0EA0}"/>
              </a:ext>
            </a:extLst>
          </p:cNvPr>
          <p:cNvPicPr>
            <a:picLocks noChangeAspect="1"/>
          </p:cNvPicPr>
          <p:nvPr/>
        </p:nvPicPr>
        <p:blipFill>
          <a:blip r:embed="rId4"/>
          <a:stretch>
            <a:fillRect/>
          </a:stretch>
        </p:blipFill>
        <p:spPr>
          <a:xfrm>
            <a:off x="0" y="3574334"/>
            <a:ext cx="2847619" cy="2535519"/>
          </a:xfrm>
          <a:prstGeom prst="rect">
            <a:avLst/>
          </a:prstGeom>
          <a:ln>
            <a:noFill/>
          </a:ln>
          <a:effectLst>
            <a:softEdge rad="112500"/>
          </a:effectLst>
        </p:spPr>
      </p:pic>
      <p:pic>
        <p:nvPicPr>
          <p:cNvPr id="17" name="Picture 16">
            <a:extLst>
              <a:ext uri="{FF2B5EF4-FFF2-40B4-BE49-F238E27FC236}">
                <a16:creationId xmlns:a16="http://schemas.microsoft.com/office/drawing/2014/main" id="{041726BC-3B5F-C6A2-CDC6-863B0732EB9A}"/>
              </a:ext>
            </a:extLst>
          </p:cNvPr>
          <p:cNvPicPr>
            <a:picLocks noChangeAspect="1"/>
          </p:cNvPicPr>
          <p:nvPr/>
        </p:nvPicPr>
        <p:blipFill>
          <a:blip r:embed="rId5"/>
          <a:stretch>
            <a:fillRect/>
          </a:stretch>
        </p:blipFill>
        <p:spPr>
          <a:xfrm>
            <a:off x="2801438" y="3574333"/>
            <a:ext cx="2377542" cy="2535519"/>
          </a:xfrm>
          <a:prstGeom prst="rect">
            <a:avLst/>
          </a:prstGeom>
          <a:ln>
            <a:noFill/>
          </a:ln>
          <a:effectLst>
            <a:softEdge rad="112500"/>
          </a:effectLst>
        </p:spPr>
      </p:pic>
      <p:pic>
        <p:nvPicPr>
          <p:cNvPr id="18" name="Picture 17">
            <a:extLst>
              <a:ext uri="{FF2B5EF4-FFF2-40B4-BE49-F238E27FC236}">
                <a16:creationId xmlns:a16="http://schemas.microsoft.com/office/drawing/2014/main" id="{E150FA57-AFA8-70D5-F6EF-0528D9344878}"/>
              </a:ext>
            </a:extLst>
          </p:cNvPr>
          <p:cNvPicPr>
            <a:picLocks noChangeAspect="1"/>
          </p:cNvPicPr>
          <p:nvPr/>
        </p:nvPicPr>
        <p:blipFill rotWithShape="1">
          <a:blip r:embed="rId6"/>
          <a:srcRect r="9079"/>
          <a:stretch/>
        </p:blipFill>
        <p:spPr>
          <a:xfrm>
            <a:off x="1" y="762063"/>
            <a:ext cx="5178980" cy="2812270"/>
          </a:xfrm>
          <a:prstGeom prst="rect">
            <a:avLst/>
          </a:prstGeom>
          <a:ln>
            <a:noFill/>
          </a:ln>
          <a:effectLst>
            <a:softEdge rad="112500"/>
          </a:effectLst>
        </p:spPr>
      </p:pic>
      <p:pic>
        <p:nvPicPr>
          <p:cNvPr id="19" name="Picture 18">
            <a:extLst>
              <a:ext uri="{FF2B5EF4-FFF2-40B4-BE49-F238E27FC236}">
                <a16:creationId xmlns:a16="http://schemas.microsoft.com/office/drawing/2014/main" id="{449F9D71-8C9B-1D0F-BBCA-4AC10AFC5737}"/>
              </a:ext>
            </a:extLst>
          </p:cNvPr>
          <p:cNvPicPr>
            <a:picLocks noChangeAspect="1"/>
          </p:cNvPicPr>
          <p:nvPr/>
        </p:nvPicPr>
        <p:blipFill>
          <a:blip r:embed="rId7"/>
          <a:stretch>
            <a:fillRect/>
          </a:stretch>
        </p:blipFill>
        <p:spPr>
          <a:xfrm>
            <a:off x="5109198" y="762059"/>
            <a:ext cx="3824083" cy="2371899"/>
          </a:xfrm>
          <a:prstGeom prst="rect">
            <a:avLst/>
          </a:prstGeom>
          <a:ln>
            <a:noFill/>
          </a:ln>
          <a:effectLst>
            <a:softEdge rad="112500"/>
          </a:effectLst>
        </p:spPr>
      </p:pic>
      <p:pic>
        <p:nvPicPr>
          <p:cNvPr id="20" name="Picture 19">
            <a:extLst>
              <a:ext uri="{FF2B5EF4-FFF2-40B4-BE49-F238E27FC236}">
                <a16:creationId xmlns:a16="http://schemas.microsoft.com/office/drawing/2014/main" id="{8364E021-5FD3-F7CE-5227-5CA756E82819}"/>
              </a:ext>
            </a:extLst>
          </p:cNvPr>
          <p:cNvPicPr>
            <a:picLocks noChangeAspect="1"/>
          </p:cNvPicPr>
          <p:nvPr/>
        </p:nvPicPr>
        <p:blipFill rotWithShape="1">
          <a:blip r:embed="rId8"/>
          <a:srcRect r="20456"/>
          <a:stretch/>
        </p:blipFill>
        <p:spPr>
          <a:xfrm>
            <a:off x="7957236" y="3147382"/>
            <a:ext cx="1992855" cy="2975889"/>
          </a:xfrm>
          <a:prstGeom prst="rect">
            <a:avLst/>
          </a:prstGeom>
          <a:ln>
            <a:noFill/>
          </a:ln>
          <a:effectLst>
            <a:softEdge rad="112500"/>
          </a:effectLst>
        </p:spPr>
      </p:pic>
      <p:pic>
        <p:nvPicPr>
          <p:cNvPr id="21" name="Picture 20">
            <a:extLst>
              <a:ext uri="{FF2B5EF4-FFF2-40B4-BE49-F238E27FC236}">
                <a16:creationId xmlns:a16="http://schemas.microsoft.com/office/drawing/2014/main" id="{2D3FC28D-4B73-3ABA-DFC6-B5829FEC7AD1}"/>
              </a:ext>
            </a:extLst>
          </p:cNvPr>
          <p:cNvPicPr>
            <a:picLocks noChangeAspect="1"/>
          </p:cNvPicPr>
          <p:nvPr/>
        </p:nvPicPr>
        <p:blipFill rotWithShape="1">
          <a:blip r:embed="rId9"/>
          <a:srcRect r="1932"/>
          <a:stretch/>
        </p:blipFill>
        <p:spPr>
          <a:xfrm>
            <a:off x="8883882" y="762055"/>
            <a:ext cx="3308117" cy="2438346"/>
          </a:xfrm>
          <a:prstGeom prst="rect">
            <a:avLst/>
          </a:prstGeom>
          <a:ln>
            <a:noFill/>
          </a:ln>
          <a:effectLst>
            <a:softEdge rad="112500"/>
          </a:effectLst>
        </p:spPr>
      </p:pic>
      <p:pic>
        <p:nvPicPr>
          <p:cNvPr id="22" name="Picture 21">
            <a:extLst>
              <a:ext uri="{FF2B5EF4-FFF2-40B4-BE49-F238E27FC236}">
                <a16:creationId xmlns:a16="http://schemas.microsoft.com/office/drawing/2014/main" id="{2783F708-32F1-7514-CD94-867D65463550}"/>
              </a:ext>
            </a:extLst>
          </p:cNvPr>
          <p:cNvPicPr>
            <a:picLocks noChangeAspect="1"/>
          </p:cNvPicPr>
          <p:nvPr/>
        </p:nvPicPr>
        <p:blipFill>
          <a:blip r:embed="rId10"/>
          <a:stretch>
            <a:fillRect/>
          </a:stretch>
        </p:blipFill>
        <p:spPr>
          <a:xfrm>
            <a:off x="9918679" y="3213821"/>
            <a:ext cx="2273322" cy="2909450"/>
          </a:xfrm>
          <a:prstGeom prst="rect">
            <a:avLst/>
          </a:prstGeom>
          <a:ln>
            <a:noFill/>
          </a:ln>
          <a:effectLst>
            <a:softEdge rad="112500"/>
          </a:effectLst>
        </p:spPr>
      </p:pic>
      <p:pic>
        <p:nvPicPr>
          <p:cNvPr id="6" name="Picture 5">
            <a:extLst>
              <a:ext uri="{FF2B5EF4-FFF2-40B4-BE49-F238E27FC236}">
                <a16:creationId xmlns:a16="http://schemas.microsoft.com/office/drawing/2014/main" id="{026C8817-E8C2-9573-73D2-B896D9498A6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Tree>
    <p:extLst>
      <p:ext uri="{BB962C8B-B14F-4D97-AF65-F5344CB8AC3E}">
        <p14:creationId xmlns:p14="http://schemas.microsoft.com/office/powerpoint/2010/main" val="2714877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B6E81693-57F6-15AF-B137-51161EBA246F}"/>
              </a:ext>
            </a:extLst>
          </p:cNvPr>
          <p:cNvGrpSpPr/>
          <p:nvPr/>
        </p:nvGrpSpPr>
        <p:grpSpPr>
          <a:xfrm>
            <a:off x="7945914" y="3669277"/>
            <a:ext cx="2238843" cy="2504037"/>
            <a:chOff x="8167613" y="3605816"/>
            <a:chExt cx="2238843" cy="2504037"/>
          </a:xfrm>
        </p:grpSpPr>
        <p:pic>
          <p:nvPicPr>
            <p:cNvPr id="20" name="Picture 19">
              <a:extLst>
                <a:ext uri="{FF2B5EF4-FFF2-40B4-BE49-F238E27FC236}">
                  <a16:creationId xmlns:a16="http://schemas.microsoft.com/office/drawing/2014/main" id="{C107DE8C-CE34-D8FB-A0B2-DD18C84A68A6}"/>
                </a:ext>
              </a:extLst>
            </p:cNvPr>
            <p:cNvPicPr>
              <a:picLocks noChangeAspect="1"/>
            </p:cNvPicPr>
            <p:nvPr/>
          </p:nvPicPr>
          <p:blipFill rotWithShape="1">
            <a:blip r:embed="rId3" r:link="rId5"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3558" t="13628" r="9922" b="13796"/>
            <a:stretch>
              <a:fillRect/>
            </a:stretch>
          </p:blipFill>
          <p:spPr bwMode="auto">
            <a:xfrm>
              <a:off x="8167614" y="3605816"/>
              <a:ext cx="2238842" cy="2504037"/>
            </a:xfrm>
            <a:prstGeom prst="rect">
              <a:avLst/>
            </a:prstGeom>
            <a:ln>
              <a:noFill/>
            </a:ln>
            <a:effectLst>
              <a:outerShdw blurRad="190500" algn="tl" rotWithShape="0">
                <a:srgbClr val="000000">
                  <a:alpha val="70000"/>
                </a:srgbClr>
              </a:outerShdw>
            </a:effectLst>
          </p:spPr>
        </p:pic>
        <p:pic>
          <p:nvPicPr>
            <p:cNvPr id="21" name="Picture 2" descr="Kroger Marketplace Grand Opening Brings the Masses - Chesapeake, Virginia -  Department of Economic Development">
              <a:extLst>
                <a:ext uri="{FF2B5EF4-FFF2-40B4-BE49-F238E27FC236}">
                  <a16:creationId xmlns:a16="http://schemas.microsoft.com/office/drawing/2014/main" id="{D6D3337A-33AE-0F24-C38E-46211D859AB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446" b="93069" l="5200" r="98800">
                          <a14:foregroundMark x1="32400" y1="12376" x2="97600" y2="53465"/>
                          <a14:foregroundMark x1="80000" y1="27228" x2="58800" y2="7426"/>
                          <a14:foregroundMark x1="58800" y1="7426" x2="27600" y2="21287"/>
                          <a14:foregroundMark x1="27600" y1="21287" x2="24800" y2="32178"/>
                          <a14:foregroundMark x1="50800" y1="24752" x2="23200" y2="50495"/>
                          <a14:foregroundMark x1="24000" y1="55941" x2="91200" y2="54950"/>
                          <a14:foregroundMark x1="79200" y1="52475" x2="33200" y2="52475"/>
                          <a14:foregroundMark x1="59600" y1="46040" x2="59600" y2="82673"/>
                          <a14:foregroundMark x1="44400" y1="72277" x2="64000" y2="84653"/>
                          <a14:foregroundMark x1="66800" y1="91584" x2="37200" y2="85149"/>
                          <a14:foregroundMark x1="37200" y1="85149" x2="31600" y2="81188"/>
                          <a14:foregroundMark x1="46400" y1="99010" x2="15200" y2="70792"/>
                          <a14:foregroundMark x1="15200" y1="70792" x2="6000" y2="50495"/>
                          <a14:foregroundMark x1="21200" y1="85149" x2="6000" y2="44554"/>
                          <a14:foregroundMark x1="6000" y1="44554" x2="6000" y2="43564"/>
                          <a14:foregroundMark x1="11600" y1="67822" x2="13200" y2="30198"/>
                          <a14:foregroundMark x1="13200" y1="30198" x2="18400" y2="21782"/>
                          <a14:foregroundMark x1="6400" y1="54950" x2="29200" y2="13366"/>
                          <a14:foregroundMark x1="29200" y1="13366" x2="35200" y2="12376"/>
                          <a14:foregroundMark x1="62400" y1="7426" x2="27200" y2="7426"/>
                          <a14:foregroundMark x1="27200" y1="7426" x2="10800" y2="23762"/>
                          <a14:foregroundMark x1="59200" y1="6436" x2="42800" y2="5446"/>
                          <a14:foregroundMark x1="67600" y1="11386" x2="94000" y2="54950"/>
                          <a14:foregroundMark x1="94812" y1="44554" x2="97600" y2="48515"/>
                          <a14:foregroundMark x1="93419" y1="42574" x2="94812" y2="44554"/>
                          <a14:foregroundMark x1="76000" y1="17822" x2="93419" y2="42574"/>
                          <a14:foregroundMark x1="97600" y1="48515" x2="97600" y2="49010"/>
                          <a14:foregroundMark x1="92000" y1="54950" x2="70400" y2="12376"/>
                          <a14:foregroundMark x1="70800" y1="12376" x2="91200" y2="40099"/>
                          <a14:foregroundMark x1="91200" y1="40099" x2="91200" y2="40099"/>
                          <a14:foregroundMark x1="76400" y1="19307" x2="98800" y2="42574"/>
                          <a14:foregroundMark x1="92000" y1="58416" x2="63600" y2="88119"/>
                          <a14:foregroundMark x1="63600" y1="88119" x2="60400" y2="89604"/>
                          <a14:foregroundMark x1="42400" y1="94059" x2="74800" y2="92079"/>
                          <a14:foregroundMark x1="75771" y1="91584" x2="77027" y2="90944"/>
                          <a14:foregroundMark x1="74800" y1="92079" x2="75771" y2="91584"/>
                          <a14:foregroundMark x1="70800" y1="89604" x2="94800" y2="67327"/>
                          <a14:foregroundMark x1="54000" y1="45545" x2="38800" y2="53960"/>
                          <a14:foregroundMark x1="28400" y1="58416" x2="37200" y2="34158"/>
                          <a14:foregroundMark x1="24000" y1="34158" x2="30400" y2="20297"/>
                          <a14:foregroundMark x1="37200" y1="29703" x2="16400" y2="53960"/>
                          <a14:foregroundMark x1="16400" y1="53960" x2="16400" y2="53960"/>
                          <a14:foregroundMark x1="6400" y1="42079" x2="5200" y2="55941"/>
                          <a14:foregroundMark x1="60400" y1="93069" x2="42400" y2="89604"/>
                          <a14:backgroundMark x1="75200" y1="95050" x2="81600" y2="93069"/>
                          <a14:backgroundMark x1="76000" y1="94059" x2="76000" y2="94059"/>
                          <a14:backgroundMark x1="76000" y1="91584" x2="76000" y2="91584"/>
                          <a14:backgroundMark x1="99600" y1="44554" x2="99600" y2="44554"/>
                          <a14:backgroundMark x1="98800" y1="42574" x2="98800" y2="42574"/>
                        </a14:backgroundRemoval>
                      </a14:imgEffect>
                    </a14:imgLayer>
                  </a14:imgProps>
                </a:ext>
                <a:ext uri="{28A0092B-C50C-407E-A947-70E740481C1C}">
                  <a14:useLocalDpi xmlns:a14="http://schemas.microsoft.com/office/drawing/2010/main" val="0"/>
                </a:ext>
              </a:extLst>
            </a:blip>
            <a:srcRect/>
            <a:stretch>
              <a:fillRect/>
            </a:stretch>
          </p:blipFill>
          <p:spPr bwMode="auto">
            <a:xfrm>
              <a:off x="8167613" y="5342073"/>
              <a:ext cx="863103" cy="697387"/>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38">
            <a:extLst>
              <a:ext uri="{FF2B5EF4-FFF2-40B4-BE49-F238E27FC236}">
                <a16:creationId xmlns:a16="http://schemas.microsoft.com/office/drawing/2014/main" id="{96BCF1FC-0AD1-2603-E2A2-2934AA1B1E66}"/>
              </a:ext>
            </a:extLst>
          </p:cNvPr>
          <p:cNvPicPr>
            <a:picLocks noChangeAspect="1"/>
          </p:cNvPicPr>
          <p:nvPr/>
        </p:nvPicPr>
        <p:blipFill rotWithShape="1">
          <a:blip r:embed="rId8" r:link="rId10"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r="18159"/>
          <a:stretch>
            <a:fillRect/>
          </a:stretch>
        </p:blipFill>
        <p:spPr bwMode="auto">
          <a:xfrm>
            <a:off x="10146239" y="3703591"/>
            <a:ext cx="2045762" cy="2512555"/>
          </a:xfrm>
          <a:prstGeom prst="rect">
            <a:avLst/>
          </a:prstGeom>
          <a:ln>
            <a:noFill/>
          </a:ln>
          <a:effectLst>
            <a:outerShdw blurRad="190500" algn="tl" rotWithShape="0">
              <a:srgbClr val="000000">
                <a:alpha val="70000"/>
              </a:srgbClr>
            </a:outerShdw>
          </a:effectLst>
        </p:spPr>
      </p:pic>
      <p:grpSp>
        <p:nvGrpSpPr>
          <p:cNvPr id="36" name="Group 35">
            <a:extLst>
              <a:ext uri="{FF2B5EF4-FFF2-40B4-BE49-F238E27FC236}">
                <a16:creationId xmlns:a16="http://schemas.microsoft.com/office/drawing/2014/main" id="{25727DDF-ADBE-9A47-DC91-F66979CC4BE6}"/>
              </a:ext>
            </a:extLst>
          </p:cNvPr>
          <p:cNvGrpSpPr/>
          <p:nvPr/>
        </p:nvGrpSpPr>
        <p:grpSpPr>
          <a:xfrm>
            <a:off x="4399723" y="1027045"/>
            <a:ext cx="3795804" cy="2872192"/>
            <a:chOff x="3455715" y="998720"/>
            <a:chExt cx="3525647" cy="2491471"/>
          </a:xfrm>
        </p:grpSpPr>
        <p:pic>
          <p:nvPicPr>
            <p:cNvPr id="19" name="Picture 18">
              <a:extLst>
                <a:ext uri="{FF2B5EF4-FFF2-40B4-BE49-F238E27FC236}">
                  <a16:creationId xmlns:a16="http://schemas.microsoft.com/office/drawing/2014/main" id="{93D33BA8-0EE9-9E7C-AFF8-90379514CEED}"/>
                </a:ext>
              </a:extLst>
            </p:cNvPr>
            <p:cNvPicPr>
              <a:picLocks noChangeAspect="1"/>
            </p:cNvPicPr>
            <p:nvPr/>
          </p:nvPicPr>
          <p:blipFill>
            <a:blip r:embed="rId11" r:link="rId13" cstate="print">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455715" y="998720"/>
              <a:ext cx="3525647" cy="2491471"/>
            </a:xfrm>
            <a:prstGeom prst="rect">
              <a:avLst/>
            </a:prstGeom>
            <a:ln>
              <a:noFill/>
            </a:ln>
            <a:effectLst>
              <a:outerShdw blurRad="190500" algn="tl" rotWithShape="0">
                <a:srgbClr val="000000">
                  <a:alpha val="70000"/>
                </a:srgbClr>
              </a:outerShdw>
            </a:effectLst>
          </p:spPr>
        </p:pic>
        <p:pic>
          <p:nvPicPr>
            <p:cNvPr id="35" name="Picture 34">
              <a:extLst>
                <a:ext uri="{FF2B5EF4-FFF2-40B4-BE49-F238E27FC236}">
                  <a16:creationId xmlns:a16="http://schemas.microsoft.com/office/drawing/2014/main" id="{9E1870E2-6588-868C-BF3B-E856DF6BD049}"/>
                </a:ext>
              </a:extLst>
            </p:cNvPr>
            <p:cNvPicPr>
              <a:picLocks noChangeAspect="1"/>
            </p:cNvPicPr>
            <p:nvPr/>
          </p:nvPicPr>
          <p:blipFill>
            <a:blip r:embed="rId14"/>
            <a:stretch>
              <a:fillRect/>
            </a:stretch>
          </p:blipFill>
          <p:spPr>
            <a:xfrm>
              <a:off x="3545685" y="1008402"/>
              <a:ext cx="742830" cy="6715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5" name="Group 24">
            <a:extLst>
              <a:ext uri="{FF2B5EF4-FFF2-40B4-BE49-F238E27FC236}">
                <a16:creationId xmlns:a16="http://schemas.microsoft.com/office/drawing/2014/main" id="{CB2C8381-0AD5-3646-CC60-3541DE9AF646}"/>
              </a:ext>
            </a:extLst>
          </p:cNvPr>
          <p:cNvGrpSpPr/>
          <p:nvPr/>
        </p:nvGrpSpPr>
        <p:grpSpPr>
          <a:xfrm>
            <a:off x="16638" y="3638731"/>
            <a:ext cx="4407287" cy="2746967"/>
            <a:chOff x="-1385" y="3553099"/>
            <a:chExt cx="4561072" cy="2746967"/>
          </a:xfrm>
        </p:grpSpPr>
        <p:pic>
          <p:nvPicPr>
            <p:cNvPr id="4" name="Picture 3">
              <a:extLst>
                <a:ext uri="{FF2B5EF4-FFF2-40B4-BE49-F238E27FC236}">
                  <a16:creationId xmlns:a16="http://schemas.microsoft.com/office/drawing/2014/main" id="{68FCF7D0-1B79-5765-D163-0F921D4F31C0}"/>
                </a:ext>
              </a:extLst>
            </p:cNvPr>
            <p:cNvPicPr>
              <a:picLocks noChangeAspect="1"/>
            </p:cNvPicPr>
            <p:nvPr/>
          </p:nvPicPr>
          <p:blipFill rotWithShape="1">
            <a:blip r:embed="rId15" r:link="rId17" cstate="print">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val="0"/>
                </a:ext>
              </a:extLst>
            </a:blip>
            <a:srcRect l="9270" t="26317" r="6282" b="5870"/>
            <a:stretch>
              <a:fillRect/>
            </a:stretch>
          </p:blipFill>
          <p:spPr bwMode="auto">
            <a:xfrm>
              <a:off x="-1385" y="3553099"/>
              <a:ext cx="4561072" cy="2746967"/>
            </a:xfrm>
            <a:prstGeom prst="rect">
              <a:avLst/>
            </a:prstGeom>
            <a:ln>
              <a:noFill/>
            </a:ln>
            <a:effectLst>
              <a:outerShdw blurRad="190500" algn="tl" rotWithShape="0">
                <a:srgbClr val="000000">
                  <a:alpha val="70000"/>
                </a:srgbClr>
              </a:outerShdw>
            </a:effectLst>
          </p:spPr>
        </p:pic>
        <p:pic>
          <p:nvPicPr>
            <p:cNvPr id="23" name="Picture 4" descr="Candice Love, HRM - Plant Human Resources Manager - Dynacraft, A PACCAR  Company | LinkedIn">
              <a:extLst>
                <a:ext uri="{FF2B5EF4-FFF2-40B4-BE49-F238E27FC236}">
                  <a16:creationId xmlns:a16="http://schemas.microsoft.com/office/drawing/2014/main" id="{2DA925C1-5777-EB56-9C84-26ECE235ED6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717734" y="5601625"/>
              <a:ext cx="1802294" cy="4517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09EA636E-F5AD-8E54-71FE-AB62E51E5A0C}"/>
              </a:ext>
            </a:extLst>
          </p:cNvPr>
          <p:cNvGrpSpPr/>
          <p:nvPr/>
        </p:nvGrpSpPr>
        <p:grpSpPr>
          <a:xfrm>
            <a:off x="4364792" y="3692706"/>
            <a:ext cx="3607926" cy="2548643"/>
            <a:chOff x="8212001" y="758138"/>
            <a:chExt cx="3607926" cy="2705945"/>
          </a:xfrm>
        </p:grpSpPr>
        <p:pic>
          <p:nvPicPr>
            <p:cNvPr id="6" name="Picture 5">
              <a:extLst>
                <a:ext uri="{FF2B5EF4-FFF2-40B4-BE49-F238E27FC236}">
                  <a16:creationId xmlns:a16="http://schemas.microsoft.com/office/drawing/2014/main" id="{8E4BDB1A-5DA3-8CFC-2337-642DCAD1C467}"/>
                </a:ext>
              </a:extLst>
            </p:cNvPr>
            <p:cNvPicPr>
              <a:picLocks noChangeAspect="1"/>
            </p:cNvPicPr>
            <p:nvPr/>
          </p:nvPicPr>
          <p:blipFill rotWithShape="1">
            <a:blip r:embed="rId19" r:link="rId21" cstate="print">
              <a:extLst>
                <a:ext uri="{BEBA8EAE-BF5A-486C-A8C5-ECC9F3942E4B}">
                  <a14:imgProps xmlns:a14="http://schemas.microsoft.com/office/drawing/2010/main">
                    <a14:imgLayer r:embed="rId20">
                      <a14:imgEffect>
                        <a14:brightnessContrast bright="20000" contrast="-20000"/>
                      </a14:imgEffect>
                    </a14:imgLayer>
                  </a14:imgProps>
                </a:ext>
                <a:ext uri="{28A0092B-C50C-407E-A947-70E740481C1C}">
                  <a14:useLocalDpi xmlns:a14="http://schemas.microsoft.com/office/drawing/2010/main" val="0"/>
                </a:ext>
              </a:extLst>
            </a:blip>
            <a:srcRect l="-126" t="4482" r="126" b="-4482"/>
            <a:stretch>
              <a:fillRect/>
            </a:stretch>
          </p:blipFill>
          <p:spPr bwMode="auto">
            <a:xfrm>
              <a:off x="8212001" y="758138"/>
              <a:ext cx="3607926" cy="2705945"/>
            </a:xfrm>
            <a:prstGeom prst="rect">
              <a:avLst/>
            </a:prstGeom>
            <a:ln>
              <a:noFill/>
            </a:ln>
            <a:effectLst>
              <a:outerShdw blurRad="190500" algn="tl" rotWithShape="0">
                <a:srgbClr val="000000">
                  <a:alpha val="70000"/>
                </a:srgbClr>
              </a:outerShdw>
            </a:effectLst>
          </p:spPr>
        </p:pic>
        <p:pic>
          <p:nvPicPr>
            <p:cNvPr id="9" name="Picture 4" descr="Dentistry For Children | Savannah GA">
              <a:extLst>
                <a:ext uri="{FF2B5EF4-FFF2-40B4-BE49-F238E27FC236}">
                  <a16:creationId xmlns:a16="http://schemas.microsoft.com/office/drawing/2014/main" id="{C45A95F2-8640-A44C-B5A5-A1B8FD800109}"/>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958132" y="2573575"/>
              <a:ext cx="729302" cy="6944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CEB87ACE-73DF-4941-B78D-5A916DF57AE4}" type="slidenum">
              <a:rPr lang="en-US" smtClean="0"/>
              <a:t>23</a:t>
            </a:fld>
            <a:endParaRPr lang="en-US"/>
          </a:p>
        </p:txBody>
      </p:sp>
      <p:sp>
        <p:nvSpPr>
          <p:cNvPr id="27" name="Rectangle 22">
            <a:extLst>
              <a:ext uri="{FF2B5EF4-FFF2-40B4-BE49-F238E27FC236}">
                <a16:creationId xmlns:a16="http://schemas.microsoft.com/office/drawing/2014/main" id="{F2E3F664-2EA1-13CD-155A-D143CA48238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F2D4C890-7062-268B-6D69-80F7A794C4BC}"/>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3">
            <a:extLst>
              <a:ext uri="{FF2B5EF4-FFF2-40B4-BE49-F238E27FC236}">
                <a16:creationId xmlns:a16="http://schemas.microsoft.com/office/drawing/2014/main" id="{6507E056-5FCB-8A06-51C2-B506A890900B}"/>
              </a:ext>
            </a:extLst>
          </p:cNvPr>
          <p:cNvSpPr>
            <a:spLocks noChangeArrowheads="1"/>
          </p:cNvSpPr>
          <p:nvPr/>
        </p:nvSpPr>
        <p:spPr bwMode="auto">
          <a:xfrm>
            <a:off x="0" y="6410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Date Placeholder 1">
            <a:extLst>
              <a:ext uri="{FF2B5EF4-FFF2-40B4-BE49-F238E27FC236}">
                <a16:creationId xmlns:a16="http://schemas.microsoft.com/office/drawing/2014/main" id="{90D578E1-A46B-3C9E-0AF2-C34E54819ECC}"/>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7" name="Picture 6">
            <a:extLst>
              <a:ext uri="{FF2B5EF4-FFF2-40B4-BE49-F238E27FC236}">
                <a16:creationId xmlns:a16="http://schemas.microsoft.com/office/drawing/2014/main" id="{40CF82E2-48F3-385D-1B11-946C02EF2D8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grpSp>
        <p:nvGrpSpPr>
          <p:cNvPr id="30" name="Group 29">
            <a:extLst>
              <a:ext uri="{FF2B5EF4-FFF2-40B4-BE49-F238E27FC236}">
                <a16:creationId xmlns:a16="http://schemas.microsoft.com/office/drawing/2014/main" id="{A76D86E2-8A66-7C46-21BD-4B23E5E3E3F9}"/>
              </a:ext>
            </a:extLst>
          </p:cNvPr>
          <p:cNvGrpSpPr/>
          <p:nvPr/>
        </p:nvGrpSpPr>
        <p:grpSpPr>
          <a:xfrm>
            <a:off x="8177514" y="996836"/>
            <a:ext cx="4014486" cy="2706755"/>
            <a:chOff x="6966053" y="996837"/>
            <a:chExt cx="3412130" cy="2570374"/>
          </a:xfrm>
        </p:grpSpPr>
        <p:pic>
          <p:nvPicPr>
            <p:cNvPr id="14" name="Picture 13">
              <a:extLst>
                <a:ext uri="{FF2B5EF4-FFF2-40B4-BE49-F238E27FC236}">
                  <a16:creationId xmlns:a16="http://schemas.microsoft.com/office/drawing/2014/main" id="{00A78990-E0D4-BE05-C9E3-FF90224F6DF8}"/>
                </a:ext>
              </a:extLst>
            </p:cNvPr>
            <p:cNvPicPr>
              <a:picLocks noChangeAspect="1"/>
            </p:cNvPicPr>
            <p:nvPr/>
          </p:nvPicPr>
          <p:blipFill rotWithShape="1">
            <a:blip r:embed="rId24" r:link="rId25" cstate="print">
              <a:extLst>
                <a:ext uri="{28A0092B-C50C-407E-A947-70E740481C1C}">
                  <a14:useLocalDpi xmlns:a14="http://schemas.microsoft.com/office/drawing/2010/main" val="0"/>
                </a:ext>
              </a:extLst>
            </a:blip>
            <a:srcRect l="4825" r="3349"/>
            <a:stretch>
              <a:fillRect/>
            </a:stretch>
          </p:blipFill>
          <p:spPr bwMode="auto">
            <a:xfrm>
              <a:off x="6966053" y="996837"/>
              <a:ext cx="3412130" cy="2570374"/>
            </a:xfrm>
            <a:prstGeom prst="rect">
              <a:avLst/>
            </a:prstGeom>
            <a:ln>
              <a:noFill/>
            </a:ln>
            <a:effectLst>
              <a:outerShdw blurRad="190500" algn="tl" rotWithShape="0">
                <a:srgbClr val="000000">
                  <a:alpha val="70000"/>
                </a:srgbClr>
              </a:outerShdw>
            </a:effectLst>
          </p:spPr>
        </p:pic>
        <p:pic>
          <p:nvPicPr>
            <p:cNvPr id="29" name="Picture 28">
              <a:extLst>
                <a:ext uri="{FF2B5EF4-FFF2-40B4-BE49-F238E27FC236}">
                  <a16:creationId xmlns:a16="http://schemas.microsoft.com/office/drawing/2014/main" id="{CB3BAD55-473C-001B-5758-902F51163A36}"/>
                </a:ext>
              </a:extLst>
            </p:cNvPr>
            <p:cNvPicPr>
              <a:picLocks noChangeAspect="1"/>
            </p:cNvPicPr>
            <p:nvPr/>
          </p:nvPicPr>
          <p:blipFill>
            <a:blip r:embed="rId26"/>
            <a:stretch>
              <a:fillRect/>
            </a:stretch>
          </p:blipFill>
          <p:spPr>
            <a:xfrm>
              <a:off x="6981362" y="1067232"/>
              <a:ext cx="1524165" cy="342586"/>
            </a:xfrm>
            <a:prstGeom prst="rect">
              <a:avLst/>
            </a:prstGeom>
          </p:spPr>
        </p:pic>
      </p:grpSp>
      <p:grpSp>
        <p:nvGrpSpPr>
          <p:cNvPr id="33" name="Group 32">
            <a:extLst>
              <a:ext uri="{FF2B5EF4-FFF2-40B4-BE49-F238E27FC236}">
                <a16:creationId xmlns:a16="http://schemas.microsoft.com/office/drawing/2014/main" id="{161D314A-415B-4C5F-7B3D-A60646C968E2}"/>
              </a:ext>
            </a:extLst>
          </p:cNvPr>
          <p:cNvGrpSpPr/>
          <p:nvPr/>
        </p:nvGrpSpPr>
        <p:grpSpPr>
          <a:xfrm>
            <a:off x="0" y="996837"/>
            <a:ext cx="4399722" cy="2641894"/>
            <a:chOff x="0" y="996837"/>
            <a:chExt cx="3581787" cy="2560821"/>
          </a:xfrm>
        </p:grpSpPr>
        <p:pic>
          <p:nvPicPr>
            <p:cNvPr id="11" name="Picture 10">
              <a:extLst>
                <a:ext uri="{FF2B5EF4-FFF2-40B4-BE49-F238E27FC236}">
                  <a16:creationId xmlns:a16="http://schemas.microsoft.com/office/drawing/2014/main" id="{A94B76F0-3F5C-53EA-8262-DE7FEDACDBA4}"/>
                </a:ext>
              </a:extLst>
            </p:cNvPr>
            <p:cNvPicPr>
              <a:picLocks noChangeAspect="1"/>
            </p:cNvPicPr>
            <p:nvPr/>
          </p:nvPicPr>
          <p:blipFill rotWithShape="1">
            <a:blip r:embed="rId27" r:link="rId28" cstate="print">
              <a:extLst>
                <a:ext uri="{28A0092B-C50C-407E-A947-70E740481C1C}">
                  <a14:useLocalDpi xmlns:a14="http://schemas.microsoft.com/office/drawing/2010/main" val="0"/>
                </a:ext>
              </a:extLst>
            </a:blip>
            <a:srcRect l="1179" t="1254" r="1087" b="13514"/>
            <a:stretch>
              <a:fillRect/>
            </a:stretch>
          </p:blipFill>
          <p:spPr bwMode="auto">
            <a:xfrm>
              <a:off x="0" y="996837"/>
              <a:ext cx="3581787" cy="2560821"/>
            </a:xfrm>
            <a:prstGeom prst="rect">
              <a:avLst/>
            </a:prstGeom>
            <a:ln>
              <a:noFill/>
            </a:ln>
            <a:effectLst>
              <a:outerShdw blurRad="190500" algn="tl" rotWithShape="0">
                <a:srgbClr val="000000">
                  <a:alpha val="70000"/>
                </a:srgbClr>
              </a:outerShdw>
            </a:effectLst>
          </p:spPr>
        </p:pic>
        <p:pic>
          <p:nvPicPr>
            <p:cNvPr id="32" name="Picture 31">
              <a:extLst>
                <a:ext uri="{FF2B5EF4-FFF2-40B4-BE49-F238E27FC236}">
                  <a16:creationId xmlns:a16="http://schemas.microsoft.com/office/drawing/2014/main" id="{0A06F2D5-DB37-6B87-DE77-DED4BE3103C0}"/>
                </a:ext>
              </a:extLst>
            </p:cNvPr>
            <p:cNvPicPr>
              <a:picLocks noChangeAspect="1"/>
            </p:cNvPicPr>
            <p:nvPr/>
          </p:nvPicPr>
          <p:blipFill>
            <a:blip r:embed="rId29"/>
            <a:stretch>
              <a:fillRect/>
            </a:stretch>
          </p:blipFill>
          <p:spPr>
            <a:xfrm>
              <a:off x="1232864" y="2988964"/>
              <a:ext cx="1161905" cy="542857"/>
            </a:xfrm>
            <a:prstGeom prst="rect">
              <a:avLst/>
            </a:prstGeom>
          </p:spPr>
        </p:pic>
      </p:grpSp>
      <p:sp>
        <p:nvSpPr>
          <p:cNvPr id="40" name="Title 10">
            <a:extLst>
              <a:ext uri="{FF2B5EF4-FFF2-40B4-BE49-F238E27FC236}">
                <a16:creationId xmlns:a16="http://schemas.microsoft.com/office/drawing/2014/main" id="{E5BFF863-84AE-5A0D-42C3-B31287F44617}"/>
              </a:ext>
            </a:extLst>
          </p:cNvPr>
          <p:cNvSpPr txBox="1">
            <a:spLocks/>
          </p:cNvSpPr>
          <p:nvPr/>
        </p:nvSpPr>
        <p:spPr>
          <a:xfrm>
            <a:off x="894942" y="122529"/>
            <a:ext cx="10547626"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panose="020B0604020202020204" pitchFamily="34" charset="0"/>
                <a:cs typeface="Arial" panose="020B0604020202020204" pitchFamily="34" charset="0"/>
              </a:rPr>
              <a:t>Business Partnerships </a:t>
            </a:r>
          </a:p>
        </p:txBody>
      </p:sp>
    </p:spTree>
    <p:extLst>
      <p:ext uri="{BB962C8B-B14F-4D97-AF65-F5344CB8AC3E}">
        <p14:creationId xmlns:p14="http://schemas.microsoft.com/office/powerpoint/2010/main" val="363962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AF5EF4B2-97BB-05FC-8C9E-B93739C9A603}"/>
              </a:ext>
            </a:extLst>
          </p:cNvPr>
          <p:cNvPicPr>
            <a:picLocks noChangeAspect="1"/>
          </p:cNvPicPr>
          <p:nvPr/>
        </p:nvPicPr>
        <p:blipFill rotWithShape="1">
          <a:blip r:embed="rId3" r:link="rId5"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7808" t="4286" b="5704"/>
          <a:stretch>
            <a:fillRect/>
          </a:stretch>
        </p:blipFill>
        <p:spPr bwMode="auto">
          <a:xfrm>
            <a:off x="8890782" y="3341402"/>
            <a:ext cx="3292353" cy="2812757"/>
          </a:xfrm>
          <a:prstGeom prst="rect">
            <a:avLst/>
          </a:prstGeom>
          <a:noFill/>
          <a:ln>
            <a:noFill/>
          </a:ln>
        </p:spPr>
      </p:pic>
      <p:pic>
        <p:nvPicPr>
          <p:cNvPr id="15" name="Picture 14">
            <a:extLst>
              <a:ext uri="{FF2B5EF4-FFF2-40B4-BE49-F238E27FC236}">
                <a16:creationId xmlns:a16="http://schemas.microsoft.com/office/drawing/2014/main" id="{3EF7BFBF-AFAE-01E1-0455-4AD6C01D4185}"/>
              </a:ext>
            </a:extLst>
          </p:cNvPr>
          <p:cNvPicPr>
            <a:picLocks noChangeAspect="1"/>
          </p:cNvPicPr>
          <p:nvPr/>
        </p:nvPicPr>
        <p:blipFill rotWithShape="1">
          <a:blip r:embed="rId6" r:link="rId8"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16793" b="14837"/>
          <a:stretch>
            <a:fillRect/>
          </a:stretch>
        </p:blipFill>
        <p:spPr bwMode="auto">
          <a:xfrm>
            <a:off x="0" y="3482292"/>
            <a:ext cx="3446567" cy="2671870"/>
          </a:xfrm>
          <a:prstGeom prst="rect">
            <a:avLst/>
          </a:prstGeom>
          <a:noFill/>
          <a:ln>
            <a:noFill/>
          </a:ln>
        </p:spPr>
      </p:pic>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CEB87ACE-73DF-4941-B78D-5A916DF57AE4}" type="slidenum">
              <a:rPr lang="en-US" smtClean="0"/>
              <a:t>24</a:t>
            </a:fld>
            <a:endParaRPr lang="en-US"/>
          </a:p>
        </p:txBody>
      </p:sp>
      <p:sp>
        <p:nvSpPr>
          <p:cNvPr id="27" name="Rectangle 22">
            <a:extLst>
              <a:ext uri="{FF2B5EF4-FFF2-40B4-BE49-F238E27FC236}">
                <a16:creationId xmlns:a16="http://schemas.microsoft.com/office/drawing/2014/main" id="{F2E3F664-2EA1-13CD-155A-D143CA48238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F2D4C890-7062-268B-6D69-80F7A794C4BC}"/>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3">
            <a:extLst>
              <a:ext uri="{FF2B5EF4-FFF2-40B4-BE49-F238E27FC236}">
                <a16:creationId xmlns:a16="http://schemas.microsoft.com/office/drawing/2014/main" id="{6507E056-5FCB-8A06-51C2-B506A890900B}"/>
              </a:ext>
            </a:extLst>
          </p:cNvPr>
          <p:cNvSpPr>
            <a:spLocks noChangeArrowheads="1"/>
          </p:cNvSpPr>
          <p:nvPr/>
        </p:nvSpPr>
        <p:spPr bwMode="auto">
          <a:xfrm>
            <a:off x="0" y="6410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Date Placeholder 1">
            <a:extLst>
              <a:ext uri="{FF2B5EF4-FFF2-40B4-BE49-F238E27FC236}">
                <a16:creationId xmlns:a16="http://schemas.microsoft.com/office/drawing/2014/main" id="{90D578E1-A46B-3C9E-0AF2-C34E54819ECC}"/>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7" name="Picture 6">
            <a:extLst>
              <a:ext uri="{FF2B5EF4-FFF2-40B4-BE49-F238E27FC236}">
                <a16:creationId xmlns:a16="http://schemas.microsoft.com/office/drawing/2014/main" id="{40CF82E2-48F3-385D-1B11-946C02EF2D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
        <p:nvSpPr>
          <p:cNvPr id="40" name="Title 10">
            <a:extLst>
              <a:ext uri="{FF2B5EF4-FFF2-40B4-BE49-F238E27FC236}">
                <a16:creationId xmlns:a16="http://schemas.microsoft.com/office/drawing/2014/main" id="{E5BFF863-84AE-5A0D-42C3-B31287F44617}"/>
              </a:ext>
            </a:extLst>
          </p:cNvPr>
          <p:cNvSpPr txBox="1">
            <a:spLocks/>
          </p:cNvSpPr>
          <p:nvPr/>
        </p:nvSpPr>
        <p:spPr>
          <a:xfrm>
            <a:off x="856702" y="173822"/>
            <a:ext cx="10547626"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panose="020B0604020202020204" pitchFamily="34" charset="0"/>
                <a:cs typeface="Arial" panose="020B0604020202020204" pitchFamily="34" charset="0"/>
              </a:rPr>
              <a:t>Community Partnerships </a:t>
            </a:r>
          </a:p>
        </p:txBody>
      </p:sp>
      <p:pic>
        <p:nvPicPr>
          <p:cNvPr id="2" name="Picture 1">
            <a:extLst>
              <a:ext uri="{FF2B5EF4-FFF2-40B4-BE49-F238E27FC236}">
                <a16:creationId xmlns:a16="http://schemas.microsoft.com/office/drawing/2014/main" id="{53FF03CB-5E89-E3B7-A9F7-C9C621C5D967}"/>
              </a:ext>
            </a:extLst>
          </p:cNvPr>
          <p:cNvPicPr>
            <a:picLocks noChangeAspect="1"/>
          </p:cNvPicPr>
          <p:nvPr/>
        </p:nvPicPr>
        <p:blipFill>
          <a:blip r:embed="rId10" r:link="rId11" cstate="print">
            <a:extLst>
              <a:ext uri="{28A0092B-C50C-407E-A947-70E740481C1C}">
                <a14:useLocalDpi xmlns:a14="http://schemas.microsoft.com/office/drawing/2010/main" val="0"/>
              </a:ext>
            </a:extLst>
          </a:blip>
          <a:srcRect/>
          <a:stretch>
            <a:fillRect/>
          </a:stretch>
        </p:blipFill>
        <p:spPr bwMode="auto">
          <a:xfrm>
            <a:off x="0" y="897363"/>
            <a:ext cx="3446567" cy="2584925"/>
          </a:xfrm>
          <a:prstGeom prst="rect">
            <a:avLst/>
          </a:prstGeom>
          <a:noFill/>
          <a:ln>
            <a:noFill/>
          </a:ln>
        </p:spPr>
      </p:pic>
      <p:grpSp>
        <p:nvGrpSpPr>
          <p:cNvPr id="37" name="Group 36">
            <a:extLst>
              <a:ext uri="{FF2B5EF4-FFF2-40B4-BE49-F238E27FC236}">
                <a16:creationId xmlns:a16="http://schemas.microsoft.com/office/drawing/2014/main" id="{4E52CF6B-1BAE-7E03-3364-57C08A327A36}"/>
              </a:ext>
            </a:extLst>
          </p:cNvPr>
          <p:cNvGrpSpPr/>
          <p:nvPr/>
        </p:nvGrpSpPr>
        <p:grpSpPr>
          <a:xfrm>
            <a:off x="6114039" y="897363"/>
            <a:ext cx="3098643" cy="2491413"/>
            <a:chOff x="6203829" y="897364"/>
            <a:chExt cx="3008853" cy="2256640"/>
          </a:xfrm>
        </p:grpSpPr>
        <p:pic>
          <p:nvPicPr>
            <p:cNvPr id="13" name="Picture 12">
              <a:extLst>
                <a:ext uri="{FF2B5EF4-FFF2-40B4-BE49-F238E27FC236}">
                  <a16:creationId xmlns:a16="http://schemas.microsoft.com/office/drawing/2014/main" id="{181CED9F-A44A-645F-10E3-DCC65A4B2FE6}"/>
                </a:ext>
              </a:extLst>
            </p:cNvPr>
            <p:cNvPicPr>
              <a:picLocks noChangeAspect="1"/>
            </p:cNvPicPr>
            <p:nvPr/>
          </p:nvPicPr>
          <p:blipFill>
            <a:blip r:embed="rId12" r:link="rId14" cstate="print">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203829" y="897364"/>
              <a:ext cx="3008853" cy="2256640"/>
            </a:xfrm>
            <a:prstGeom prst="rect">
              <a:avLst/>
            </a:prstGeom>
            <a:noFill/>
            <a:ln>
              <a:noFill/>
            </a:ln>
          </p:spPr>
        </p:pic>
        <p:pic>
          <p:nvPicPr>
            <p:cNvPr id="34" name="Picture 33">
              <a:extLst>
                <a:ext uri="{FF2B5EF4-FFF2-40B4-BE49-F238E27FC236}">
                  <a16:creationId xmlns:a16="http://schemas.microsoft.com/office/drawing/2014/main" id="{31B36749-5338-7F0D-A70F-EC0A9A4D36C4}"/>
                </a:ext>
              </a:extLst>
            </p:cNvPr>
            <p:cNvPicPr>
              <a:picLocks noChangeAspect="1"/>
            </p:cNvPicPr>
            <p:nvPr/>
          </p:nvPicPr>
          <p:blipFill>
            <a:blip r:embed="rId15"/>
            <a:stretch>
              <a:fillRect/>
            </a:stretch>
          </p:blipFill>
          <p:spPr>
            <a:xfrm>
              <a:off x="6219828" y="2386311"/>
              <a:ext cx="1009129" cy="597183"/>
            </a:xfrm>
            <a:prstGeom prst="rect">
              <a:avLst/>
            </a:prstGeom>
          </p:spPr>
        </p:pic>
      </p:grpSp>
      <p:grpSp>
        <p:nvGrpSpPr>
          <p:cNvPr id="42" name="Group 41">
            <a:extLst>
              <a:ext uri="{FF2B5EF4-FFF2-40B4-BE49-F238E27FC236}">
                <a16:creationId xmlns:a16="http://schemas.microsoft.com/office/drawing/2014/main" id="{FBF5EE4B-2CEF-BC4A-564F-4BED3D941B67}"/>
              </a:ext>
            </a:extLst>
          </p:cNvPr>
          <p:cNvGrpSpPr/>
          <p:nvPr/>
        </p:nvGrpSpPr>
        <p:grpSpPr>
          <a:xfrm>
            <a:off x="6294718" y="3361642"/>
            <a:ext cx="2655171" cy="2737534"/>
            <a:chOff x="4087286" y="2938384"/>
            <a:chExt cx="2607694" cy="2444515"/>
          </a:xfrm>
        </p:grpSpPr>
        <p:pic>
          <p:nvPicPr>
            <p:cNvPr id="16" name="Picture 15">
              <a:extLst>
                <a:ext uri="{FF2B5EF4-FFF2-40B4-BE49-F238E27FC236}">
                  <a16:creationId xmlns:a16="http://schemas.microsoft.com/office/drawing/2014/main" id="{A4D94B40-9FBC-990A-DFCB-1730F6DCF36B}"/>
                </a:ext>
              </a:extLst>
            </p:cNvPr>
            <p:cNvPicPr>
              <a:picLocks noChangeAspect="1"/>
            </p:cNvPicPr>
            <p:nvPr/>
          </p:nvPicPr>
          <p:blipFill rotWithShape="1">
            <a:blip r:embed="rId16" r:link="rId18" cstate="print">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val="0"/>
                </a:ext>
              </a:extLst>
            </a:blip>
            <a:srcRect l="19994"/>
            <a:stretch>
              <a:fillRect/>
            </a:stretch>
          </p:blipFill>
          <p:spPr bwMode="auto">
            <a:xfrm>
              <a:off x="4087286" y="2938384"/>
              <a:ext cx="2607694" cy="2444515"/>
            </a:xfrm>
            <a:prstGeom prst="rect">
              <a:avLst/>
            </a:prstGeom>
            <a:noFill/>
            <a:ln>
              <a:noFill/>
            </a:ln>
          </p:spPr>
        </p:pic>
        <p:pic>
          <p:nvPicPr>
            <p:cNvPr id="41" name="Picture 40">
              <a:extLst>
                <a:ext uri="{FF2B5EF4-FFF2-40B4-BE49-F238E27FC236}">
                  <a16:creationId xmlns:a16="http://schemas.microsoft.com/office/drawing/2014/main" id="{751496E1-8811-6ACB-B127-AF17E55A8297}"/>
                </a:ext>
              </a:extLst>
            </p:cNvPr>
            <p:cNvPicPr>
              <a:picLocks noChangeAspect="1"/>
            </p:cNvPicPr>
            <p:nvPr/>
          </p:nvPicPr>
          <p:blipFill>
            <a:blip r:embed="rId19"/>
            <a:stretch>
              <a:fillRect/>
            </a:stretch>
          </p:blipFill>
          <p:spPr>
            <a:xfrm>
              <a:off x="4281102" y="3056825"/>
              <a:ext cx="2254449" cy="445722"/>
            </a:xfrm>
            <a:prstGeom prst="rect">
              <a:avLst/>
            </a:prstGeom>
          </p:spPr>
        </p:pic>
      </p:grpSp>
      <p:pic>
        <p:nvPicPr>
          <p:cNvPr id="44" name="Picture 43">
            <a:extLst>
              <a:ext uri="{FF2B5EF4-FFF2-40B4-BE49-F238E27FC236}">
                <a16:creationId xmlns:a16="http://schemas.microsoft.com/office/drawing/2014/main" id="{8E22A82F-A322-A8F9-3CF8-F5798182154B}"/>
              </a:ext>
            </a:extLst>
          </p:cNvPr>
          <p:cNvPicPr>
            <a:picLocks noChangeAspect="1"/>
          </p:cNvPicPr>
          <p:nvPr/>
        </p:nvPicPr>
        <p:blipFill rotWithShape="1">
          <a:blip r:embed="rId20"/>
          <a:srcRect r="20354"/>
          <a:stretch/>
        </p:blipFill>
        <p:spPr>
          <a:xfrm>
            <a:off x="3438326" y="880620"/>
            <a:ext cx="2675713" cy="2491413"/>
          </a:xfrm>
          <a:prstGeom prst="rect">
            <a:avLst/>
          </a:prstGeom>
        </p:spPr>
      </p:pic>
      <p:pic>
        <p:nvPicPr>
          <p:cNvPr id="46" name="Picture 45">
            <a:extLst>
              <a:ext uri="{FF2B5EF4-FFF2-40B4-BE49-F238E27FC236}">
                <a16:creationId xmlns:a16="http://schemas.microsoft.com/office/drawing/2014/main" id="{A30523D9-6792-9FF2-6B6D-188629B71BCD}"/>
              </a:ext>
            </a:extLst>
          </p:cNvPr>
          <p:cNvPicPr>
            <a:picLocks noChangeAspect="1"/>
          </p:cNvPicPr>
          <p:nvPr/>
        </p:nvPicPr>
        <p:blipFill rotWithShape="1">
          <a:blip r:embed="rId21" r:link="rId23" cstate="print">
            <a:extLst>
              <a:ext uri="{BEBA8EAE-BF5A-486C-A8C5-ECC9F3942E4B}">
                <a14:imgProps xmlns:a14="http://schemas.microsoft.com/office/drawing/2010/main">
                  <a14:imgLayer r:embed="rId22">
                    <a14:imgEffect>
                      <a14:brightnessContrast bright="20000"/>
                    </a14:imgEffect>
                  </a14:imgLayer>
                </a14:imgProps>
              </a:ext>
              <a:ext uri="{28A0092B-C50C-407E-A947-70E740481C1C}">
                <a14:useLocalDpi xmlns:a14="http://schemas.microsoft.com/office/drawing/2010/main" val="0"/>
              </a:ext>
            </a:extLst>
          </a:blip>
          <a:srcRect r="14176" b="18929"/>
          <a:stretch>
            <a:fillRect/>
          </a:stretch>
        </p:blipFill>
        <p:spPr bwMode="auto">
          <a:xfrm>
            <a:off x="9197279" y="899110"/>
            <a:ext cx="2994721" cy="2474058"/>
          </a:xfrm>
          <a:prstGeom prst="rect">
            <a:avLst/>
          </a:prstGeom>
          <a:noFill/>
          <a:ln>
            <a:noFill/>
          </a:ln>
        </p:spPr>
      </p:pic>
      <p:pic>
        <p:nvPicPr>
          <p:cNvPr id="47" name="Picture 46">
            <a:extLst>
              <a:ext uri="{FF2B5EF4-FFF2-40B4-BE49-F238E27FC236}">
                <a16:creationId xmlns:a16="http://schemas.microsoft.com/office/drawing/2014/main" id="{19AE9537-6C6F-4D29-E960-BB795BBE3092}"/>
              </a:ext>
            </a:extLst>
          </p:cNvPr>
          <p:cNvPicPr>
            <a:picLocks noChangeAspect="1"/>
          </p:cNvPicPr>
          <p:nvPr/>
        </p:nvPicPr>
        <p:blipFill rotWithShape="1">
          <a:blip r:embed="rId24" r:link="rId26" cstate="print">
            <a:extLst>
              <a:ext uri="{BEBA8EAE-BF5A-486C-A8C5-ECC9F3942E4B}">
                <a14:imgProps xmlns:a14="http://schemas.microsoft.com/office/drawing/2010/main">
                  <a14:imgLayer r:embed="rId25">
                    <a14:imgEffect>
                      <a14:brightnessContrast bright="20000"/>
                    </a14:imgEffect>
                  </a14:imgLayer>
                </a14:imgProps>
              </a:ext>
              <a:ext uri="{28A0092B-C50C-407E-A947-70E740481C1C}">
                <a14:useLocalDpi xmlns:a14="http://schemas.microsoft.com/office/drawing/2010/main" val="0"/>
              </a:ext>
            </a:extLst>
          </a:blip>
          <a:srcRect l="14676" t="21499" r="12133"/>
          <a:stretch>
            <a:fillRect/>
          </a:stretch>
        </p:blipFill>
        <p:spPr bwMode="auto">
          <a:xfrm>
            <a:off x="3433862" y="3361641"/>
            <a:ext cx="2991162" cy="2763821"/>
          </a:xfrm>
          <a:prstGeom prst="rect">
            <a:avLst/>
          </a:prstGeom>
          <a:noFill/>
          <a:ln>
            <a:noFill/>
          </a:ln>
        </p:spPr>
      </p:pic>
    </p:spTree>
    <p:extLst>
      <p:ext uri="{BB962C8B-B14F-4D97-AF65-F5344CB8AC3E}">
        <p14:creationId xmlns:p14="http://schemas.microsoft.com/office/powerpoint/2010/main" val="1568999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37AB26A-6163-237C-2F8B-526777DDB8F3}"/>
              </a:ext>
            </a:extLst>
          </p:cNvPr>
          <p:cNvPicPr>
            <a:picLocks noChangeAspect="1"/>
          </p:cNvPicPr>
          <p:nvPr/>
        </p:nvPicPr>
        <p:blipFill rotWithShape="1">
          <a:blip r:embed="rId3"/>
          <a:srcRect l="5927"/>
          <a:stretch/>
        </p:blipFill>
        <p:spPr>
          <a:xfrm>
            <a:off x="9087673" y="3801912"/>
            <a:ext cx="3104325" cy="2370548"/>
          </a:xfrm>
          <a:prstGeom prst="rect">
            <a:avLst/>
          </a:prstGeom>
        </p:spPr>
      </p:pic>
      <p:sp>
        <p:nvSpPr>
          <p:cNvPr id="2" name="object 8">
            <a:extLst>
              <a:ext uri="{FF2B5EF4-FFF2-40B4-BE49-F238E27FC236}">
                <a16:creationId xmlns:a16="http://schemas.microsoft.com/office/drawing/2014/main" id="{835DA227-4357-47B0-898E-A5CD38FF483D}"/>
              </a:ext>
            </a:extLst>
          </p:cNvPr>
          <p:cNvSpPr/>
          <p:nvPr/>
        </p:nvSpPr>
        <p:spPr>
          <a:xfrm>
            <a:off x="0" y="3591055"/>
            <a:ext cx="6362570" cy="3266945"/>
          </a:xfrm>
          <a:prstGeom prst="rect">
            <a:avLst/>
          </a:prstGeom>
          <a:blipFill>
            <a:blip r:embed="rId4" cstate="print"/>
            <a:stretch>
              <a:fillRect t="-1" b="-30987"/>
            </a:stretch>
          </a:blipFill>
        </p:spPr>
        <p:txBody>
          <a:bodyPr wrap="square" lIns="0" tIns="0" rIns="0" bIns="0" rtlCol="0"/>
          <a:lstStyle/>
          <a:p>
            <a:endParaRPr/>
          </a:p>
        </p:txBody>
      </p:sp>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CEB87ACE-73DF-4941-B78D-5A916DF57AE4}" type="slidenum">
              <a:rPr lang="en-US" smtClean="0"/>
              <a:t>25</a:t>
            </a:fld>
            <a:endParaRPr lang="en-US"/>
          </a:p>
        </p:txBody>
      </p:sp>
      <p:sp>
        <p:nvSpPr>
          <p:cNvPr id="5" name="AutoShape 2" descr="Image result for the big lie unmasking ga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object 11">
            <a:extLst>
              <a:ext uri="{FF2B5EF4-FFF2-40B4-BE49-F238E27FC236}">
                <a16:creationId xmlns:a16="http://schemas.microsoft.com/office/drawing/2014/main" id="{53F3B7AE-EFDC-4934-A19A-A082CADFE31B}"/>
              </a:ext>
            </a:extLst>
          </p:cNvPr>
          <p:cNvSpPr/>
          <p:nvPr/>
        </p:nvSpPr>
        <p:spPr>
          <a:xfrm>
            <a:off x="0" y="762063"/>
            <a:ext cx="4172535" cy="2963326"/>
          </a:xfrm>
          <a:prstGeom prst="rect">
            <a:avLst/>
          </a:prstGeom>
          <a:blipFill>
            <a:blip r:embed="rId5" cstate="print"/>
            <a:stretch>
              <a:fillRect/>
            </a:stretch>
          </a:blipFill>
        </p:spPr>
        <p:txBody>
          <a:bodyPr wrap="square" lIns="0" tIns="0" rIns="0" bIns="0" rtlCol="0"/>
          <a:lstStyle/>
          <a:p>
            <a:endParaRPr/>
          </a:p>
        </p:txBody>
      </p:sp>
      <p:sp>
        <p:nvSpPr>
          <p:cNvPr id="12" name="object 9">
            <a:extLst>
              <a:ext uri="{FF2B5EF4-FFF2-40B4-BE49-F238E27FC236}">
                <a16:creationId xmlns:a16="http://schemas.microsoft.com/office/drawing/2014/main" id="{E3341ED2-A84E-483F-80A3-7D280EC13E9B}"/>
              </a:ext>
            </a:extLst>
          </p:cNvPr>
          <p:cNvSpPr/>
          <p:nvPr/>
        </p:nvSpPr>
        <p:spPr>
          <a:xfrm>
            <a:off x="7664748" y="762064"/>
            <a:ext cx="4527251" cy="3097659"/>
          </a:xfrm>
          <a:prstGeom prst="rect">
            <a:avLst/>
          </a:prstGeom>
          <a:blipFill>
            <a:blip r:embed="rId6" cstate="print"/>
            <a:stretch>
              <a:fillRect/>
            </a:stretch>
          </a:blipFill>
        </p:spPr>
        <p:txBody>
          <a:bodyPr wrap="square" lIns="0" tIns="0" rIns="0" bIns="0" rtlCol="0"/>
          <a:lstStyle/>
          <a:p>
            <a:endParaRPr/>
          </a:p>
        </p:txBody>
      </p:sp>
      <p:sp>
        <p:nvSpPr>
          <p:cNvPr id="16" name="object 10">
            <a:extLst>
              <a:ext uri="{FF2B5EF4-FFF2-40B4-BE49-F238E27FC236}">
                <a16:creationId xmlns:a16="http://schemas.microsoft.com/office/drawing/2014/main" id="{CE4599EF-ED37-411E-AF9B-C3A36463FC6F}"/>
              </a:ext>
            </a:extLst>
          </p:cNvPr>
          <p:cNvSpPr/>
          <p:nvPr/>
        </p:nvSpPr>
        <p:spPr>
          <a:xfrm>
            <a:off x="4091039" y="762063"/>
            <a:ext cx="3573710" cy="2963326"/>
          </a:xfrm>
          <a:prstGeom prst="rect">
            <a:avLst/>
          </a:prstGeom>
          <a:blipFill>
            <a:blip r:embed="rId7" cstate="print"/>
            <a:stretch>
              <a:fillRect/>
            </a:stretch>
          </a:blipFill>
        </p:spPr>
        <p:txBody>
          <a:bodyPr wrap="square" lIns="0" tIns="0" rIns="0" bIns="0" rtlCol="0"/>
          <a:lstStyle/>
          <a:p>
            <a:endParaRPr/>
          </a:p>
        </p:txBody>
      </p:sp>
      <p:sp>
        <p:nvSpPr>
          <p:cNvPr id="10" name="Date Placeholder 1">
            <a:extLst>
              <a:ext uri="{FF2B5EF4-FFF2-40B4-BE49-F238E27FC236}">
                <a16:creationId xmlns:a16="http://schemas.microsoft.com/office/drawing/2014/main" id="{7EC0BC28-3A05-42B6-4CE4-A7C98A2C5500}"/>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11" name="Picture 10">
            <a:extLst>
              <a:ext uri="{FF2B5EF4-FFF2-40B4-BE49-F238E27FC236}">
                <a16:creationId xmlns:a16="http://schemas.microsoft.com/office/drawing/2014/main" id="{1BA4FFF4-B202-D31B-A037-A560E829A0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pic>
        <p:nvPicPr>
          <p:cNvPr id="9" name="Picture 8">
            <a:extLst>
              <a:ext uri="{FF2B5EF4-FFF2-40B4-BE49-F238E27FC236}">
                <a16:creationId xmlns:a16="http://schemas.microsoft.com/office/drawing/2014/main" id="{2F255160-8676-C800-1D48-D23C64586AD2}"/>
              </a:ext>
            </a:extLst>
          </p:cNvPr>
          <p:cNvPicPr>
            <a:picLocks noChangeAspect="1"/>
          </p:cNvPicPr>
          <p:nvPr/>
        </p:nvPicPr>
        <p:blipFill>
          <a:blip r:embed="rId9"/>
          <a:stretch>
            <a:fillRect/>
          </a:stretch>
        </p:blipFill>
        <p:spPr>
          <a:xfrm>
            <a:off x="6362570" y="3725389"/>
            <a:ext cx="2725104" cy="2384466"/>
          </a:xfrm>
          <a:prstGeom prst="rect">
            <a:avLst/>
          </a:prstGeom>
        </p:spPr>
      </p:pic>
      <p:sp>
        <p:nvSpPr>
          <p:cNvPr id="4" name="Title 10">
            <a:extLst>
              <a:ext uri="{FF2B5EF4-FFF2-40B4-BE49-F238E27FC236}">
                <a16:creationId xmlns:a16="http://schemas.microsoft.com/office/drawing/2014/main" id="{68188B80-FCA3-1283-DE5E-D731431A9FC4}"/>
              </a:ext>
            </a:extLst>
          </p:cNvPr>
          <p:cNvSpPr txBox="1">
            <a:spLocks/>
          </p:cNvSpPr>
          <p:nvPr/>
        </p:nvSpPr>
        <p:spPr>
          <a:xfrm>
            <a:off x="838039" y="13376"/>
            <a:ext cx="10547626"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panose="020B0604020202020204" pitchFamily="34" charset="0"/>
                <a:cs typeface="Arial" panose="020B0604020202020204" pitchFamily="34" charset="0"/>
              </a:rPr>
              <a:t>Roll Call in the Street </a:t>
            </a:r>
          </a:p>
        </p:txBody>
      </p:sp>
    </p:spTree>
    <p:extLst>
      <p:ext uri="{BB962C8B-B14F-4D97-AF65-F5344CB8AC3E}">
        <p14:creationId xmlns:p14="http://schemas.microsoft.com/office/powerpoint/2010/main" val="3099071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11">
            <a:extLst>
              <a:ext uri="{FF2B5EF4-FFF2-40B4-BE49-F238E27FC236}">
                <a16:creationId xmlns:a16="http://schemas.microsoft.com/office/drawing/2014/main" id="{F46AB5CB-7D14-4734-A7E3-ECBE51C70DD8}"/>
              </a:ext>
            </a:extLst>
          </p:cNvPr>
          <p:cNvSpPr/>
          <p:nvPr/>
        </p:nvSpPr>
        <p:spPr>
          <a:xfrm>
            <a:off x="9557249" y="3363183"/>
            <a:ext cx="2633851" cy="2856642"/>
          </a:xfrm>
          <a:prstGeom prst="rect">
            <a:avLst/>
          </a:prstGeom>
          <a:blipFill>
            <a:blip r:embed="rId3" cstate="print"/>
            <a:stretch>
              <a:fillRect l="-45238" t="1" r="1" b="-6300"/>
            </a:stretch>
          </a:blipFill>
        </p:spPr>
        <p:txBody>
          <a:bodyPr wrap="square" lIns="0" tIns="0" rIns="0" bIns="0" rtlCol="0"/>
          <a:lstStyle/>
          <a:p>
            <a:endParaRPr/>
          </a:p>
        </p:txBody>
      </p:sp>
      <p:sp>
        <p:nvSpPr>
          <p:cNvPr id="2" name="object 9">
            <a:extLst>
              <a:ext uri="{FF2B5EF4-FFF2-40B4-BE49-F238E27FC236}">
                <a16:creationId xmlns:a16="http://schemas.microsoft.com/office/drawing/2014/main" id="{FA9F7BA3-B56C-435F-A92A-4319D8053AB4}"/>
              </a:ext>
            </a:extLst>
          </p:cNvPr>
          <p:cNvSpPr/>
          <p:nvPr/>
        </p:nvSpPr>
        <p:spPr>
          <a:xfrm>
            <a:off x="899" y="3660806"/>
            <a:ext cx="3658277" cy="2773549"/>
          </a:xfrm>
          <a:prstGeom prst="rect">
            <a:avLst/>
          </a:prstGeom>
          <a:blipFill>
            <a:blip r:embed="rId4" cstate="print"/>
            <a:stretch>
              <a:fillRect/>
            </a:stretch>
          </a:blipFill>
        </p:spPr>
        <p:txBody>
          <a:bodyPr wrap="square" lIns="0" tIns="0" rIns="0" bIns="0" rtlCol="0"/>
          <a:lstStyle/>
          <a:p>
            <a:endParaRPr/>
          </a:p>
        </p:txBody>
      </p:sp>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CEB87ACE-73DF-4941-B78D-5A916DF57AE4}" type="slidenum">
              <a:rPr lang="en-US" smtClean="0"/>
              <a:t>26</a:t>
            </a:fld>
            <a:endParaRPr lang="en-US"/>
          </a:p>
        </p:txBody>
      </p:sp>
      <p:sp>
        <p:nvSpPr>
          <p:cNvPr id="7" name="Title 10"/>
          <p:cNvSpPr txBox="1">
            <a:spLocks/>
          </p:cNvSpPr>
          <p:nvPr/>
        </p:nvSpPr>
        <p:spPr>
          <a:xfrm>
            <a:off x="833766" y="15361"/>
            <a:ext cx="10856976"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panose="020B0604020202020204" pitchFamily="34" charset="0"/>
                <a:cs typeface="Arial" panose="020B0604020202020204" pitchFamily="34" charset="0"/>
              </a:rPr>
              <a:t>Police Athletic/Activities League (PALS) </a:t>
            </a:r>
          </a:p>
        </p:txBody>
      </p:sp>
      <p:sp>
        <p:nvSpPr>
          <p:cNvPr id="5" name="AutoShape 2" descr="Image result for the big lie unmasking ga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object 10">
            <a:extLst>
              <a:ext uri="{FF2B5EF4-FFF2-40B4-BE49-F238E27FC236}">
                <a16:creationId xmlns:a16="http://schemas.microsoft.com/office/drawing/2014/main" id="{DF753DA2-0D2B-43C9-9D8B-5144D2B37C0D}"/>
              </a:ext>
            </a:extLst>
          </p:cNvPr>
          <p:cNvSpPr/>
          <p:nvPr/>
        </p:nvSpPr>
        <p:spPr>
          <a:xfrm>
            <a:off x="0" y="762461"/>
            <a:ext cx="3733101" cy="2939468"/>
          </a:xfrm>
          <a:prstGeom prst="rect">
            <a:avLst/>
          </a:prstGeom>
          <a:blipFill>
            <a:blip r:embed="rId5" cstate="print"/>
            <a:stretch>
              <a:fillRect/>
            </a:stretch>
          </a:blipFill>
        </p:spPr>
        <p:txBody>
          <a:bodyPr wrap="square" lIns="0" tIns="0" rIns="0" bIns="0" rtlCol="0"/>
          <a:lstStyle/>
          <a:p>
            <a:endParaRPr/>
          </a:p>
        </p:txBody>
      </p:sp>
      <p:sp>
        <p:nvSpPr>
          <p:cNvPr id="10" name="Date Placeholder 1">
            <a:extLst>
              <a:ext uri="{FF2B5EF4-FFF2-40B4-BE49-F238E27FC236}">
                <a16:creationId xmlns:a16="http://schemas.microsoft.com/office/drawing/2014/main" id="{2D38D129-6EBC-3295-AD2B-B17443F7D853}"/>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11" name="Picture 10">
            <a:extLst>
              <a:ext uri="{FF2B5EF4-FFF2-40B4-BE49-F238E27FC236}">
                <a16:creationId xmlns:a16="http://schemas.microsoft.com/office/drawing/2014/main" id="{30CA2854-DCFF-FBAE-8BF0-D3DE04BC4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pic>
        <p:nvPicPr>
          <p:cNvPr id="9" name="Picture 8">
            <a:extLst>
              <a:ext uri="{FF2B5EF4-FFF2-40B4-BE49-F238E27FC236}">
                <a16:creationId xmlns:a16="http://schemas.microsoft.com/office/drawing/2014/main" id="{B31DBCF2-F197-D5B9-893E-10D76A4EC175}"/>
              </a:ext>
            </a:extLst>
          </p:cNvPr>
          <p:cNvPicPr>
            <a:picLocks noChangeAspect="1"/>
          </p:cNvPicPr>
          <p:nvPr/>
        </p:nvPicPr>
        <p:blipFill rotWithShape="1">
          <a:blip r:embed="rId7"/>
          <a:srcRect r="12501"/>
          <a:stretch/>
        </p:blipFill>
        <p:spPr>
          <a:xfrm>
            <a:off x="3733100" y="762062"/>
            <a:ext cx="2773103" cy="2972439"/>
          </a:xfrm>
          <a:prstGeom prst="rect">
            <a:avLst/>
          </a:prstGeom>
        </p:spPr>
      </p:pic>
      <p:pic>
        <p:nvPicPr>
          <p:cNvPr id="14" name="Picture 13">
            <a:extLst>
              <a:ext uri="{FF2B5EF4-FFF2-40B4-BE49-F238E27FC236}">
                <a16:creationId xmlns:a16="http://schemas.microsoft.com/office/drawing/2014/main" id="{B62D2C9B-AC52-6C1B-BDEB-7C566ADED170}"/>
              </a:ext>
            </a:extLst>
          </p:cNvPr>
          <p:cNvPicPr>
            <a:picLocks noChangeAspect="1"/>
          </p:cNvPicPr>
          <p:nvPr/>
        </p:nvPicPr>
        <p:blipFill>
          <a:blip r:embed="rId8"/>
          <a:stretch>
            <a:fillRect/>
          </a:stretch>
        </p:blipFill>
        <p:spPr>
          <a:xfrm>
            <a:off x="3659176" y="3693379"/>
            <a:ext cx="2926976" cy="2420312"/>
          </a:xfrm>
          <a:prstGeom prst="rect">
            <a:avLst/>
          </a:prstGeom>
        </p:spPr>
      </p:pic>
      <p:pic>
        <p:nvPicPr>
          <p:cNvPr id="16" name="Picture 15">
            <a:extLst>
              <a:ext uri="{FF2B5EF4-FFF2-40B4-BE49-F238E27FC236}">
                <a16:creationId xmlns:a16="http://schemas.microsoft.com/office/drawing/2014/main" id="{B3DE6E57-0DA2-820F-6A3C-F43D02D5E9D1}"/>
              </a:ext>
            </a:extLst>
          </p:cNvPr>
          <p:cNvPicPr>
            <a:picLocks noChangeAspect="1"/>
          </p:cNvPicPr>
          <p:nvPr/>
        </p:nvPicPr>
        <p:blipFill>
          <a:blip r:embed="rId9"/>
          <a:stretch>
            <a:fillRect/>
          </a:stretch>
        </p:blipFill>
        <p:spPr>
          <a:xfrm>
            <a:off x="6306967" y="3505706"/>
            <a:ext cx="3327166" cy="2604149"/>
          </a:xfrm>
          <a:prstGeom prst="rect">
            <a:avLst/>
          </a:prstGeom>
        </p:spPr>
      </p:pic>
      <p:pic>
        <p:nvPicPr>
          <p:cNvPr id="18" name="Picture 17">
            <a:extLst>
              <a:ext uri="{FF2B5EF4-FFF2-40B4-BE49-F238E27FC236}">
                <a16:creationId xmlns:a16="http://schemas.microsoft.com/office/drawing/2014/main" id="{0473C7C2-8228-1ACB-B4DE-B4A41442161C}"/>
              </a:ext>
            </a:extLst>
          </p:cNvPr>
          <p:cNvPicPr>
            <a:picLocks noChangeAspect="1"/>
          </p:cNvPicPr>
          <p:nvPr/>
        </p:nvPicPr>
        <p:blipFill>
          <a:blip r:embed="rId10"/>
          <a:stretch>
            <a:fillRect/>
          </a:stretch>
        </p:blipFill>
        <p:spPr>
          <a:xfrm>
            <a:off x="6300230" y="776175"/>
            <a:ext cx="2135673" cy="2755351"/>
          </a:xfrm>
          <a:prstGeom prst="rect">
            <a:avLst/>
          </a:prstGeom>
        </p:spPr>
      </p:pic>
      <p:pic>
        <p:nvPicPr>
          <p:cNvPr id="20" name="Picture 19">
            <a:extLst>
              <a:ext uri="{FF2B5EF4-FFF2-40B4-BE49-F238E27FC236}">
                <a16:creationId xmlns:a16="http://schemas.microsoft.com/office/drawing/2014/main" id="{CB8575D7-8DCC-C1C0-6B27-B4A1866548D1}"/>
              </a:ext>
            </a:extLst>
          </p:cNvPr>
          <p:cNvPicPr>
            <a:picLocks noChangeAspect="1"/>
          </p:cNvPicPr>
          <p:nvPr/>
        </p:nvPicPr>
        <p:blipFill>
          <a:blip r:embed="rId11"/>
          <a:stretch>
            <a:fillRect/>
          </a:stretch>
        </p:blipFill>
        <p:spPr>
          <a:xfrm>
            <a:off x="8425804" y="762063"/>
            <a:ext cx="3766196" cy="2762802"/>
          </a:xfrm>
          <a:prstGeom prst="rect">
            <a:avLst/>
          </a:prstGeom>
        </p:spPr>
      </p:pic>
      <p:sp>
        <p:nvSpPr>
          <p:cNvPr id="12" name="object 11">
            <a:extLst>
              <a:ext uri="{FF2B5EF4-FFF2-40B4-BE49-F238E27FC236}">
                <a16:creationId xmlns:a16="http://schemas.microsoft.com/office/drawing/2014/main" id="{09AF57BE-BB9F-4B09-8164-BFAD36737C2A}"/>
              </a:ext>
            </a:extLst>
          </p:cNvPr>
          <p:cNvSpPr/>
          <p:nvPr/>
        </p:nvSpPr>
        <p:spPr>
          <a:xfrm>
            <a:off x="11284809" y="-6457"/>
            <a:ext cx="907191" cy="1055104"/>
          </a:xfrm>
          <a:prstGeom prst="rect">
            <a:avLst/>
          </a:prstGeom>
          <a:blipFill>
            <a:blip r:embed="rId12" cstate="print"/>
            <a:stretch>
              <a:fillRect/>
            </a:stretch>
          </a:blipFill>
        </p:spPr>
        <p:txBody>
          <a:bodyPr wrap="square" lIns="0" tIns="0" rIns="0" bIns="0" rtlCol="0"/>
          <a:lstStyle/>
          <a:p>
            <a:endParaRPr/>
          </a:p>
        </p:txBody>
      </p:sp>
      <p:sp>
        <p:nvSpPr>
          <p:cNvPr id="21" name="object 11">
            <a:extLst>
              <a:ext uri="{FF2B5EF4-FFF2-40B4-BE49-F238E27FC236}">
                <a16:creationId xmlns:a16="http://schemas.microsoft.com/office/drawing/2014/main" id="{D5AE4C38-2059-3A1C-00DB-0167532403E9}"/>
              </a:ext>
            </a:extLst>
          </p:cNvPr>
          <p:cNvSpPr/>
          <p:nvPr/>
        </p:nvSpPr>
        <p:spPr>
          <a:xfrm>
            <a:off x="-19178" y="-24250"/>
            <a:ext cx="907191" cy="1055104"/>
          </a:xfrm>
          <a:prstGeom prst="rect">
            <a:avLst/>
          </a:prstGeom>
          <a:blipFill>
            <a:blip r:embed="rId1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606855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standing next to a bus&#10;&#10;Description automatically generated with low confidence">
            <a:extLst>
              <a:ext uri="{FF2B5EF4-FFF2-40B4-BE49-F238E27FC236}">
                <a16:creationId xmlns:a16="http://schemas.microsoft.com/office/drawing/2014/main" id="{7A4999BA-8EBF-6A62-883E-D841E3424B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33"/>
          <a:stretch/>
        </p:blipFill>
        <p:spPr>
          <a:xfrm>
            <a:off x="3528315" y="4250370"/>
            <a:ext cx="5467877" cy="2565823"/>
          </a:xfrm>
          <a:prstGeom prst="rect">
            <a:avLst/>
          </a:prstGeom>
        </p:spPr>
      </p:pic>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CEB87ACE-73DF-4941-B78D-5A916DF57AE4}" type="slidenum">
              <a:rPr lang="en-US" smtClean="0"/>
              <a:t>27</a:t>
            </a:fld>
            <a:endParaRPr lang="en-US"/>
          </a:p>
        </p:txBody>
      </p:sp>
      <p:sp>
        <p:nvSpPr>
          <p:cNvPr id="7" name="Title 10"/>
          <p:cNvSpPr txBox="1">
            <a:spLocks/>
          </p:cNvSpPr>
          <p:nvPr/>
        </p:nvSpPr>
        <p:spPr>
          <a:xfrm>
            <a:off x="833766" y="15361"/>
            <a:ext cx="10856976"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mn-lt"/>
              </a:rPr>
              <a:t>Tour and Talk</a:t>
            </a:r>
          </a:p>
        </p:txBody>
      </p:sp>
      <p:sp>
        <p:nvSpPr>
          <p:cNvPr id="5" name="AutoShape 2" descr="Image result for the big lie unmasking ga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A picture containing person, indoor, ceiling&#10;&#10;Description automatically generated">
            <a:extLst>
              <a:ext uri="{FF2B5EF4-FFF2-40B4-BE49-F238E27FC236}">
                <a16:creationId xmlns:a16="http://schemas.microsoft.com/office/drawing/2014/main" id="{8315F6A6-E07F-A48E-4C09-BCF046B442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877"/>
          <a:stretch/>
        </p:blipFill>
        <p:spPr>
          <a:xfrm>
            <a:off x="8561238" y="762063"/>
            <a:ext cx="3680050" cy="3488307"/>
          </a:xfrm>
          <a:prstGeom prst="rect">
            <a:avLst/>
          </a:prstGeom>
        </p:spPr>
      </p:pic>
      <p:pic>
        <p:nvPicPr>
          <p:cNvPr id="14" name="Picture 13" descr="A group of people stand outside a bus&#10;&#10;Description automatically generated with medium confidence">
            <a:extLst>
              <a:ext uri="{FF2B5EF4-FFF2-40B4-BE49-F238E27FC236}">
                <a16:creationId xmlns:a16="http://schemas.microsoft.com/office/drawing/2014/main" id="{A491CC1F-7439-5261-85FD-173746057C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54791"/>
            <a:ext cx="4293704" cy="3532284"/>
          </a:xfrm>
          <a:prstGeom prst="rect">
            <a:avLst/>
          </a:prstGeom>
        </p:spPr>
      </p:pic>
      <p:pic>
        <p:nvPicPr>
          <p:cNvPr id="16" name="Picture 15" descr="A picture containing person, people, crowd&#10;&#10;Description automatically generated">
            <a:extLst>
              <a:ext uri="{FF2B5EF4-FFF2-40B4-BE49-F238E27FC236}">
                <a16:creationId xmlns:a16="http://schemas.microsoft.com/office/drawing/2014/main" id="{ED7917BA-92D8-2DA7-1BD8-D8A5E9D79FF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899" t="13686" r="3297"/>
          <a:stretch/>
        </p:blipFill>
        <p:spPr>
          <a:xfrm>
            <a:off x="4268383" y="765770"/>
            <a:ext cx="4292855" cy="3506934"/>
          </a:xfrm>
          <a:prstGeom prst="rect">
            <a:avLst/>
          </a:prstGeom>
        </p:spPr>
      </p:pic>
      <p:sp>
        <p:nvSpPr>
          <p:cNvPr id="2" name="Date Placeholder 1">
            <a:extLst>
              <a:ext uri="{FF2B5EF4-FFF2-40B4-BE49-F238E27FC236}">
                <a16:creationId xmlns:a16="http://schemas.microsoft.com/office/drawing/2014/main" id="{5E9B78BD-6DCA-110F-147C-D45589795B21}"/>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6" name="Picture 5">
            <a:extLst>
              <a:ext uri="{FF2B5EF4-FFF2-40B4-BE49-F238E27FC236}">
                <a16:creationId xmlns:a16="http://schemas.microsoft.com/office/drawing/2014/main" id="{3BED5442-9164-56A9-8EBC-FD250E5CE5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Tree>
    <p:extLst>
      <p:ext uri="{BB962C8B-B14F-4D97-AF65-F5344CB8AC3E}">
        <p14:creationId xmlns:p14="http://schemas.microsoft.com/office/powerpoint/2010/main" val="583760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ur Engineering Roadmap. We just completed our engineering road… | by Mark  Ng | ProAndroidDev">
            <a:extLst>
              <a:ext uri="{FF2B5EF4-FFF2-40B4-BE49-F238E27FC236}">
                <a16:creationId xmlns:a16="http://schemas.microsoft.com/office/drawing/2014/main" id="{D82A2493-7FC0-39A8-FFF0-0C63BF0F73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509"/>
          <a:stretch/>
        </p:blipFill>
        <p:spPr bwMode="auto">
          <a:xfrm>
            <a:off x="4609513" y="0"/>
            <a:ext cx="7582487" cy="61911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CEB87ACE-73DF-4941-B78D-5A916DF57AE4}" type="slidenum">
              <a:rPr lang="en-US" smtClean="0"/>
              <a:t>28</a:t>
            </a:fld>
            <a:endParaRPr lang="en-US"/>
          </a:p>
        </p:txBody>
      </p:sp>
      <p:sp>
        <p:nvSpPr>
          <p:cNvPr id="2" name="TextBox 1"/>
          <p:cNvSpPr txBox="1"/>
          <p:nvPr/>
        </p:nvSpPr>
        <p:spPr>
          <a:xfrm>
            <a:off x="-422030" y="81252"/>
            <a:ext cx="8204021" cy="2400657"/>
          </a:xfrm>
          <a:prstGeom prst="rect">
            <a:avLst/>
          </a:prstGeom>
          <a:noFill/>
        </p:spPr>
        <p:txBody>
          <a:bodyPr wrap="square" lIns="91440" tIns="45720" rIns="91440" bIns="45720" rtlCol="0" anchor="t">
            <a:spAutoFit/>
          </a:bodyPr>
          <a:lstStyle/>
          <a:p>
            <a:pPr algn="ctr"/>
            <a:r>
              <a:rPr lang="en-US" sz="4400" u="sng">
                <a:effectLst>
                  <a:outerShdw blurRad="38100" dist="38100" dir="2700000" algn="tl">
                    <a:srgbClr val="000000">
                      <a:alpha val="43137"/>
                    </a:srgbClr>
                  </a:outerShdw>
                </a:effectLst>
                <a:latin typeface="Arial" panose="020B0604020202020204" pitchFamily="34" charset="0"/>
                <a:cs typeface="Arial" panose="020B0604020202020204" pitchFamily="34" charset="0"/>
              </a:rPr>
              <a:t>Moving Forward </a:t>
            </a:r>
          </a:p>
          <a:p>
            <a:pPr algn="ctr"/>
            <a:r>
              <a:rPr lang="en-US" sz="4400" u="sng">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a:t>
            </a:r>
          </a:p>
          <a:p>
            <a:pPr algn="ctr"/>
            <a:r>
              <a:rPr lang="en-US" sz="4400" u="sng">
                <a:effectLst>
                  <a:outerShdw blurRad="38100" dist="38100" dir="2700000" algn="tl">
                    <a:srgbClr val="000000">
                      <a:alpha val="43137"/>
                    </a:srgbClr>
                  </a:outerShdw>
                </a:effectLst>
                <a:latin typeface="Arial" panose="020B0604020202020204" pitchFamily="34" charset="0"/>
                <a:cs typeface="Arial" panose="020B0604020202020204" pitchFamily="34" charset="0"/>
              </a:rPr>
              <a:t>Achieving Service Excellence</a:t>
            </a:r>
          </a:p>
          <a:p>
            <a:pPr algn="ctr"/>
            <a:endParaRPr lang="en-US" u="sng">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Date Placeholder 1">
            <a:extLst>
              <a:ext uri="{FF2B5EF4-FFF2-40B4-BE49-F238E27FC236}">
                <a16:creationId xmlns:a16="http://schemas.microsoft.com/office/drawing/2014/main" id="{8E7A6BFF-1C20-53D4-6753-61A68EA83496}"/>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6" name="Picture 5">
            <a:extLst>
              <a:ext uri="{FF2B5EF4-FFF2-40B4-BE49-F238E27FC236}">
                <a16:creationId xmlns:a16="http://schemas.microsoft.com/office/drawing/2014/main" id="{B6D6184E-FC5B-A374-F216-63E5680109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Tree>
    <p:extLst>
      <p:ext uri="{BB962C8B-B14F-4D97-AF65-F5344CB8AC3E}">
        <p14:creationId xmlns:p14="http://schemas.microsoft.com/office/powerpoint/2010/main" val="2280983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7CE96CD-87C4-3F7B-4A4F-4BB5D99D5D4A}"/>
              </a:ext>
            </a:extLst>
          </p:cNvPr>
          <p:cNvSpPr>
            <a:spLocks noGrp="1"/>
          </p:cNvSpPr>
          <p:nvPr>
            <p:ph sz="half" idx="1"/>
          </p:nvPr>
        </p:nvSpPr>
        <p:spPr>
          <a:xfrm>
            <a:off x="-268514" y="1020386"/>
            <a:ext cx="9187431" cy="4811151"/>
          </a:xfrm>
        </p:spPr>
        <p:txBody>
          <a:bodyPr vert="horz" lIns="91440" tIns="45720" rIns="91440" bIns="45720" rtlCol="0" anchor="t">
            <a:normAutofit/>
          </a:bodyPr>
          <a:lstStyle/>
          <a:p>
            <a:pPr lvl="1">
              <a:buFont typeface="Wingdings" panose="05000000000000000000" pitchFamily="2" charset="2"/>
              <a:buChar char="Ø"/>
            </a:pPr>
            <a:r>
              <a:rPr lang="en-US">
                <a:latin typeface="Arial"/>
                <a:ea typeface="Calibri" panose="020F0502020204030204" pitchFamily="34" charset="0"/>
                <a:cs typeface="Arial"/>
              </a:rPr>
              <a:t>Innovative</a:t>
            </a:r>
            <a:r>
              <a:rPr lang="en-US">
                <a:effectLst/>
                <a:latin typeface="Arial"/>
                <a:ea typeface="Calibri" panose="020F0502020204030204" pitchFamily="34" charset="0"/>
                <a:cs typeface="Arial"/>
              </a:rPr>
              <a:t>, </a:t>
            </a:r>
            <a:r>
              <a:rPr lang="en-US">
                <a:latin typeface="Arial"/>
                <a:ea typeface="Calibri" panose="020F0502020204030204" pitchFamily="34" charset="0"/>
                <a:cs typeface="Arial"/>
              </a:rPr>
              <a:t>Evidence </a:t>
            </a:r>
            <a:r>
              <a:rPr lang="en-US">
                <a:effectLst/>
                <a:latin typeface="Arial"/>
                <a:ea typeface="Calibri" panose="020F0502020204030204" pitchFamily="34" charset="0"/>
                <a:cs typeface="Arial"/>
              </a:rPr>
              <a:t>– </a:t>
            </a:r>
            <a:r>
              <a:rPr lang="en-US">
                <a:latin typeface="Arial"/>
                <a:ea typeface="Calibri" panose="020F0502020204030204" pitchFamily="34" charset="0"/>
                <a:cs typeface="Arial"/>
              </a:rPr>
              <a:t>Based</a:t>
            </a:r>
            <a:r>
              <a:rPr lang="en-US">
                <a:effectLst/>
                <a:latin typeface="Arial"/>
                <a:ea typeface="Calibri" panose="020F0502020204030204" pitchFamily="34" charset="0"/>
                <a:cs typeface="Arial"/>
              </a:rPr>
              <a:t> </a:t>
            </a:r>
            <a:r>
              <a:rPr lang="en-US">
                <a:latin typeface="Arial"/>
                <a:ea typeface="Calibri" panose="020F0502020204030204" pitchFamily="34" charset="0"/>
                <a:cs typeface="Arial"/>
              </a:rPr>
              <a:t>Organizational</a:t>
            </a:r>
            <a:r>
              <a:rPr lang="en-US">
                <a:effectLst/>
                <a:latin typeface="Arial"/>
                <a:ea typeface="Calibri" panose="020F0502020204030204" pitchFamily="34" charset="0"/>
                <a:cs typeface="Arial"/>
              </a:rPr>
              <a:t> </a:t>
            </a:r>
            <a:r>
              <a:rPr lang="en-US">
                <a:latin typeface="Arial"/>
                <a:ea typeface="Calibri" panose="020F0502020204030204" pitchFamily="34" charset="0"/>
                <a:cs typeface="Arial"/>
              </a:rPr>
              <a:t>Framework </a:t>
            </a:r>
            <a:endParaRPr lang="en-US" sz="3200">
              <a:latin typeface="Calibri"/>
              <a:ea typeface="Calibri" panose="020F0502020204030204" pitchFamily="34" charset="0"/>
              <a:cs typeface="Calibri" panose="020F0502020204030204"/>
            </a:endParaRPr>
          </a:p>
          <a:p>
            <a:pPr lvl="1">
              <a:buFont typeface="Wingdings" panose="05000000000000000000" pitchFamily="2" charset="2"/>
              <a:buChar char="Ø"/>
            </a:pPr>
            <a:r>
              <a:rPr lang="en-US" b="1">
                <a:latin typeface="Arial"/>
                <a:ea typeface="Calibri" panose="020F0502020204030204" pitchFamily="34" charset="0"/>
                <a:cs typeface="Arial"/>
              </a:rPr>
              <a:t>Proactive</a:t>
            </a:r>
            <a:r>
              <a:rPr lang="en-US" b="1">
                <a:effectLst/>
                <a:latin typeface="Arial"/>
                <a:ea typeface="Calibri" panose="020F0502020204030204" pitchFamily="34" charset="0"/>
                <a:cs typeface="Arial"/>
              </a:rPr>
              <a:t> </a:t>
            </a:r>
            <a:r>
              <a:rPr lang="en-US" b="1">
                <a:latin typeface="Arial"/>
                <a:ea typeface="Calibri" panose="020F0502020204030204" pitchFamily="34" charset="0"/>
                <a:cs typeface="Arial"/>
              </a:rPr>
              <a:t>Crime</a:t>
            </a:r>
            <a:r>
              <a:rPr lang="en-US" b="1">
                <a:effectLst/>
                <a:latin typeface="Arial"/>
                <a:ea typeface="Calibri" panose="020F0502020204030204" pitchFamily="34" charset="0"/>
                <a:cs typeface="Arial"/>
              </a:rPr>
              <a:t> </a:t>
            </a:r>
            <a:r>
              <a:rPr lang="en-US" b="1">
                <a:latin typeface="Arial"/>
                <a:ea typeface="Calibri" panose="020F0502020204030204" pitchFamily="34" charset="0"/>
                <a:cs typeface="Arial"/>
              </a:rPr>
              <a:t>Reduction</a:t>
            </a:r>
            <a:endParaRPr lang="en-US">
              <a:latin typeface="Arial" panose="020B0604020202020204" pitchFamily="34" charset="0"/>
              <a:ea typeface="Calibri" panose="020F0502020204030204" pitchFamily="34" charset="0"/>
              <a:cs typeface="Arial" panose="020B0604020202020204" pitchFamily="34" charset="0"/>
            </a:endParaRPr>
          </a:p>
          <a:p>
            <a:pPr lvl="1">
              <a:buFont typeface="Wingdings" panose="05000000000000000000" pitchFamily="2" charset="2"/>
              <a:buChar char="Ø"/>
            </a:pPr>
            <a:r>
              <a:rPr lang="en-US">
                <a:latin typeface="Arial"/>
                <a:ea typeface="Calibri" panose="020F0502020204030204" pitchFamily="34" charset="0"/>
                <a:cs typeface="Arial"/>
              </a:rPr>
              <a:t>Increased</a:t>
            </a:r>
            <a:r>
              <a:rPr lang="en-US">
                <a:effectLst/>
                <a:latin typeface="Arial"/>
                <a:ea typeface="Calibri" panose="020F0502020204030204" pitchFamily="34" charset="0"/>
                <a:cs typeface="Arial"/>
              </a:rPr>
              <a:t> </a:t>
            </a:r>
            <a:r>
              <a:rPr lang="en-US">
                <a:latin typeface="Arial"/>
                <a:ea typeface="Calibri" panose="020F0502020204030204" pitchFamily="34" charset="0"/>
                <a:cs typeface="Arial"/>
              </a:rPr>
              <a:t>Accountability </a:t>
            </a:r>
            <a:endParaRPr lang="en-US">
              <a:latin typeface="Arial" panose="020B0604020202020204" pitchFamily="34" charset="0"/>
              <a:ea typeface="Calibri" panose="020F0502020204030204" pitchFamily="34" charset="0"/>
              <a:cs typeface="Arial" panose="020B0604020202020204" pitchFamily="34" charset="0"/>
            </a:endParaRPr>
          </a:p>
          <a:p>
            <a:pPr lvl="1">
              <a:buFont typeface="Wingdings" panose="05000000000000000000" pitchFamily="2" charset="2"/>
              <a:buChar char="Ø"/>
            </a:pPr>
            <a:r>
              <a:rPr lang="en-US">
                <a:latin typeface="Arial"/>
                <a:ea typeface="Calibri" panose="020F0502020204030204" pitchFamily="34" charset="0"/>
                <a:cs typeface="Arial"/>
              </a:rPr>
              <a:t>Working</a:t>
            </a:r>
            <a:r>
              <a:rPr lang="en-US">
                <a:effectLst/>
                <a:latin typeface="Arial"/>
                <a:ea typeface="Calibri" panose="020F0502020204030204" pitchFamily="34" charset="0"/>
                <a:cs typeface="Arial"/>
              </a:rPr>
              <a:t> with the </a:t>
            </a:r>
            <a:r>
              <a:rPr lang="en-US">
                <a:latin typeface="Arial"/>
                <a:ea typeface="Calibri" panose="020F0502020204030204" pitchFamily="34" charset="0"/>
                <a:cs typeface="Arial"/>
              </a:rPr>
              <a:t>Community</a:t>
            </a:r>
            <a:endParaRPr lang="en-US">
              <a:effectLst/>
              <a:latin typeface="Arial" panose="020B0604020202020204" pitchFamily="34" charset="0"/>
              <a:ea typeface="Calibri" panose="020F0502020204030204" pitchFamily="34" charset="0"/>
              <a:cs typeface="Arial" panose="020B0604020202020204" pitchFamily="34" charset="0"/>
            </a:endParaRPr>
          </a:p>
          <a:p>
            <a:pPr lvl="1">
              <a:buFont typeface="Wingdings" panose="05000000000000000000" pitchFamily="2" charset="2"/>
              <a:buChar char="Ø"/>
            </a:pPr>
            <a:r>
              <a:rPr lang="en-US">
                <a:latin typeface="Arial"/>
                <a:ea typeface="Calibri" panose="020F0502020204030204" pitchFamily="34" charset="0"/>
                <a:cs typeface="Arial"/>
              </a:rPr>
              <a:t>Held</a:t>
            </a:r>
            <a:r>
              <a:rPr lang="en-US">
                <a:effectLst/>
                <a:latin typeface="Arial"/>
                <a:ea typeface="Calibri" panose="020F0502020204030204" pitchFamily="34" charset="0"/>
                <a:cs typeface="Arial"/>
              </a:rPr>
              <a:t> </a:t>
            </a:r>
            <a:r>
              <a:rPr lang="en-US">
                <a:latin typeface="Arial"/>
                <a:ea typeface="Calibri" panose="020F0502020204030204" pitchFamily="34" charset="0"/>
                <a:cs typeface="Arial"/>
              </a:rPr>
              <a:t>Accountable </a:t>
            </a:r>
            <a:endParaRPr lang="en-US">
              <a:effectLst/>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CEB87ACE-73DF-4941-B78D-5A916DF57AE4}" type="slidenum">
              <a:rPr lang="en-US" smtClean="0"/>
              <a:t>29</a:t>
            </a:fld>
            <a:endParaRPr lang="en-US"/>
          </a:p>
        </p:txBody>
      </p:sp>
      <p:sp>
        <p:nvSpPr>
          <p:cNvPr id="27" name="Rectangle 22">
            <a:extLst>
              <a:ext uri="{FF2B5EF4-FFF2-40B4-BE49-F238E27FC236}">
                <a16:creationId xmlns:a16="http://schemas.microsoft.com/office/drawing/2014/main" id="{F2E3F664-2EA1-13CD-155A-D143CA48238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F2D4C890-7062-268B-6D69-80F7A794C4BC}"/>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0">
            <a:extLst>
              <a:ext uri="{FF2B5EF4-FFF2-40B4-BE49-F238E27FC236}">
                <a16:creationId xmlns:a16="http://schemas.microsoft.com/office/drawing/2014/main" id="{7D9CB43B-940F-78E3-A92F-28CBCAE04CC7}"/>
              </a:ext>
            </a:extLst>
          </p:cNvPr>
          <p:cNvSpPr txBox="1">
            <a:spLocks/>
          </p:cNvSpPr>
          <p:nvPr/>
        </p:nvSpPr>
        <p:spPr>
          <a:xfrm>
            <a:off x="822187" y="-4633"/>
            <a:ext cx="10547626"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panose="020B0604020202020204" pitchFamily="34" charset="0"/>
                <a:cs typeface="Arial" panose="020B0604020202020204" pitchFamily="34" charset="0"/>
              </a:rPr>
              <a:t>Stratified Policing  </a:t>
            </a:r>
          </a:p>
        </p:txBody>
      </p:sp>
      <p:sp>
        <p:nvSpPr>
          <p:cNvPr id="24" name="Rectangle 3">
            <a:extLst>
              <a:ext uri="{FF2B5EF4-FFF2-40B4-BE49-F238E27FC236}">
                <a16:creationId xmlns:a16="http://schemas.microsoft.com/office/drawing/2014/main" id="{6507E056-5FCB-8A06-51C2-B506A890900B}"/>
              </a:ext>
            </a:extLst>
          </p:cNvPr>
          <p:cNvSpPr>
            <a:spLocks noChangeArrowheads="1"/>
          </p:cNvSpPr>
          <p:nvPr/>
        </p:nvSpPr>
        <p:spPr bwMode="auto">
          <a:xfrm>
            <a:off x="0" y="6410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descr="The Stratified Policing Model in the Delaware State Police: Implications  for Statewide Evidence-Based Practices - Police Chief Magazine">
            <a:extLst>
              <a:ext uri="{FF2B5EF4-FFF2-40B4-BE49-F238E27FC236}">
                <a16:creationId xmlns:a16="http://schemas.microsoft.com/office/drawing/2014/main" id="{9885ECD7-056F-ACE2-48DE-DFA58B0BAB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9644" y="3242356"/>
            <a:ext cx="3640633" cy="28015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Date Placeholder 1">
            <a:extLst>
              <a:ext uri="{FF2B5EF4-FFF2-40B4-BE49-F238E27FC236}">
                <a16:creationId xmlns:a16="http://schemas.microsoft.com/office/drawing/2014/main" id="{E68501DA-74AE-724A-3EF1-93FA9ACFCCFC}"/>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10" name="Picture 9">
            <a:extLst>
              <a:ext uri="{FF2B5EF4-FFF2-40B4-BE49-F238E27FC236}">
                <a16:creationId xmlns:a16="http://schemas.microsoft.com/office/drawing/2014/main" id="{7F86526C-15B9-795A-D57D-9AECB06787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pic>
        <p:nvPicPr>
          <p:cNvPr id="4" name="Picture 3" descr="The Stratified Policing Model in the Delaware State Police: Implications  for Statewide Evidence-Based Practices - Police Chief Magazine">
            <a:extLst>
              <a:ext uri="{FF2B5EF4-FFF2-40B4-BE49-F238E27FC236}">
                <a16:creationId xmlns:a16="http://schemas.microsoft.com/office/drawing/2014/main" id="{38311187-700E-AA61-A6B0-0292C6A5E7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21561" y="851030"/>
            <a:ext cx="3450164" cy="2642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87242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CEB87ACE-73DF-4941-B78D-5A916DF57AE4}" type="slidenum">
              <a:rPr lang="en-US" smtClean="0"/>
              <a:t>3</a:t>
            </a:fld>
            <a:endParaRPr lang="en-US"/>
          </a:p>
        </p:txBody>
      </p:sp>
      <p:graphicFrame>
        <p:nvGraphicFramePr>
          <p:cNvPr id="10" name="Table 3">
            <a:extLst>
              <a:ext uri="{FF2B5EF4-FFF2-40B4-BE49-F238E27FC236}">
                <a16:creationId xmlns:a16="http://schemas.microsoft.com/office/drawing/2014/main" id="{5B53C7FD-6192-4A5C-ABFC-7E8F02475D39}"/>
              </a:ext>
            </a:extLst>
          </p:cNvPr>
          <p:cNvGraphicFramePr>
            <a:graphicFrameLocks noGrp="1"/>
          </p:cNvGraphicFramePr>
          <p:nvPr>
            <p:extLst>
              <p:ext uri="{D42A27DB-BD31-4B8C-83A1-F6EECF244321}">
                <p14:modId xmlns:p14="http://schemas.microsoft.com/office/powerpoint/2010/main" val="3238081171"/>
              </p:ext>
            </p:extLst>
          </p:nvPr>
        </p:nvGraphicFramePr>
        <p:xfrm>
          <a:off x="1690253" y="1529023"/>
          <a:ext cx="4897160" cy="4104342"/>
        </p:xfrm>
        <a:graphic>
          <a:graphicData uri="http://schemas.openxmlformats.org/drawingml/2006/table">
            <a:tbl>
              <a:tblPr firstRow="1" bandRow="1">
                <a:tableStyleId>{1FECB4D8-DB02-4DC6-A0A2-4F2EBAE1DC90}</a:tableStyleId>
              </a:tblPr>
              <a:tblGrid>
                <a:gridCol w="1694913">
                  <a:extLst>
                    <a:ext uri="{9D8B030D-6E8A-4147-A177-3AD203B41FA5}">
                      <a16:colId xmlns:a16="http://schemas.microsoft.com/office/drawing/2014/main" val="57044284"/>
                    </a:ext>
                  </a:extLst>
                </a:gridCol>
                <a:gridCol w="1002142">
                  <a:extLst>
                    <a:ext uri="{9D8B030D-6E8A-4147-A177-3AD203B41FA5}">
                      <a16:colId xmlns:a16="http://schemas.microsoft.com/office/drawing/2014/main" val="3149034809"/>
                    </a:ext>
                  </a:extLst>
                </a:gridCol>
                <a:gridCol w="1405303">
                  <a:extLst>
                    <a:ext uri="{9D8B030D-6E8A-4147-A177-3AD203B41FA5}">
                      <a16:colId xmlns:a16="http://schemas.microsoft.com/office/drawing/2014/main" val="3221058729"/>
                    </a:ext>
                  </a:extLst>
                </a:gridCol>
                <a:gridCol w="794802">
                  <a:extLst>
                    <a:ext uri="{9D8B030D-6E8A-4147-A177-3AD203B41FA5}">
                      <a16:colId xmlns:a16="http://schemas.microsoft.com/office/drawing/2014/main" val="1836956877"/>
                    </a:ext>
                  </a:extLst>
                </a:gridCol>
              </a:tblGrid>
              <a:tr h="786561">
                <a:tc>
                  <a:txBody>
                    <a:bodyPr/>
                    <a:lstStyle/>
                    <a:p>
                      <a:pPr algn="ctr"/>
                      <a:r>
                        <a:rPr lang="en-US" sz="1800">
                          <a:solidFill>
                            <a:schemeClr val="tx1"/>
                          </a:solidFill>
                          <a:latin typeface="Arial" panose="020B0604020202020204" pitchFamily="34" charset="0"/>
                          <a:cs typeface="Arial" panose="020B0604020202020204" pitchFamily="34" charset="0"/>
                        </a:rPr>
                        <a:t>Month Reported Stolen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solidFill>
                            <a:schemeClr val="tx1"/>
                          </a:solidFill>
                          <a:latin typeface="Arial" panose="020B0604020202020204" pitchFamily="34" charset="0"/>
                          <a:cs typeface="Arial" panose="020B0604020202020204" pitchFamily="34" charset="0"/>
                        </a:rPr>
                        <a:t># of Guns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solidFill>
                            <a:schemeClr val="tx1"/>
                          </a:solidFill>
                          <a:latin typeface="Arial" panose="020B0604020202020204" pitchFamily="34" charset="0"/>
                          <a:cs typeface="Arial" panose="020B0604020202020204" pitchFamily="34" charset="0"/>
                        </a:rPr>
                        <a:t>Month Reported Stolen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solidFill>
                            <a:schemeClr val="tx1"/>
                          </a:solidFill>
                          <a:latin typeface="Arial" panose="020B0604020202020204" pitchFamily="34" charset="0"/>
                          <a:cs typeface="Arial" panose="020B0604020202020204" pitchFamily="34" charset="0"/>
                        </a:rPr>
                        <a:t># of Guns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5797655"/>
                  </a:ext>
                </a:extLst>
              </a:tr>
              <a:tr h="455706">
                <a:tc>
                  <a:txBody>
                    <a:bodyPr/>
                    <a:lstStyle/>
                    <a:p>
                      <a:pPr algn="ctr"/>
                      <a:r>
                        <a:rPr lang="en-US" sz="1800">
                          <a:latin typeface="Arial" panose="020B0604020202020204" pitchFamily="34" charset="0"/>
                          <a:cs typeface="Arial" panose="020B0604020202020204" pitchFamily="34" charset="0"/>
                        </a:rPr>
                        <a:t>January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July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2966315"/>
                  </a:ext>
                </a:extLst>
              </a:tr>
              <a:tr h="455706">
                <a:tc>
                  <a:txBody>
                    <a:bodyPr/>
                    <a:lstStyle/>
                    <a:p>
                      <a:pPr algn="ctr"/>
                      <a:r>
                        <a:rPr lang="en-US" sz="1800">
                          <a:latin typeface="Arial" panose="020B0604020202020204" pitchFamily="34" charset="0"/>
                          <a:cs typeface="Arial" panose="020B0604020202020204" pitchFamily="34" charset="0"/>
                        </a:rPr>
                        <a:t>February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August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7148702"/>
                  </a:ext>
                </a:extLst>
              </a:tr>
              <a:tr h="455706">
                <a:tc>
                  <a:txBody>
                    <a:bodyPr/>
                    <a:lstStyle/>
                    <a:p>
                      <a:pPr algn="ctr"/>
                      <a:r>
                        <a:rPr lang="en-US" sz="1800">
                          <a:latin typeface="Arial" panose="020B0604020202020204" pitchFamily="34" charset="0"/>
                          <a:cs typeface="Arial" panose="020B0604020202020204" pitchFamily="34" charset="0"/>
                        </a:rPr>
                        <a:t>March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September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4452900"/>
                  </a:ext>
                </a:extLst>
              </a:tr>
              <a:tr h="455706">
                <a:tc>
                  <a:txBody>
                    <a:bodyPr/>
                    <a:lstStyle/>
                    <a:p>
                      <a:pPr algn="ctr"/>
                      <a:r>
                        <a:rPr lang="en-US" sz="1800">
                          <a:latin typeface="Arial" panose="020B0604020202020204" pitchFamily="34" charset="0"/>
                          <a:cs typeface="Arial" panose="020B0604020202020204" pitchFamily="34" charset="0"/>
                        </a:rPr>
                        <a:t>April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October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8683281"/>
                  </a:ext>
                </a:extLst>
              </a:tr>
              <a:tr h="455706">
                <a:tc>
                  <a:txBody>
                    <a:bodyPr/>
                    <a:lstStyle/>
                    <a:p>
                      <a:pPr algn="ctr"/>
                      <a:r>
                        <a:rPr lang="en-US" sz="1800">
                          <a:latin typeface="Arial" panose="020B0604020202020204" pitchFamily="34" charset="0"/>
                          <a:cs typeface="Arial" panose="020B0604020202020204" pitchFamily="34" charset="0"/>
                        </a:rPr>
                        <a:t>May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November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7660437"/>
                  </a:ext>
                </a:extLst>
              </a:tr>
              <a:tr h="455706">
                <a:tc>
                  <a:txBody>
                    <a:bodyPr/>
                    <a:lstStyle/>
                    <a:p>
                      <a:pPr algn="ctr"/>
                      <a:r>
                        <a:rPr lang="en-US" sz="1800">
                          <a:latin typeface="Arial" panose="020B0604020202020204" pitchFamily="34" charset="0"/>
                          <a:cs typeface="Arial" panose="020B0604020202020204" pitchFamily="34" charset="0"/>
                        </a:rPr>
                        <a:t>June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December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0409059"/>
                  </a:ext>
                </a:extLst>
              </a:tr>
              <a:tr h="455706">
                <a:tc gridSpan="4">
                  <a:txBody>
                    <a:bodyPr/>
                    <a:lstStyle/>
                    <a:p>
                      <a:pPr algn="ctr"/>
                      <a:r>
                        <a:rPr lang="en-US" sz="1800" b="1">
                          <a:latin typeface="Arial" panose="020B0604020202020204" pitchFamily="34" charset="0"/>
                          <a:cs typeface="Arial" panose="020B0604020202020204" pitchFamily="34" charset="0"/>
                        </a:rPr>
                        <a:t>Overall Total: 509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b="1">
                        <a:latin typeface="Times New Roman" panose="02020603050405020304" pitchFamily="18" charset="0"/>
                        <a:cs typeface="Times New Roman" panose="02020603050405020304" pitchFamily="18" charset="0"/>
                      </a:endParaRPr>
                    </a:p>
                  </a:txBody>
                  <a:tcPr/>
                </a:tc>
                <a:tc hMerge="1">
                  <a:txBody>
                    <a:bodyPr/>
                    <a:lstStyle/>
                    <a:p>
                      <a:pPr algn="ctr"/>
                      <a:endParaRPr lang="en-US" sz="1200" b="1">
                        <a:latin typeface="Times New Roman" panose="02020603050405020304" pitchFamily="18" charset="0"/>
                        <a:cs typeface="Times New Roman" panose="02020603050405020304" pitchFamily="18" charset="0"/>
                      </a:endParaRPr>
                    </a:p>
                  </a:txBody>
                  <a:tcPr/>
                </a:tc>
                <a:tc hMerge="1">
                  <a:txBody>
                    <a:bodyPr/>
                    <a:lstStyle/>
                    <a:p>
                      <a:pPr algn="ctr"/>
                      <a:endParaRPr lang="en-US" sz="12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54037305"/>
                  </a:ext>
                </a:extLst>
              </a:tr>
            </a:tbl>
          </a:graphicData>
        </a:graphic>
      </p:graphicFrame>
      <p:sp>
        <p:nvSpPr>
          <p:cNvPr id="13" name="TextBox 12">
            <a:extLst>
              <a:ext uri="{FF2B5EF4-FFF2-40B4-BE49-F238E27FC236}">
                <a16:creationId xmlns:a16="http://schemas.microsoft.com/office/drawing/2014/main" id="{1F9A03DB-2B0E-4AF8-905C-C6875D9D7A15}"/>
              </a:ext>
            </a:extLst>
          </p:cNvPr>
          <p:cNvSpPr txBox="1"/>
          <p:nvPr/>
        </p:nvSpPr>
        <p:spPr>
          <a:xfrm>
            <a:off x="1446186" y="1038582"/>
            <a:ext cx="5419986" cy="461665"/>
          </a:xfrm>
          <a:prstGeom prst="rect">
            <a:avLst/>
          </a:prstGeom>
          <a:noFill/>
        </p:spPr>
        <p:txBody>
          <a:bodyPr wrap="square" rtlCol="0">
            <a:spAutoFit/>
          </a:bodyPr>
          <a:lstStyle/>
          <a:p>
            <a:pPr algn="ctr"/>
            <a:r>
              <a:rPr lang="en-US" sz="2400" u="sng">
                <a:latin typeface="Arial" panose="020B0604020202020204" pitchFamily="34" charset="0"/>
                <a:cs typeface="Arial" panose="020B0604020202020204" pitchFamily="34" charset="0"/>
              </a:rPr>
              <a:t>Guns Reported Stolen</a:t>
            </a:r>
          </a:p>
        </p:txBody>
      </p:sp>
      <p:sp>
        <p:nvSpPr>
          <p:cNvPr id="15" name="Title 10">
            <a:extLst>
              <a:ext uri="{FF2B5EF4-FFF2-40B4-BE49-F238E27FC236}">
                <a16:creationId xmlns:a16="http://schemas.microsoft.com/office/drawing/2014/main" id="{CA137E0D-C3A6-495D-8E03-54B5281336A8}"/>
              </a:ext>
            </a:extLst>
          </p:cNvPr>
          <p:cNvSpPr txBox="1">
            <a:spLocks/>
          </p:cNvSpPr>
          <p:nvPr/>
        </p:nvSpPr>
        <p:spPr>
          <a:xfrm>
            <a:off x="928731" y="318197"/>
            <a:ext cx="10515600"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a:latin typeface="Arial" panose="020B0604020202020204" pitchFamily="34" charset="0"/>
                <a:cs typeface="Arial" panose="020B0604020202020204" pitchFamily="34" charset="0"/>
              </a:rPr>
              <a:t>Gun Theft and Recovery</a:t>
            </a:r>
          </a:p>
        </p:txBody>
      </p:sp>
      <p:sp>
        <p:nvSpPr>
          <p:cNvPr id="2" name="TextBox 1">
            <a:extLst>
              <a:ext uri="{FF2B5EF4-FFF2-40B4-BE49-F238E27FC236}">
                <a16:creationId xmlns:a16="http://schemas.microsoft.com/office/drawing/2014/main" id="{74C616FF-A254-987F-6760-9A1D4AFC9671}"/>
              </a:ext>
            </a:extLst>
          </p:cNvPr>
          <p:cNvSpPr txBox="1"/>
          <p:nvPr/>
        </p:nvSpPr>
        <p:spPr>
          <a:xfrm>
            <a:off x="6866172" y="1724112"/>
            <a:ext cx="4246587" cy="461665"/>
          </a:xfrm>
          <a:prstGeom prst="rect">
            <a:avLst/>
          </a:prstGeom>
          <a:noFill/>
        </p:spPr>
        <p:txBody>
          <a:bodyPr wrap="square" rtlCol="0">
            <a:spAutoFit/>
          </a:bodyPr>
          <a:lstStyle/>
          <a:p>
            <a:r>
              <a:rPr lang="en-US" sz="2400" u="sng">
                <a:latin typeface="Arial" panose="020B0604020202020204" pitchFamily="34" charset="0"/>
                <a:cs typeface="Arial" panose="020B0604020202020204" pitchFamily="34" charset="0"/>
              </a:rPr>
              <a:t>Guns Stolen Out of Vehicles</a:t>
            </a:r>
          </a:p>
        </p:txBody>
      </p:sp>
      <p:graphicFrame>
        <p:nvGraphicFramePr>
          <p:cNvPr id="5" name="Table 3">
            <a:extLst>
              <a:ext uri="{FF2B5EF4-FFF2-40B4-BE49-F238E27FC236}">
                <a16:creationId xmlns:a16="http://schemas.microsoft.com/office/drawing/2014/main" id="{35A71C7C-CBF4-8251-9F9B-FB94346AA70C}"/>
              </a:ext>
            </a:extLst>
          </p:cNvPr>
          <p:cNvGraphicFramePr>
            <a:graphicFrameLocks noGrp="1"/>
          </p:cNvGraphicFramePr>
          <p:nvPr>
            <p:extLst>
              <p:ext uri="{D42A27DB-BD31-4B8C-83A1-F6EECF244321}">
                <p14:modId xmlns:p14="http://schemas.microsoft.com/office/powerpoint/2010/main" val="3978186666"/>
              </p:ext>
            </p:extLst>
          </p:nvPr>
        </p:nvGraphicFramePr>
        <p:xfrm>
          <a:off x="7294771" y="2372529"/>
          <a:ext cx="3206976" cy="2112942"/>
        </p:xfrm>
        <a:graphic>
          <a:graphicData uri="http://schemas.openxmlformats.org/drawingml/2006/table">
            <a:tbl>
              <a:tblPr firstRow="1" bandRow="1">
                <a:tableStyleId>{FABFCF23-3B69-468F-B69F-88F6DE6A72F2}</a:tableStyleId>
              </a:tblPr>
              <a:tblGrid>
                <a:gridCol w="2015363">
                  <a:extLst>
                    <a:ext uri="{9D8B030D-6E8A-4147-A177-3AD203B41FA5}">
                      <a16:colId xmlns:a16="http://schemas.microsoft.com/office/drawing/2014/main" val="57044284"/>
                    </a:ext>
                  </a:extLst>
                </a:gridCol>
                <a:gridCol w="1191613">
                  <a:extLst>
                    <a:ext uri="{9D8B030D-6E8A-4147-A177-3AD203B41FA5}">
                      <a16:colId xmlns:a16="http://schemas.microsoft.com/office/drawing/2014/main" val="3149034809"/>
                    </a:ext>
                  </a:extLst>
                </a:gridCol>
              </a:tblGrid>
              <a:tr h="771684">
                <a:tc>
                  <a:txBody>
                    <a:bodyPr/>
                    <a:lstStyle/>
                    <a:p>
                      <a:pPr algn="ctr"/>
                      <a:r>
                        <a:rPr lang="en-US" sz="1800">
                          <a:solidFill>
                            <a:schemeClr val="tx1"/>
                          </a:solidFill>
                          <a:latin typeface="Arial" panose="020B0604020202020204" pitchFamily="34" charset="0"/>
                          <a:cs typeface="Arial" panose="020B0604020202020204" pitchFamily="34" charset="0"/>
                        </a:rPr>
                        <a:t>Method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solidFill>
                            <a:schemeClr val="tx1"/>
                          </a:solidFill>
                          <a:latin typeface="Arial" panose="020B0604020202020204" pitchFamily="34" charset="0"/>
                          <a:cs typeface="Arial" panose="020B0604020202020204" pitchFamily="34" charset="0"/>
                        </a:rPr>
                        <a:t># of Guns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5797655"/>
                  </a:ext>
                </a:extLst>
              </a:tr>
              <a:tr h="447086">
                <a:tc>
                  <a:txBody>
                    <a:bodyPr/>
                    <a:lstStyle/>
                    <a:p>
                      <a:pPr algn="ctr"/>
                      <a:r>
                        <a:rPr lang="en-US" sz="1800">
                          <a:latin typeface="Arial" panose="020B0604020202020204" pitchFamily="34" charset="0"/>
                          <a:cs typeface="Arial" panose="020B0604020202020204" pitchFamily="34" charset="0"/>
                        </a:rPr>
                        <a:t>Locked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2966315"/>
                  </a:ext>
                </a:extLst>
              </a:tr>
              <a:tr h="447086">
                <a:tc>
                  <a:txBody>
                    <a:bodyPr/>
                    <a:lstStyle/>
                    <a:p>
                      <a:pPr algn="ctr"/>
                      <a:r>
                        <a:rPr lang="en-US" sz="1800">
                          <a:latin typeface="Arial" panose="020B0604020202020204" pitchFamily="34" charset="0"/>
                          <a:cs typeface="Arial" panose="020B0604020202020204" pitchFamily="34" charset="0"/>
                        </a:rPr>
                        <a:t>Unlocked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241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7148702"/>
                  </a:ext>
                </a:extLst>
              </a:tr>
              <a:tr h="447086">
                <a:tc gridSpan="2">
                  <a:txBody>
                    <a:bodyPr/>
                    <a:lstStyle/>
                    <a:p>
                      <a:pPr algn="ctr"/>
                      <a:r>
                        <a:rPr lang="en-US" sz="1800" b="1">
                          <a:latin typeface="Arial" panose="020B0604020202020204" pitchFamily="34" charset="0"/>
                          <a:cs typeface="Arial" panose="020B0604020202020204" pitchFamily="34" charset="0"/>
                        </a:rPr>
                        <a:t>Overall Total: 271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54037305"/>
                  </a:ext>
                </a:extLst>
              </a:tr>
            </a:tbl>
          </a:graphicData>
        </a:graphic>
      </p:graphicFrame>
      <p:sp>
        <p:nvSpPr>
          <p:cNvPr id="6" name="Date Placeholder 1">
            <a:extLst>
              <a:ext uri="{FF2B5EF4-FFF2-40B4-BE49-F238E27FC236}">
                <a16:creationId xmlns:a16="http://schemas.microsoft.com/office/drawing/2014/main" id="{879594D9-3BDC-724D-6C86-1CA962FC4C81}"/>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7" name="Picture 6">
            <a:extLst>
              <a:ext uri="{FF2B5EF4-FFF2-40B4-BE49-F238E27FC236}">
                <a16:creationId xmlns:a16="http://schemas.microsoft.com/office/drawing/2014/main" id="{2AA1FD6F-FF77-F020-C08D-A744550E5B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Tree>
    <p:extLst>
      <p:ext uri="{BB962C8B-B14F-4D97-AF65-F5344CB8AC3E}">
        <p14:creationId xmlns:p14="http://schemas.microsoft.com/office/powerpoint/2010/main" val="129797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7CE96CD-87C4-3F7B-4A4F-4BB5D99D5D4A}"/>
              </a:ext>
            </a:extLst>
          </p:cNvPr>
          <p:cNvSpPr>
            <a:spLocks noGrp="1"/>
          </p:cNvSpPr>
          <p:nvPr>
            <p:ph sz="half" idx="1"/>
          </p:nvPr>
        </p:nvSpPr>
        <p:spPr>
          <a:xfrm>
            <a:off x="60955" y="1055759"/>
            <a:ext cx="9223722" cy="4934169"/>
          </a:xfrm>
        </p:spPr>
        <p:txBody>
          <a:bodyPr vert="horz" lIns="91440" tIns="45720" rIns="91440" bIns="45720" rtlCol="0" anchor="t">
            <a:normAutofit/>
          </a:bodyPr>
          <a:lstStyle/>
          <a:p>
            <a:pPr lvl="1">
              <a:buFont typeface="Wingdings" panose="05000000000000000000" pitchFamily="2" charset="2"/>
              <a:buChar char="Ø"/>
            </a:pPr>
            <a:r>
              <a:rPr lang="en-US">
                <a:latin typeface="Arial"/>
                <a:ea typeface="Calibri" panose="020F0502020204030204" pitchFamily="34" charset="0"/>
                <a:cs typeface="Arial"/>
              </a:rPr>
              <a:t>Cloud Based Platform</a:t>
            </a:r>
            <a:r>
              <a:rPr lang="en-US">
                <a:effectLst/>
                <a:latin typeface="Arial"/>
                <a:ea typeface="Calibri" panose="020F0502020204030204" pitchFamily="34" charset="0"/>
                <a:cs typeface="Arial"/>
              </a:rPr>
              <a:t> to view both public, city, and community video sources for incident situational awareness and investigations.</a:t>
            </a:r>
            <a:r>
              <a:rPr lang="en-US">
                <a:latin typeface="Arial"/>
                <a:ea typeface="Calibri" panose="020F0502020204030204" pitchFamily="34" charset="0"/>
                <a:cs typeface="Arial"/>
              </a:rPr>
              <a:t> </a:t>
            </a:r>
            <a:endParaRPr lang="en-US">
              <a:effectLst/>
              <a:latin typeface="Arial" panose="020B0604020202020204" pitchFamily="34" charset="0"/>
              <a:ea typeface="Calibri" panose="020F0502020204030204" pitchFamily="34" charset="0"/>
              <a:cs typeface="Arial" panose="020B0604020202020204" pitchFamily="34" charset="0"/>
            </a:endParaRPr>
          </a:p>
          <a:p>
            <a:pPr marL="457200" lvl="1" indent="0">
              <a:buNone/>
            </a:pPr>
            <a:endParaRPr lang="en-US">
              <a:latin typeface="Arial"/>
              <a:ea typeface="Calibri" panose="020F0502020204030204" pitchFamily="34" charset="0"/>
              <a:cs typeface="Arial"/>
            </a:endParaRPr>
          </a:p>
          <a:p>
            <a:pPr lvl="1">
              <a:buFont typeface="Wingdings" panose="05000000000000000000" pitchFamily="2" charset="2"/>
              <a:buChar char="Ø"/>
            </a:pPr>
            <a:r>
              <a:rPr lang="en-US">
                <a:latin typeface="Arial"/>
                <a:ea typeface="Calibri" panose="020F0502020204030204" pitchFamily="34" charset="0"/>
                <a:cs typeface="Arial"/>
              </a:rPr>
              <a:t>Expedite</a:t>
            </a:r>
            <a:r>
              <a:rPr lang="en-US" b="1">
                <a:effectLst/>
                <a:latin typeface="Arial"/>
                <a:ea typeface="Calibri" panose="020F0502020204030204" pitchFamily="34" charset="0"/>
                <a:cs typeface="Arial"/>
              </a:rPr>
              <a:t> </a:t>
            </a:r>
            <a:r>
              <a:rPr lang="en-US" b="1">
                <a:latin typeface="Arial"/>
                <a:ea typeface="Calibri" panose="020F0502020204030204" pitchFamily="34" charset="0"/>
                <a:cs typeface="Arial"/>
              </a:rPr>
              <a:t>Intelligence</a:t>
            </a:r>
            <a:r>
              <a:rPr lang="en-US" b="1">
                <a:effectLst/>
                <a:latin typeface="Arial"/>
                <a:ea typeface="Calibri" panose="020F0502020204030204" pitchFamily="34" charset="0"/>
                <a:cs typeface="Arial"/>
              </a:rPr>
              <a:t> </a:t>
            </a:r>
            <a:r>
              <a:rPr lang="en-US" b="1">
                <a:latin typeface="Arial"/>
                <a:ea typeface="Calibri" panose="020F0502020204030204" pitchFamily="34" charset="0"/>
                <a:cs typeface="Arial"/>
              </a:rPr>
              <a:t>Gathering</a:t>
            </a:r>
            <a:r>
              <a:rPr lang="en-US" b="1">
                <a:effectLst/>
                <a:latin typeface="Arial"/>
                <a:ea typeface="Calibri" panose="020F0502020204030204" pitchFamily="34" charset="0"/>
                <a:cs typeface="Arial"/>
              </a:rPr>
              <a:t> and </a:t>
            </a:r>
            <a:r>
              <a:rPr lang="en-US" b="1">
                <a:latin typeface="Arial"/>
                <a:ea typeface="Calibri" panose="020F0502020204030204" pitchFamily="34" charset="0"/>
                <a:cs typeface="Arial"/>
              </a:rPr>
              <a:t>Efficiency</a:t>
            </a:r>
            <a:r>
              <a:rPr lang="en-US">
                <a:latin typeface="Arial"/>
                <a:ea typeface="Calibri" panose="020F0502020204030204" pitchFamily="34" charset="0"/>
                <a:cs typeface="Arial"/>
              </a:rPr>
              <a:t> </a:t>
            </a:r>
          </a:p>
          <a:p>
            <a:pPr marL="457200" lvl="1" indent="0">
              <a:buNone/>
            </a:pPr>
            <a:endParaRPr lang="en-US">
              <a:latin typeface="Arial"/>
              <a:ea typeface="Calibri" panose="020F0502020204030204" pitchFamily="34" charset="0"/>
              <a:cs typeface="Arial"/>
            </a:endParaRPr>
          </a:p>
          <a:p>
            <a:pPr lvl="1">
              <a:buFont typeface="Wingdings" panose="05000000000000000000" pitchFamily="2" charset="2"/>
              <a:buChar char="Ø"/>
            </a:pPr>
            <a:r>
              <a:rPr lang="en-US">
                <a:latin typeface="Arial"/>
                <a:ea typeface="Calibri" panose="020F0502020204030204" pitchFamily="34" charset="0"/>
                <a:cs typeface="Arial"/>
              </a:rPr>
              <a:t>Community</a:t>
            </a:r>
            <a:r>
              <a:rPr lang="en-US">
                <a:effectLst/>
                <a:latin typeface="Arial"/>
                <a:ea typeface="Calibri" panose="020F0502020204030204" pitchFamily="34" charset="0"/>
                <a:cs typeface="Arial"/>
              </a:rPr>
              <a:t> – </a:t>
            </a:r>
            <a:r>
              <a:rPr lang="en-US">
                <a:latin typeface="Arial"/>
                <a:ea typeface="Calibri" panose="020F0502020204030204" pitchFamily="34" charset="0"/>
                <a:cs typeface="Arial"/>
              </a:rPr>
              <a:t>Facing Portal </a:t>
            </a:r>
            <a:endParaRPr lang="en-US">
              <a:latin typeface="Arial"/>
              <a:cs typeface="Arial"/>
            </a:endParaRPr>
          </a:p>
        </p:txBody>
      </p:sp>
      <p:sp>
        <p:nvSpPr>
          <p:cNvPr id="3" name="Slide Number Placeholder 2"/>
          <p:cNvSpPr>
            <a:spLocks noGrp="1"/>
          </p:cNvSpPr>
          <p:nvPr>
            <p:ph type="sldNum" sz="quarter" idx="12"/>
          </p:nvPr>
        </p:nvSpPr>
        <p:spPr/>
        <p:txBody>
          <a:bodyPr/>
          <a:lstStyle/>
          <a:p>
            <a:fld id="{CEB87ACE-73DF-4941-B78D-5A916DF57AE4}" type="slidenum">
              <a:rPr lang="en-US" smtClean="0"/>
              <a:t>30</a:t>
            </a:fld>
            <a:endParaRPr lang="en-US"/>
          </a:p>
        </p:txBody>
      </p:sp>
      <p:sp>
        <p:nvSpPr>
          <p:cNvPr id="27" name="Rectangle 22">
            <a:extLst>
              <a:ext uri="{FF2B5EF4-FFF2-40B4-BE49-F238E27FC236}">
                <a16:creationId xmlns:a16="http://schemas.microsoft.com/office/drawing/2014/main" id="{F2E3F664-2EA1-13CD-155A-D143CA48238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F2D4C890-7062-268B-6D69-80F7A794C4BC}"/>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0">
            <a:extLst>
              <a:ext uri="{FF2B5EF4-FFF2-40B4-BE49-F238E27FC236}">
                <a16:creationId xmlns:a16="http://schemas.microsoft.com/office/drawing/2014/main" id="{7D9CB43B-940F-78E3-A92F-28CBCAE04CC7}"/>
              </a:ext>
            </a:extLst>
          </p:cNvPr>
          <p:cNvSpPr txBox="1">
            <a:spLocks/>
          </p:cNvSpPr>
          <p:nvPr/>
        </p:nvSpPr>
        <p:spPr>
          <a:xfrm>
            <a:off x="822187" y="234734"/>
            <a:ext cx="10547626"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panose="020B0604020202020204" pitchFamily="34" charset="0"/>
                <a:cs typeface="Arial" panose="020B0604020202020204" pitchFamily="34" charset="0"/>
              </a:rPr>
              <a:t>Real Time Crime Center (RTCC)</a:t>
            </a:r>
          </a:p>
        </p:txBody>
      </p:sp>
      <p:sp>
        <p:nvSpPr>
          <p:cNvPr id="24" name="Rectangle 3">
            <a:extLst>
              <a:ext uri="{FF2B5EF4-FFF2-40B4-BE49-F238E27FC236}">
                <a16:creationId xmlns:a16="http://schemas.microsoft.com/office/drawing/2014/main" id="{6507E056-5FCB-8A06-51C2-B506A890900B}"/>
              </a:ext>
            </a:extLst>
          </p:cNvPr>
          <p:cNvSpPr>
            <a:spLocks noChangeArrowheads="1"/>
          </p:cNvSpPr>
          <p:nvPr/>
        </p:nvSpPr>
        <p:spPr bwMode="auto">
          <a:xfrm>
            <a:off x="0" y="6410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148" name="Picture 4">
            <a:extLst>
              <a:ext uri="{FF2B5EF4-FFF2-40B4-BE49-F238E27FC236}">
                <a16:creationId xmlns:a16="http://schemas.microsoft.com/office/drawing/2014/main" id="{156C1EF8-FAFD-A79C-B6D7-2CFE70DA4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1260" y="2733939"/>
            <a:ext cx="4498089" cy="3004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Date Placeholder 1">
            <a:extLst>
              <a:ext uri="{FF2B5EF4-FFF2-40B4-BE49-F238E27FC236}">
                <a16:creationId xmlns:a16="http://schemas.microsoft.com/office/drawing/2014/main" id="{4F627D96-7B20-B5F3-524E-826594078D41}"/>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7" name="Picture 6">
            <a:extLst>
              <a:ext uri="{FF2B5EF4-FFF2-40B4-BE49-F238E27FC236}">
                <a16:creationId xmlns:a16="http://schemas.microsoft.com/office/drawing/2014/main" id="{C9E49049-90C2-C226-304C-23F0FC9E3D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Tree>
    <p:extLst>
      <p:ext uri="{BB962C8B-B14F-4D97-AF65-F5344CB8AC3E}">
        <p14:creationId xmlns:p14="http://schemas.microsoft.com/office/powerpoint/2010/main" val="2437450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7CE96CD-87C4-3F7B-4A4F-4BB5D99D5D4A}"/>
              </a:ext>
            </a:extLst>
          </p:cNvPr>
          <p:cNvSpPr>
            <a:spLocks noGrp="1"/>
          </p:cNvSpPr>
          <p:nvPr>
            <p:ph sz="half" idx="1"/>
          </p:nvPr>
        </p:nvSpPr>
        <p:spPr>
          <a:xfrm>
            <a:off x="-478350" y="2314942"/>
            <a:ext cx="8398413" cy="2659624"/>
          </a:xfrm>
        </p:spPr>
        <p:txBody>
          <a:bodyPr vert="horz" lIns="91440" tIns="45720" rIns="91440" bIns="45720" rtlCol="0" anchor="t">
            <a:normAutofit/>
          </a:bodyPr>
          <a:lstStyle/>
          <a:p>
            <a:pPr lvl="1">
              <a:buFont typeface="Wingdings" panose="05000000000000000000" pitchFamily="2" charset="2"/>
              <a:buChar char="Ø"/>
            </a:pPr>
            <a:r>
              <a:rPr lang="en-US">
                <a:latin typeface="Arial"/>
                <a:ea typeface="Calibri" panose="020F0502020204030204" pitchFamily="34" charset="0"/>
                <a:cs typeface="Arial"/>
              </a:rPr>
              <a:t>Non-Profit</a:t>
            </a:r>
            <a:r>
              <a:rPr lang="en-US">
                <a:effectLst/>
                <a:latin typeface="Arial"/>
                <a:ea typeface="Calibri" panose="020F0502020204030204" pitchFamily="34" charset="0"/>
                <a:cs typeface="Arial"/>
              </a:rPr>
              <a:t> and </a:t>
            </a:r>
            <a:r>
              <a:rPr lang="en-US">
                <a:latin typeface="Arial"/>
                <a:ea typeface="Calibri" panose="020F0502020204030204" pitchFamily="34" charset="0"/>
                <a:cs typeface="Arial"/>
              </a:rPr>
              <a:t>Community</a:t>
            </a:r>
            <a:r>
              <a:rPr lang="en-US">
                <a:effectLst/>
                <a:latin typeface="Arial"/>
                <a:ea typeface="Calibri" panose="020F0502020204030204" pitchFamily="34" charset="0"/>
                <a:cs typeface="Arial"/>
              </a:rPr>
              <a:t> </a:t>
            </a:r>
            <a:r>
              <a:rPr lang="en-US">
                <a:latin typeface="Arial"/>
                <a:ea typeface="Calibri" panose="020F0502020204030204" pitchFamily="34" charset="0"/>
                <a:cs typeface="Arial"/>
              </a:rPr>
              <a:t>Organizations</a:t>
            </a:r>
            <a:endParaRPr lang="en-US" sz="3200">
              <a:latin typeface="Arial"/>
              <a:ea typeface="Calibri" panose="020F0502020204030204" pitchFamily="34" charset="0"/>
              <a:cs typeface="Arial"/>
            </a:endParaRPr>
          </a:p>
          <a:p>
            <a:pPr lvl="1">
              <a:buFont typeface="Wingdings" panose="05000000000000000000" pitchFamily="2" charset="2"/>
              <a:buChar char="Ø"/>
            </a:pPr>
            <a:r>
              <a:rPr lang="en-US">
                <a:latin typeface="Arial"/>
                <a:ea typeface="Calibri" panose="020F0502020204030204" pitchFamily="34" charset="0"/>
                <a:cs typeface="Arial"/>
              </a:rPr>
              <a:t>Local</a:t>
            </a:r>
            <a:r>
              <a:rPr lang="en-US">
                <a:effectLst/>
                <a:latin typeface="Arial"/>
                <a:ea typeface="Calibri" panose="020F0502020204030204" pitchFamily="34" charset="0"/>
                <a:cs typeface="Arial"/>
              </a:rPr>
              <a:t>, </a:t>
            </a:r>
            <a:r>
              <a:rPr lang="en-US">
                <a:latin typeface="Arial"/>
                <a:ea typeface="Calibri" panose="020F0502020204030204" pitchFamily="34" charset="0"/>
                <a:cs typeface="Arial"/>
              </a:rPr>
              <a:t>State</a:t>
            </a:r>
            <a:r>
              <a:rPr lang="en-US">
                <a:effectLst/>
                <a:latin typeface="Arial"/>
                <a:ea typeface="Calibri" panose="020F0502020204030204" pitchFamily="34" charset="0"/>
                <a:cs typeface="Arial"/>
              </a:rPr>
              <a:t>, and </a:t>
            </a:r>
            <a:r>
              <a:rPr lang="en-US">
                <a:latin typeface="Arial"/>
                <a:ea typeface="Calibri" panose="020F0502020204030204" pitchFamily="34" charset="0"/>
                <a:cs typeface="Arial"/>
              </a:rPr>
              <a:t>Federal Law</a:t>
            </a:r>
            <a:r>
              <a:rPr lang="en-US">
                <a:effectLst/>
                <a:latin typeface="Arial"/>
                <a:ea typeface="Calibri" panose="020F0502020204030204" pitchFamily="34" charset="0"/>
                <a:cs typeface="Arial"/>
              </a:rPr>
              <a:t> </a:t>
            </a:r>
            <a:r>
              <a:rPr lang="en-US">
                <a:latin typeface="Arial"/>
                <a:ea typeface="Calibri" panose="020F0502020204030204" pitchFamily="34" charset="0"/>
                <a:cs typeface="Arial"/>
              </a:rPr>
              <a:t>Enforcement</a:t>
            </a:r>
            <a:r>
              <a:rPr lang="en-US">
                <a:effectLst/>
                <a:latin typeface="Arial"/>
                <a:ea typeface="Calibri" panose="020F0502020204030204" pitchFamily="34" charset="0"/>
                <a:cs typeface="Arial"/>
              </a:rPr>
              <a:t> </a:t>
            </a:r>
            <a:r>
              <a:rPr lang="en-US">
                <a:latin typeface="Arial"/>
                <a:ea typeface="Calibri" panose="020F0502020204030204" pitchFamily="34" charset="0"/>
                <a:cs typeface="Arial"/>
              </a:rPr>
              <a:t>Partnership</a:t>
            </a:r>
            <a:endParaRPr lang="en-US" sz="3200">
              <a:latin typeface="Arial"/>
              <a:ea typeface="Calibri" panose="020F0502020204030204" pitchFamily="34" charset="0"/>
              <a:cs typeface="Arial"/>
            </a:endParaRPr>
          </a:p>
          <a:p>
            <a:pPr lvl="1">
              <a:buFont typeface="Wingdings" panose="05000000000000000000" pitchFamily="2" charset="2"/>
              <a:buChar char="Ø"/>
            </a:pPr>
            <a:r>
              <a:rPr lang="en-US">
                <a:latin typeface="Arial"/>
                <a:ea typeface="Calibri" panose="020F0502020204030204" pitchFamily="34" charset="0"/>
                <a:cs typeface="Arial"/>
              </a:rPr>
              <a:t>Community Members</a:t>
            </a:r>
            <a:r>
              <a:rPr lang="en-US">
                <a:effectLst/>
                <a:latin typeface="Arial"/>
                <a:ea typeface="Calibri" panose="020F0502020204030204" pitchFamily="34" charset="0"/>
                <a:cs typeface="Arial"/>
              </a:rPr>
              <a:t> and </a:t>
            </a:r>
            <a:r>
              <a:rPr lang="en-US">
                <a:latin typeface="Arial"/>
                <a:ea typeface="Calibri" panose="020F0502020204030204" pitchFamily="34" charset="0"/>
                <a:cs typeface="Arial"/>
              </a:rPr>
              <a:t>City</a:t>
            </a:r>
            <a:r>
              <a:rPr lang="en-US">
                <a:effectLst/>
                <a:latin typeface="Arial"/>
                <a:ea typeface="Calibri" panose="020F0502020204030204" pitchFamily="34" charset="0"/>
                <a:cs typeface="Arial"/>
              </a:rPr>
              <a:t> </a:t>
            </a:r>
            <a:r>
              <a:rPr lang="en-US">
                <a:latin typeface="Arial"/>
                <a:ea typeface="Calibri" panose="020F0502020204030204" pitchFamily="34" charset="0"/>
                <a:cs typeface="Arial"/>
              </a:rPr>
              <a:t>Leadership </a:t>
            </a:r>
            <a:endParaRPr lang="en-US" sz="3200">
              <a:latin typeface="Arial"/>
              <a:ea typeface="Calibri" panose="020F0502020204030204" pitchFamily="34" charset="0"/>
              <a:cs typeface="Arial"/>
            </a:endParaRPr>
          </a:p>
          <a:p>
            <a:pPr lvl="1">
              <a:buFont typeface="Wingdings" panose="05000000000000000000" pitchFamily="2" charset="2"/>
              <a:buChar char="Ø"/>
            </a:pPr>
            <a:r>
              <a:rPr lang="en-US" b="1">
                <a:latin typeface="Arial"/>
                <a:ea typeface="Calibri" panose="020F0502020204030204" pitchFamily="34" charset="0"/>
                <a:cs typeface="Arial"/>
              </a:rPr>
              <a:t>Within</a:t>
            </a:r>
            <a:r>
              <a:rPr lang="en-US" b="1">
                <a:effectLst/>
                <a:latin typeface="Arial"/>
                <a:ea typeface="Calibri" panose="020F0502020204030204" pitchFamily="34" charset="0"/>
                <a:cs typeface="Arial"/>
              </a:rPr>
              <a:t> the </a:t>
            </a:r>
            <a:r>
              <a:rPr lang="en-US" b="1">
                <a:latin typeface="Arial"/>
                <a:ea typeface="Calibri" panose="020F0502020204030204" pitchFamily="34" charset="0"/>
                <a:cs typeface="Arial"/>
              </a:rPr>
              <a:t>Community - For</a:t>
            </a:r>
            <a:r>
              <a:rPr lang="en-US" b="1">
                <a:effectLst/>
                <a:latin typeface="Arial"/>
                <a:ea typeface="Calibri" panose="020F0502020204030204" pitchFamily="34" charset="0"/>
                <a:cs typeface="Arial"/>
              </a:rPr>
              <a:t> the </a:t>
            </a:r>
            <a:r>
              <a:rPr lang="en-US" b="1">
                <a:latin typeface="Arial"/>
                <a:ea typeface="Calibri" panose="020F0502020204030204" pitchFamily="34" charset="0"/>
                <a:cs typeface="Arial"/>
              </a:rPr>
              <a:t>Community</a:t>
            </a:r>
          </a:p>
          <a:p>
            <a:pPr marL="457200" lvl="1" indent="0">
              <a:buNone/>
            </a:pPr>
            <a:endParaRPr lang="en-US" b="1">
              <a:latin typeface="Arial"/>
              <a:cs typeface="Arial"/>
            </a:endParaRPr>
          </a:p>
        </p:txBody>
      </p:sp>
      <p:sp>
        <p:nvSpPr>
          <p:cNvPr id="3" name="Slide Number Placeholder 2"/>
          <p:cNvSpPr>
            <a:spLocks noGrp="1"/>
          </p:cNvSpPr>
          <p:nvPr>
            <p:ph type="sldNum" sz="quarter" idx="12"/>
          </p:nvPr>
        </p:nvSpPr>
        <p:spPr/>
        <p:txBody>
          <a:bodyPr/>
          <a:lstStyle/>
          <a:p>
            <a:fld id="{CEB87ACE-73DF-4941-B78D-5A916DF57AE4}" type="slidenum">
              <a:rPr lang="en-US" smtClean="0"/>
              <a:t>31</a:t>
            </a:fld>
            <a:endParaRPr lang="en-US"/>
          </a:p>
        </p:txBody>
      </p:sp>
      <p:sp>
        <p:nvSpPr>
          <p:cNvPr id="27" name="Rectangle 22">
            <a:extLst>
              <a:ext uri="{FF2B5EF4-FFF2-40B4-BE49-F238E27FC236}">
                <a16:creationId xmlns:a16="http://schemas.microsoft.com/office/drawing/2014/main" id="{F2E3F664-2EA1-13CD-155A-D143CA48238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F2D4C890-7062-268B-6D69-80F7A794C4BC}"/>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0">
            <a:extLst>
              <a:ext uri="{FF2B5EF4-FFF2-40B4-BE49-F238E27FC236}">
                <a16:creationId xmlns:a16="http://schemas.microsoft.com/office/drawing/2014/main" id="{7D9CB43B-940F-78E3-A92F-28CBCAE04CC7}"/>
              </a:ext>
            </a:extLst>
          </p:cNvPr>
          <p:cNvSpPr txBox="1">
            <a:spLocks/>
          </p:cNvSpPr>
          <p:nvPr/>
        </p:nvSpPr>
        <p:spPr>
          <a:xfrm>
            <a:off x="822187" y="191511"/>
            <a:ext cx="10547626"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panose="020B0604020202020204" pitchFamily="34" charset="0"/>
                <a:cs typeface="Arial" panose="020B0604020202020204" pitchFamily="34" charset="0"/>
              </a:rPr>
              <a:t>Community Board </a:t>
            </a:r>
          </a:p>
        </p:txBody>
      </p:sp>
      <p:sp>
        <p:nvSpPr>
          <p:cNvPr id="24" name="Rectangle 3">
            <a:extLst>
              <a:ext uri="{FF2B5EF4-FFF2-40B4-BE49-F238E27FC236}">
                <a16:creationId xmlns:a16="http://schemas.microsoft.com/office/drawing/2014/main" id="{6507E056-5FCB-8A06-51C2-B506A890900B}"/>
              </a:ext>
            </a:extLst>
          </p:cNvPr>
          <p:cNvSpPr>
            <a:spLocks noChangeArrowheads="1"/>
          </p:cNvSpPr>
          <p:nvPr/>
        </p:nvSpPr>
        <p:spPr bwMode="auto">
          <a:xfrm>
            <a:off x="0" y="6410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7" name="Group 16">
            <a:extLst>
              <a:ext uri="{FF2B5EF4-FFF2-40B4-BE49-F238E27FC236}">
                <a16:creationId xmlns:a16="http://schemas.microsoft.com/office/drawing/2014/main" id="{ECD9DD37-9562-83E0-62F8-BAEA83DC24C1}"/>
              </a:ext>
            </a:extLst>
          </p:cNvPr>
          <p:cNvGrpSpPr/>
          <p:nvPr/>
        </p:nvGrpSpPr>
        <p:grpSpPr>
          <a:xfrm>
            <a:off x="7558695" y="1199516"/>
            <a:ext cx="4281448" cy="4599190"/>
            <a:chOff x="7815369" y="1202495"/>
            <a:chExt cx="4281448" cy="4599190"/>
          </a:xfrm>
        </p:grpSpPr>
        <p:pic>
          <p:nvPicPr>
            <p:cNvPr id="10" name="Picture 9" descr="Logo&#10;&#10;Description automatically generated">
              <a:extLst>
                <a:ext uri="{FF2B5EF4-FFF2-40B4-BE49-F238E27FC236}">
                  <a16:creationId xmlns:a16="http://schemas.microsoft.com/office/drawing/2014/main" id="{3817A536-4247-BD65-2FC9-7DA879A1386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716" r="100000"/>
                      </a14:imgEffect>
                    </a14:imgLayer>
                  </a14:imgProps>
                </a:ext>
                <a:ext uri="{28A0092B-C50C-407E-A947-70E740481C1C}">
                  <a14:useLocalDpi xmlns:a14="http://schemas.microsoft.com/office/drawing/2010/main" val="0"/>
                </a:ext>
              </a:extLst>
            </a:blip>
            <a:srcRect/>
            <a:stretch>
              <a:fillRect/>
            </a:stretch>
          </p:blipFill>
          <p:spPr bwMode="auto">
            <a:xfrm>
              <a:off x="10130581" y="2380962"/>
              <a:ext cx="1834638" cy="1708454"/>
            </a:xfrm>
            <a:prstGeom prst="rect">
              <a:avLst/>
            </a:prstGeom>
            <a:noFill/>
            <a:ln>
              <a:noFill/>
            </a:ln>
          </p:spPr>
        </p:pic>
        <p:pic>
          <p:nvPicPr>
            <p:cNvPr id="12" name="Picture 11" descr="Logo&#10;&#10;Description automatically generated">
              <a:extLst>
                <a:ext uri="{FF2B5EF4-FFF2-40B4-BE49-F238E27FC236}">
                  <a16:creationId xmlns:a16="http://schemas.microsoft.com/office/drawing/2014/main" id="{E952FCE0-37A9-B4B2-C004-7B354E7448A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7279" l="6452" r="99355"/>
                      </a14:imgEffect>
                    </a14:imgLayer>
                  </a14:imgProps>
                </a:ext>
                <a:ext uri="{28A0092B-C50C-407E-A947-70E740481C1C}">
                  <a14:useLocalDpi xmlns:a14="http://schemas.microsoft.com/office/drawing/2010/main" val="0"/>
                </a:ext>
              </a:extLst>
            </a:blip>
            <a:srcRect/>
            <a:stretch>
              <a:fillRect/>
            </a:stretch>
          </p:blipFill>
          <p:spPr bwMode="auto">
            <a:xfrm>
              <a:off x="7815369" y="2308716"/>
              <a:ext cx="2315211" cy="2001935"/>
            </a:xfrm>
            <a:prstGeom prst="rect">
              <a:avLst/>
            </a:prstGeom>
            <a:noFill/>
            <a:ln>
              <a:noFill/>
            </a:ln>
          </p:spPr>
        </p:pic>
        <p:pic>
          <p:nvPicPr>
            <p:cNvPr id="13" name="Picture 12" descr="Text, company name&#10;&#10;Description automatically generated">
              <a:extLst>
                <a:ext uri="{FF2B5EF4-FFF2-40B4-BE49-F238E27FC236}">
                  <a16:creationId xmlns:a16="http://schemas.microsoft.com/office/drawing/2014/main" id="{A84A2055-1757-50F4-4CAF-81B6E40751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3797" y="4045101"/>
              <a:ext cx="1676665" cy="1756584"/>
            </a:xfrm>
            <a:prstGeom prst="rect">
              <a:avLst/>
            </a:prstGeom>
          </p:spPr>
        </p:pic>
        <p:pic>
          <p:nvPicPr>
            <p:cNvPr id="14" name="Picture 13" descr="Text&#10;&#10;Description automatically generated">
              <a:extLst>
                <a:ext uri="{FF2B5EF4-FFF2-40B4-BE49-F238E27FC236}">
                  <a16:creationId xmlns:a16="http://schemas.microsoft.com/office/drawing/2014/main" id="{A036A317-EC60-D2DB-2C12-F9470B170B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22063" y="1202495"/>
              <a:ext cx="3417034" cy="1055220"/>
            </a:xfrm>
            <a:prstGeom prst="rect">
              <a:avLst/>
            </a:prstGeom>
          </p:spPr>
        </p:pic>
        <p:pic>
          <p:nvPicPr>
            <p:cNvPr id="15" name="Picture 14" descr="A close-up of a logo&#10;&#10;Description automatically generated with low confidence">
              <a:extLst>
                <a:ext uri="{FF2B5EF4-FFF2-40B4-BE49-F238E27FC236}">
                  <a16:creationId xmlns:a16="http://schemas.microsoft.com/office/drawing/2014/main" id="{23F5081A-AE01-7252-63C6-93C4171156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50462" y="4329155"/>
              <a:ext cx="2146355" cy="1192748"/>
            </a:xfrm>
            <a:prstGeom prst="rect">
              <a:avLst/>
            </a:prstGeom>
          </p:spPr>
        </p:pic>
      </p:grpSp>
      <p:sp>
        <p:nvSpPr>
          <p:cNvPr id="5" name="Date Placeholder 1">
            <a:extLst>
              <a:ext uri="{FF2B5EF4-FFF2-40B4-BE49-F238E27FC236}">
                <a16:creationId xmlns:a16="http://schemas.microsoft.com/office/drawing/2014/main" id="{45B70EF2-F39C-B4B3-907B-9147E40A2754}"/>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7" name="Picture 6">
            <a:extLst>
              <a:ext uri="{FF2B5EF4-FFF2-40B4-BE49-F238E27FC236}">
                <a16:creationId xmlns:a16="http://schemas.microsoft.com/office/drawing/2014/main" id="{142B8EA8-6C0A-BC5D-27B3-DFD5422EBA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Tree>
    <p:extLst>
      <p:ext uri="{BB962C8B-B14F-4D97-AF65-F5344CB8AC3E}">
        <p14:creationId xmlns:p14="http://schemas.microsoft.com/office/powerpoint/2010/main" val="4091607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7CE96CD-87C4-3F7B-4A4F-4BB5D99D5D4A}"/>
              </a:ext>
            </a:extLst>
          </p:cNvPr>
          <p:cNvSpPr>
            <a:spLocks noGrp="1"/>
          </p:cNvSpPr>
          <p:nvPr>
            <p:ph sz="half" idx="1"/>
          </p:nvPr>
        </p:nvSpPr>
        <p:spPr>
          <a:xfrm>
            <a:off x="60955" y="1055760"/>
            <a:ext cx="11649782" cy="1333788"/>
          </a:xfrm>
        </p:spPr>
        <p:txBody>
          <a:bodyPr vert="horz" lIns="91440" tIns="45720" rIns="91440" bIns="45720" rtlCol="0" anchor="t">
            <a:normAutofit/>
          </a:bodyPr>
          <a:lstStyle/>
          <a:p>
            <a:pPr fontAlgn="base">
              <a:spcBef>
                <a:spcPts val="0"/>
              </a:spcBef>
              <a:buFont typeface="Wingdings" panose="05000000000000000000" pitchFamily="2" charset="2"/>
              <a:buChar char="Ø"/>
            </a:pPr>
            <a:r>
              <a:rPr lang="en-US" sz="2400">
                <a:latin typeface="Arial"/>
                <a:ea typeface="Times New Roman" panose="02020603050405020304" pitchFamily="18" charset="0"/>
                <a:cs typeface="Arial"/>
              </a:rPr>
              <a:t>Forward</a:t>
            </a:r>
            <a:r>
              <a:rPr lang="en-US" sz="2400">
                <a:effectLst/>
                <a:latin typeface="Arial"/>
                <a:ea typeface="Times New Roman" panose="02020603050405020304" pitchFamily="18" charset="0"/>
                <a:cs typeface="Arial"/>
              </a:rPr>
              <a:t> </a:t>
            </a:r>
            <a:r>
              <a:rPr lang="en-US" sz="2400">
                <a:latin typeface="Arial"/>
                <a:ea typeface="Times New Roman" panose="02020603050405020304" pitchFamily="18" charset="0"/>
                <a:cs typeface="Arial"/>
              </a:rPr>
              <a:t>Facing</a:t>
            </a:r>
            <a:r>
              <a:rPr lang="en-US" sz="2400">
                <a:effectLst/>
                <a:latin typeface="Arial"/>
                <a:ea typeface="Times New Roman" panose="02020603050405020304" pitchFamily="18" charset="0"/>
                <a:cs typeface="Arial"/>
              </a:rPr>
              <a:t> and </a:t>
            </a:r>
            <a:r>
              <a:rPr lang="en-US" sz="2400">
                <a:latin typeface="Arial"/>
                <a:ea typeface="Times New Roman" panose="02020603050405020304" pitchFamily="18" charset="0"/>
                <a:cs typeface="Arial"/>
              </a:rPr>
              <a:t>Transparent</a:t>
            </a:r>
            <a:r>
              <a:rPr lang="en-US" sz="2400">
                <a:effectLst/>
                <a:latin typeface="Arial"/>
                <a:ea typeface="Times New Roman" panose="02020603050405020304" pitchFamily="18" charset="0"/>
                <a:cs typeface="Arial"/>
              </a:rPr>
              <a:t> </a:t>
            </a:r>
            <a:r>
              <a:rPr lang="en-US" sz="2400">
                <a:latin typeface="Arial"/>
                <a:ea typeface="Times New Roman" panose="02020603050405020304" pitchFamily="18" charset="0"/>
                <a:cs typeface="Arial"/>
              </a:rPr>
              <a:t>Department </a:t>
            </a:r>
            <a:endParaRPr lang="en-US" sz="3600">
              <a:cs typeface="Calibri" panose="020F0502020204030204"/>
            </a:endParaRPr>
          </a:p>
          <a:p>
            <a:pPr>
              <a:spcBef>
                <a:spcPts val="0"/>
              </a:spcBef>
              <a:buFont typeface="Wingdings" panose="05000000000000000000" pitchFamily="2" charset="2"/>
              <a:buChar char="Ø"/>
            </a:pPr>
            <a:r>
              <a:rPr lang="en-US" sz="2400">
                <a:latin typeface="Arial"/>
                <a:ea typeface="Times New Roman" panose="02020603050405020304" pitchFamily="18" charset="0"/>
                <a:cs typeface="Arial"/>
              </a:rPr>
              <a:t>Provide Community Feedback </a:t>
            </a:r>
          </a:p>
          <a:p>
            <a:pPr>
              <a:spcBef>
                <a:spcPts val="0"/>
              </a:spcBef>
              <a:buFont typeface="Wingdings" panose="05000000000000000000" pitchFamily="2" charset="2"/>
              <a:buChar char="Ø"/>
            </a:pPr>
            <a:r>
              <a:rPr lang="en-US" sz="2400">
                <a:latin typeface="Arial"/>
                <a:ea typeface="Times New Roman" panose="02020603050405020304" pitchFamily="18" charset="0"/>
                <a:cs typeface="Arial"/>
              </a:rPr>
              <a:t>Various Displays </a:t>
            </a:r>
          </a:p>
        </p:txBody>
      </p:sp>
      <p:sp>
        <p:nvSpPr>
          <p:cNvPr id="3" name="Slide Number Placeholder 2"/>
          <p:cNvSpPr>
            <a:spLocks noGrp="1"/>
          </p:cNvSpPr>
          <p:nvPr>
            <p:ph type="sldNum" sz="quarter" idx="12"/>
          </p:nvPr>
        </p:nvSpPr>
        <p:spPr/>
        <p:txBody>
          <a:bodyPr/>
          <a:lstStyle/>
          <a:p>
            <a:fld id="{CEB87ACE-73DF-4941-B78D-5A916DF57AE4}" type="slidenum">
              <a:rPr lang="en-US" smtClean="0"/>
              <a:t>32</a:t>
            </a:fld>
            <a:endParaRPr lang="en-US"/>
          </a:p>
        </p:txBody>
      </p:sp>
      <p:sp>
        <p:nvSpPr>
          <p:cNvPr id="28" name="Rectangle 27">
            <a:extLst>
              <a:ext uri="{FF2B5EF4-FFF2-40B4-BE49-F238E27FC236}">
                <a16:creationId xmlns:a16="http://schemas.microsoft.com/office/drawing/2014/main" id="{F2D4C890-7062-268B-6D69-80F7A794C4BC}"/>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0">
            <a:extLst>
              <a:ext uri="{FF2B5EF4-FFF2-40B4-BE49-F238E27FC236}">
                <a16:creationId xmlns:a16="http://schemas.microsoft.com/office/drawing/2014/main" id="{7D9CB43B-940F-78E3-A92F-28CBCAE04CC7}"/>
              </a:ext>
            </a:extLst>
          </p:cNvPr>
          <p:cNvSpPr txBox="1">
            <a:spLocks/>
          </p:cNvSpPr>
          <p:nvPr/>
        </p:nvSpPr>
        <p:spPr>
          <a:xfrm>
            <a:off x="822187" y="206017"/>
            <a:ext cx="10547626"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panose="020B0604020202020204" pitchFamily="34" charset="0"/>
                <a:cs typeface="Arial" panose="020B0604020202020204" pitchFamily="34" charset="0"/>
              </a:rPr>
              <a:t>Dashboards</a:t>
            </a:r>
          </a:p>
        </p:txBody>
      </p:sp>
      <p:sp>
        <p:nvSpPr>
          <p:cNvPr id="24" name="Rectangle 3">
            <a:extLst>
              <a:ext uri="{FF2B5EF4-FFF2-40B4-BE49-F238E27FC236}">
                <a16:creationId xmlns:a16="http://schemas.microsoft.com/office/drawing/2014/main" id="{6507E056-5FCB-8A06-51C2-B506A890900B}"/>
              </a:ext>
            </a:extLst>
          </p:cNvPr>
          <p:cNvSpPr>
            <a:spLocks noChangeArrowheads="1"/>
          </p:cNvSpPr>
          <p:nvPr/>
        </p:nvSpPr>
        <p:spPr bwMode="auto">
          <a:xfrm>
            <a:off x="0" y="6410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48A49DE1-0150-5C6D-0932-3B7815BFCBD0}"/>
              </a:ext>
            </a:extLst>
          </p:cNvPr>
          <p:cNvPicPr>
            <a:picLocks noChangeAspect="1"/>
          </p:cNvPicPr>
          <p:nvPr/>
        </p:nvPicPr>
        <p:blipFill>
          <a:blip r:embed="rId3"/>
          <a:stretch>
            <a:fillRect/>
          </a:stretch>
        </p:blipFill>
        <p:spPr>
          <a:xfrm>
            <a:off x="1205345" y="2174153"/>
            <a:ext cx="5849696" cy="3825443"/>
          </a:xfrm>
          <a:prstGeom prst="rect">
            <a:avLst/>
          </a:prstGeom>
          <a:ln>
            <a:noFill/>
          </a:ln>
          <a:effectLst>
            <a:outerShdw blurRad="292100" dist="139700" dir="2700000" algn="tl" rotWithShape="0">
              <a:srgbClr val="333333">
                <a:alpha val="65000"/>
              </a:srgbClr>
            </a:outerShdw>
          </a:effectLst>
        </p:spPr>
      </p:pic>
      <p:sp>
        <p:nvSpPr>
          <p:cNvPr id="5" name="Date Placeholder 1">
            <a:extLst>
              <a:ext uri="{FF2B5EF4-FFF2-40B4-BE49-F238E27FC236}">
                <a16:creationId xmlns:a16="http://schemas.microsoft.com/office/drawing/2014/main" id="{AE797DA1-9D2E-EB39-2C17-0E7B56E00CDC}"/>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10" name="Picture 9">
            <a:extLst>
              <a:ext uri="{FF2B5EF4-FFF2-40B4-BE49-F238E27FC236}">
                <a16:creationId xmlns:a16="http://schemas.microsoft.com/office/drawing/2014/main" id="{B52B9FA4-52D2-76BE-982E-D487FA2C10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pic>
        <p:nvPicPr>
          <p:cNvPr id="12" name="Picture 11">
            <a:extLst>
              <a:ext uri="{FF2B5EF4-FFF2-40B4-BE49-F238E27FC236}">
                <a16:creationId xmlns:a16="http://schemas.microsoft.com/office/drawing/2014/main" id="{D5D74E81-3380-9FD9-E4C8-EE2AFFC3106A}"/>
              </a:ext>
            </a:extLst>
          </p:cNvPr>
          <p:cNvPicPr>
            <a:picLocks noChangeAspect="1"/>
          </p:cNvPicPr>
          <p:nvPr/>
        </p:nvPicPr>
        <p:blipFill>
          <a:blip r:embed="rId5"/>
          <a:stretch>
            <a:fillRect/>
          </a:stretch>
        </p:blipFill>
        <p:spPr>
          <a:xfrm>
            <a:off x="7588858" y="969485"/>
            <a:ext cx="3998305" cy="50744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9338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7CE96CD-87C4-3F7B-4A4F-4BB5D99D5D4A}"/>
              </a:ext>
            </a:extLst>
          </p:cNvPr>
          <p:cNvSpPr>
            <a:spLocks noGrp="1"/>
          </p:cNvSpPr>
          <p:nvPr>
            <p:ph sz="half" idx="1"/>
          </p:nvPr>
        </p:nvSpPr>
        <p:spPr>
          <a:xfrm>
            <a:off x="73394" y="1157731"/>
            <a:ext cx="9564308" cy="1997075"/>
          </a:xfrm>
        </p:spPr>
        <p:txBody>
          <a:bodyPr vert="horz" lIns="91440" tIns="45720" rIns="91440" bIns="45720" rtlCol="0" anchor="t">
            <a:normAutofit/>
          </a:bodyPr>
          <a:lstStyle/>
          <a:p>
            <a:pPr marL="0" indent="0">
              <a:buNone/>
            </a:pPr>
            <a:r>
              <a:rPr lang="en-US" sz="2600" u="sng">
                <a:latin typeface="Arial"/>
                <a:cs typeface="Arial"/>
              </a:rPr>
              <a:t>Cadet Program</a:t>
            </a:r>
            <a:endParaRPr lang="en-US" sz="2600">
              <a:latin typeface="Arial" panose="020B0604020202020204" pitchFamily="34" charset="0"/>
              <a:cs typeface="Arial" panose="020B0604020202020204" pitchFamily="34" charset="0"/>
            </a:endParaRPr>
          </a:p>
          <a:p>
            <a:pPr>
              <a:spcBef>
                <a:spcPts val="0"/>
              </a:spcBef>
              <a:buFont typeface="Wingdings" panose="05000000000000000000" pitchFamily="2" charset="2"/>
              <a:buChar char="Ø"/>
            </a:pPr>
            <a:r>
              <a:rPr lang="en-US" sz="2600">
                <a:latin typeface="Arial"/>
                <a:cs typeface="Arial"/>
              </a:rPr>
              <a:t>Positive Engagement with Young Adults </a:t>
            </a:r>
            <a:endParaRPr lang="en-US" sz="2600"/>
          </a:p>
          <a:p>
            <a:pPr>
              <a:spcBef>
                <a:spcPts val="0"/>
              </a:spcBef>
              <a:buFont typeface="Wingdings" panose="05000000000000000000" pitchFamily="2" charset="2"/>
              <a:buChar char="Ø"/>
            </a:pPr>
            <a:r>
              <a:rPr lang="en-US" sz="2600">
                <a:latin typeface="Arial"/>
                <a:ea typeface="Times New Roman" panose="02020603050405020304" pitchFamily="18" charset="0"/>
                <a:cs typeface="Arial"/>
              </a:rPr>
              <a:t>Guidance and Mentoring </a:t>
            </a:r>
            <a:endParaRPr lang="en-US" sz="2600">
              <a:effectLst/>
              <a:latin typeface="Arial"/>
              <a:ea typeface="Times New Roman" panose="02020603050405020304" pitchFamily="18" charset="0"/>
              <a:cs typeface="Arial"/>
            </a:endParaRPr>
          </a:p>
          <a:p>
            <a:pPr>
              <a:spcBef>
                <a:spcPts val="0"/>
              </a:spcBef>
              <a:buFont typeface="Wingdings" panose="05000000000000000000" pitchFamily="2" charset="2"/>
              <a:buChar char="Ø"/>
            </a:pPr>
            <a:r>
              <a:rPr lang="en-US" sz="2600">
                <a:latin typeface="Arial"/>
                <a:cs typeface="Arial"/>
              </a:rPr>
              <a:t>Right Path vs. Wrong Path</a:t>
            </a:r>
          </a:p>
          <a:p>
            <a:pPr marL="0" indent="0" fontAlgn="base">
              <a:spcBef>
                <a:spcPts val="0"/>
              </a:spcBef>
              <a:buNone/>
            </a:pPr>
            <a:endParaRPr lang="en-US" sz="1800">
              <a:latin typeface="Times New Roman" panose="02020603050405020304" pitchFamily="18" charset="0"/>
              <a:cs typeface="Times New Roman" panose="02020603050405020304" pitchFamily="18" charset="0"/>
            </a:endParaRPr>
          </a:p>
          <a:p>
            <a:pPr marL="457200" lvl="1" indent="0">
              <a:buNone/>
            </a:pPr>
            <a:endParaRPr lang="en-US">
              <a:cs typeface="Calibri" panose="020F0502020204030204"/>
            </a:endParaRPr>
          </a:p>
        </p:txBody>
      </p:sp>
      <p:sp>
        <p:nvSpPr>
          <p:cNvPr id="7" name="Content Placeholder 6">
            <a:extLst>
              <a:ext uri="{FF2B5EF4-FFF2-40B4-BE49-F238E27FC236}">
                <a16:creationId xmlns:a16="http://schemas.microsoft.com/office/drawing/2014/main" id="{92741524-4C54-8FD4-1055-D70301ABEC18}"/>
              </a:ext>
            </a:extLst>
          </p:cNvPr>
          <p:cNvSpPr>
            <a:spLocks noGrp="1"/>
          </p:cNvSpPr>
          <p:nvPr>
            <p:ph sz="half" idx="2"/>
          </p:nvPr>
        </p:nvSpPr>
        <p:spPr>
          <a:xfrm>
            <a:off x="0" y="2981643"/>
            <a:ext cx="9564308" cy="1760314"/>
          </a:xfrm>
        </p:spPr>
        <p:txBody>
          <a:bodyPr vert="horz" lIns="91440" tIns="45720" rIns="91440" bIns="45720" rtlCol="0" anchor="t">
            <a:noAutofit/>
          </a:bodyPr>
          <a:lstStyle/>
          <a:p>
            <a:pPr marL="0" indent="0">
              <a:buNone/>
            </a:pPr>
            <a:r>
              <a:rPr lang="en-US" sz="2600" u="sng">
                <a:latin typeface="Arial" panose="020B0604020202020204" pitchFamily="34" charset="0"/>
                <a:cs typeface="Arial" panose="020B0604020202020204" pitchFamily="34" charset="0"/>
              </a:rPr>
              <a:t>ICAT: Integrating Communications, Assessment, and Tactics</a:t>
            </a:r>
          </a:p>
          <a:p>
            <a:pPr>
              <a:buFont typeface="Wingdings" panose="05000000000000000000" pitchFamily="2" charset="2"/>
              <a:buChar char="Ø"/>
            </a:pPr>
            <a:r>
              <a:rPr lang="en-US" sz="2600">
                <a:effectLst/>
                <a:latin typeface="Arial" panose="020B0604020202020204" pitchFamily="34" charset="0"/>
                <a:ea typeface="Calibri" panose="020F0502020204030204" pitchFamily="34" charset="0"/>
                <a:cs typeface="Arial" panose="020B0604020202020204" pitchFamily="34" charset="0"/>
              </a:rPr>
              <a:t>Department wide training</a:t>
            </a:r>
          </a:p>
          <a:p>
            <a:pPr>
              <a:buFont typeface="Wingdings" panose="05000000000000000000" pitchFamily="2" charset="2"/>
              <a:buChar char="Ø"/>
            </a:pPr>
            <a:r>
              <a:rPr lang="en-US" sz="2600">
                <a:latin typeface="Arial" panose="020B0604020202020204" pitchFamily="34" charset="0"/>
                <a:ea typeface="Calibri" panose="020F0502020204030204" pitchFamily="34" charset="0"/>
                <a:cs typeface="Arial" panose="020B0604020202020204" pitchFamily="34" charset="0"/>
              </a:rPr>
              <a:t>De-escalation of Critical Incidents </a:t>
            </a:r>
            <a:endParaRPr lang="en-US" sz="2600">
              <a:effectLst/>
              <a:latin typeface="Arial" panose="020B0604020202020204" pitchFamily="34" charset="0"/>
              <a:ea typeface="Calibri" panose="020F0502020204030204" pitchFamily="34" charset="0"/>
              <a:cs typeface="Arial" panose="020B0604020202020204" pitchFamily="34" charset="0"/>
            </a:endParaRPr>
          </a:p>
          <a:p>
            <a:pPr>
              <a:buFont typeface="Wingdings" panose="05000000000000000000" pitchFamily="2" charset="2"/>
              <a:buChar char="Ø"/>
            </a:pPr>
            <a:r>
              <a:rPr lang="en-US" sz="2600">
                <a:latin typeface="Arial" panose="020B0604020202020204" pitchFamily="34" charset="0"/>
                <a:cs typeface="Arial" panose="020B0604020202020204" pitchFamily="34" charset="0"/>
              </a:rPr>
              <a:t>Critical Decision-Making Model </a:t>
            </a:r>
          </a:p>
        </p:txBody>
      </p:sp>
      <p:sp>
        <p:nvSpPr>
          <p:cNvPr id="3" name="Slide Number Placeholder 2"/>
          <p:cNvSpPr>
            <a:spLocks noGrp="1"/>
          </p:cNvSpPr>
          <p:nvPr>
            <p:ph type="sldNum" sz="quarter" idx="12"/>
          </p:nvPr>
        </p:nvSpPr>
        <p:spPr/>
        <p:txBody>
          <a:bodyPr/>
          <a:lstStyle/>
          <a:p>
            <a:fld id="{CEB87ACE-73DF-4941-B78D-5A916DF57AE4}" type="slidenum">
              <a:rPr lang="en-US" smtClean="0"/>
              <a:t>33</a:t>
            </a:fld>
            <a:endParaRPr lang="en-US"/>
          </a:p>
        </p:txBody>
      </p:sp>
      <p:sp>
        <p:nvSpPr>
          <p:cNvPr id="27" name="Rectangle 22">
            <a:extLst>
              <a:ext uri="{FF2B5EF4-FFF2-40B4-BE49-F238E27FC236}">
                <a16:creationId xmlns:a16="http://schemas.microsoft.com/office/drawing/2014/main" id="{F2E3F664-2EA1-13CD-155A-D143CA48238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F2D4C890-7062-268B-6D69-80F7A794C4BC}"/>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0">
            <a:extLst>
              <a:ext uri="{FF2B5EF4-FFF2-40B4-BE49-F238E27FC236}">
                <a16:creationId xmlns:a16="http://schemas.microsoft.com/office/drawing/2014/main" id="{7D9CB43B-940F-78E3-A92F-28CBCAE04CC7}"/>
              </a:ext>
            </a:extLst>
          </p:cNvPr>
          <p:cNvSpPr txBox="1">
            <a:spLocks/>
          </p:cNvSpPr>
          <p:nvPr/>
        </p:nvSpPr>
        <p:spPr>
          <a:xfrm>
            <a:off x="822187" y="160049"/>
            <a:ext cx="10547626"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panose="020B0604020202020204" pitchFamily="34" charset="0"/>
                <a:cs typeface="Arial" panose="020B0604020202020204" pitchFamily="34" charset="0"/>
              </a:rPr>
              <a:t>Cadet Program and ICAT</a:t>
            </a:r>
          </a:p>
        </p:txBody>
      </p:sp>
      <p:sp>
        <p:nvSpPr>
          <p:cNvPr id="13" name="Rectangle 2">
            <a:extLst>
              <a:ext uri="{FF2B5EF4-FFF2-40B4-BE49-F238E27FC236}">
                <a16:creationId xmlns:a16="http://schemas.microsoft.com/office/drawing/2014/main" id="{9D19CBCA-355F-D25E-4B80-8C20A9D9D93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3">
            <a:extLst>
              <a:ext uri="{FF2B5EF4-FFF2-40B4-BE49-F238E27FC236}">
                <a16:creationId xmlns:a16="http://schemas.microsoft.com/office/drawing/2014/main" id="{6507E056-5FCB-8A06-51C2-B506A890900B}"/>
              </a:ext>
            </a:extLst>
          </p:cNvPr>
          <p:cNvSpPr>
            <a:spLocks noChangeArrowheads="1"/>
          </p:cNvSpPr>
          <p:nvPr/>
        </p:nvSpPr>
        <p:spPr bwMode="auto">
          <a:xfrm>
            <a:off x="0" y="6410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a:extLst>
              <a:ext uri="{FF2B5EF4-FFF2-40B4-BE49-F238E27FC236}">
                <a16:creationId xmlns:a16="http://schemas.microsoft.com/office/drawing/2014/main" id="{EB399B9F-2D9A-D989-28D8-4CE2291655E1}"/>
              </a:ext>
            </a:extLst>
          </p:cNvPr>
          <p:cNvPicPr>
            <a:picLocks noChangeAspect="1"/>
          </p:cNvPicPr>
          <p:nvPr/>
        </p:nvPicPr>
        <p:blipFill>
          <a:blip r:embed="rId3"/>
          <a:stretch>
            <a:fillRect/>
          </a:stretch>
        </p:blipFill>
        <p:spPr>
          <a:xfrm>
            <a:off x="9175427" y="3216198"/>
            <a:ext cx="2651511" cy="2866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A police officer talking to a person&#10;&#10;Description automatically generated with medium confidence">
            <a:extLst>
              <a:ext uri="{FF2B5EF4-FFF2-40B4-BE49-F238E27FC236}">
                <a16:creationId xmlns:a16="http://schemas.microsoft.com/office/drawing/2014/main" id="{4859C169-3B9A-C8F8-97D6-C2DED05E850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1378" y="1000193"/>
            <a:ext cx="2879610" cy="20508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Date Placeholder 1">
            <a:extLst>
              <a:ext uri="{FF2B5EF4-FFF2-40B4-BE49-F238E27FC236}">
                <a16:creationId xmlns:a16="http://schemas.microsoft.com/office/drawing/2014/main" id="{EA48B355-E4D8-B3CA-A0AA-3D933746C0EB}"/>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11" name="Picture 10">
            <a:extLst>
              <a:ext uri="{FF2B5EF4-FFF2-40B4-BE49-F238E27FC236}">
                <a16:creationId xmlns:a16="http://schemas.microsoft.com/office/drawing/2014/main" id="{58B6CD62-4BE2-1457-DB13-215A3E2960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Tree>
    <p:extLst>
      <p:ext uri="{BB962C8B-B14F-4D97-AF65-F5344CB8AC3E}">
        <p14:creationId xmlns:p14="http://schemas.microsoft.com/office/powerpoint/2010/main" val="1137497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7CE96CD-87C4-3F7B-4A4F-4BB5D99D5D4A}"/>
              </a:ext>
            </a:extLst>
          </p:cNvPr>
          <p:cNvSpPr>
            <a:spLocks noGrp="1"/>
          </p:cNvSpPr>
          <p:nvPr>
            <p:ph sz="half" idx="1"/>
          </p:nvPr>
        </p:nvSpPr>
        <p:spPr>
          <a:xfrm>
            <a:off x="60954" y="1055759"/>
            <a:ext cx="7505258" cy="2847851"/>
          </a:xfrm>
        </p:spPr>
        <p:txBody>
          <a:bodyPr vert="horz" lIns="91440" tIns="45720" rIns="91440" bIns="45720" rtlCol="0" anchor="t">
            <a:normAutofit/>
          </a:bodyPr>
          <a:lstStyle/>
          <a:p>
            <a:pPr marL="0" indent="0">
              <a:buNone/>
            </a:pPr>
            <a:r>
              <a:rPr lang="en-US" u="sng">
                <a:latin typeface="Arial"/>
                <a:cs typeface="Arial"/>
              </a:rPr>
              <a:t>Eyes and Ears Program</a:t>
            </a:r>
            <a:endParaRPr lang="en-US">
              <a:cs typeface="Calibri"/>
            </a:endParaRPr>
          </a:p>
          <a:p>
            <a:pPr>
              <a:spcBef>
                <a:spcPts val="0"/>
              </a:spcBef>
              <a:buFont typeface="Wingdings" panose="05000000000000000000" pitchFamily="2" charset="2"/>
              <a:buChar char="Ø"/>
            </a:pPr>
            <a:r>
              <a:rPr lang="en-US">
                <a:latin typeface="Arial" panose="020B0604020202020204" pitchFamily="34" charset="0"/>
                <a:cs typeface="Arial" panose="020B0604020202020204" pitchFamily="34" charset="0"/>
              </a:rPr>
              <a:t>If You See Something – Say Something </a:t>
            </a:r>
          </a:p>
          <a:p>
            <a:pPr>
              <a:spcBef>
                <a:spcPts val="0"/>
              </a:spcBef>
              <a:buFont typeface="Wingdings" panose="05000000000000000000" pitchFamily="2" charset="2"/>
              <a:buChar char="Ø"/>
            </a:pPr>
            <a:r>
              <a:rPr lang="en-US">
                <a:latin typeface="Arial" panose="020B0604020202020204" pitchFamily="34" charset="0"/>
                <a:cs typeface="Arial" panose="020B0604020202020204" pitchFamily="34" charset="0"/>
              </a:rPr>
              <a:t>Force Multiplier </a:t>
            </a:r>
          </a:p>
          <a:p>
            <a:pPr>
              <a:spcBef>
                <a:spcPts val="0"/>
              </a:spcBef>
              <a:buFont typeface="Wingdings" panose="05000000000000000000" pitchFamily="2" charset="2"/>
              <a:buChar char="Ø"/>
            </a:pPr>
            <a:r>
              <a:rPr lang="en-US">
                <a:latin typeface="Arial" panose="020B0604020202020204" pitchFamily="34" charset="0"/>
                <a:cs typeface="Arial" panose="020B0604020202020204" pitchFamily="34" charset="0"/>
              </a:rPr>
              <a:t>Shared Responsibility </a:t>
            </a:r>
          </a:p>
        </p:txBody>
      </p:sp>
      <p:sp>
        <p:nvSpPr>
          <p:cNvPr id="7" name="Content Placeholder 6">
            <a:extLst>
              <a:ext uri="{FF2B5EF4-FFF2-40B4-BE49-F238E27FC236}">
                <a16:creationId xmlns:a16="http://schemas.microsoft.com/office/drawing/2014/main" id="{92741524-4C54-8FD4-1055-D70301ABEC18}"/>
              </a:ext>
            </a:extLst>
          </p:cNvPr>
          <p:cNvSpPr>
            <a:spLocks noGrp="1"/>
          </p:cNvSpPr>
          <p:nvPr>
            <p:ph sz="half" idx="2"/>
          </p:nvPr>
        </p:nvSpPr>
        <p:spPr>
          <a:xfrm>
            <a:off x="43025" y="3451213"/>
            <a:ext cx="6644645" cy="1760314"/>
          </a:xfrm>
        </p:spPr>
        <p:txBody>
          <a:bodyPr vert="horz" lIns="91440" tIns="45720" rIns="91440" bIns="45720" rtlCol="0" anchor="t">
            <a:noAutofit/>
          </a:bodyPr>
          <a:lstStyle/>
          <a:p>
            <a:pPr marL="0" indent="0">
              <a:buNone/>
            </a:pPr>
            <a:r>
              <a:rPr lang="en-US" u="sng">
                <a:latin typeface="Arial"/>
                <a:cs typeface="Arial"/>
              </a:rPr>
              <a:t>Community Conversations</a:t>
            </a:r>
          </a:p>
          <a:p>
            <a:pPr>
              <a:buFont typeface="Wingdings" panose="05000000000000000000" pitchFamily="2" charset="2"/>
              <a:buChar char="Ø"/>
            </a:pPr>
            <a:r>
              <a:rPr lang="en-US">
                <a:latin typeface="Arial"/>
                <a:cs typeface="Arial"/>
              </a:rPr>
              <a:t>Community Forums</a:t>
            </a:r>
          </a:p>
          <a:p>
            <a:pPr>
              <a:buFont typeface="Wingdings" panose="05000000000000000000" pitchFamily="2" charset="2"/>
              <a:buChar char="Ø"/>
            </a:pPr>
            <a:r>
              <a:rPr lang="en-US">
                <a:latin typeface="Arial"/>
                <a:cs typeface="Arial"/>
              </a:rPr>
              <a:t>Improve &amp; Strengthen Relationships </a:t>
            </a:r>
          </a:p>
          <a:p>
            <a:pPr>
              <a:buFont typeface="Wingdings" panose="05000000000000000000" pitchFamily="2" charset="2"/>
              <a:buChar char="Ø"/>
            </a:pPr>
            <a:r>
              <a:rPr lang="en-US">
                <a:latin typeface="Arial"/>
                <a:cs typeface="Arial"/>
              </a:rPr>
              <a:t>Accountability </a:t>
            </a:r>
          </a:p>
        </p:txBody>
      </p:sp>
      <p:sp>
        <p:nvSpPr>
          <p:cNvPr id="3" name="Slide Number Placeholder 2"/>
          <p:cNvSpPr>
            <a:spLocks noGrp="1"/>
          </p:cNvSpPr>
          <p:nvPr>
            <p:ph type="sldNum" sz="quarter" idx="12"/>
          </p:nvPr>
        </p:nvSpPr>
        <p:spPr/>
        <p:txBody>
          <a:bodyPr/>
          <a:lstStyle/>
          <a:p>
            <a:fld id="{CEB87ACE-73DF-4941-B78D-5A916DF57AE4}" type="slidenum">
              <a:rPr lang="en-US" smtClean="0"/>
              <a:t>34</a:t>
            </a:fld>
            <a:endParaRPr lang="en-US"/>
          </a:p>
        </p:txBody>
      </p:sp>
      <p:sp>
        <p:nvSpPr>
          <p:cNvPr id="27" name="Rectangle 22">
            <a:extLst>
              <a:ext uri="{FF2B5EF4-FFF2-40B4-BE49-F238E27FC236}">
                <a16:creationId xmlns:a16="http://schemas.microsoft.com/office/drawing/2014/main" id="{F2E3F664-2EA1-13CD-155A-D143CA48238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F2D4C890-7062-268B-6D69-80F7A794C4BC}"/>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0">
            <a:extLst>
              <a:ext uri="{FF2B5EF4-FFF2-40B4-BE49-F238E27FC236}">
                <a16:creationId xmlns:a16="http://schemas.microsoft.com/office/drawing/2014/main" id="{7D9CB43B-940F-78E3-A92F-28CBCAE04CC7}"/>
              </a:ext>
            </a:extLst>
          </p:cNvPr>
          <p:cNvSpPr txBox="1">
            <a:spLocks/>
          </p:cNvSpPr>
          <p:nvPr/>
        </p:nvSpPr>
        <p:spPr>
          <a:xfrm>
            <a:off x="665831" y="234895"/>
            <a:ext cx="10547626" cy="746702"/>
          </a:xfrm>
          <a:prstGeom prst="rect">
            <a:avLst/>
          </a:prstGeom>
          <a:solidFill>
            <a:schemeClr val="bg1">
              <a:lumMod val="85000"/>
            </a:schemeClr>
          </a:solidFill>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panose="020B0604020202020204" pitchFamily="34" charset="0"/>
                <a:cs typeface="Arial" panose="020B0604020202020204" pitchFamily="34" charset="0"/>
              </a:rPr>
              <a:t>Eyes &amp; Ears Program and Community Conversations</a:t>
            </a:r>
          </a:p>
        </p:txBody>
      </p:sp>
      <p:sp>
        <p:nvSpPr>
          <p:cNvPr id="13" name="Rectangle 2">
            <a:extLst>
              <a:ext uri="{FF2B5EF4-FFF2-40B4-BE49-F238E27FC236}">
                <a16:creationId xmlns:a16="http://schemas.microsoft.com/office/drawing/2014/main" id="{9D19CBCA-355F-D25E-4B80-8C20A9D9D93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3">
            <a:extLst>
              <a:ext uri="{FF2B5EF4-FFF2-40B4-BE49-F238E27FC236}">
                <a16:creationId xmlns:a16="http://schemas.microsoft.com/office/drawing/2014/main" id="{6507E056-5FCB-8A06-51C2-B506A890900B}"/>
              </a:ext>
            </a:extLst>
          </p:cNvPr>
          <p:cNvSpPr>
            <a:spLocks noChangeArrowheads="1"/>
          </p:cNvSpPr>
          <p:nvPr/>
        </p:nvSpPr>
        <p:spPr bwMode="auto">
          <a:xfrm>
            <a:off x="0" y="6410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descr="A group of people in a room&#10;&#10;Description automatically generated with medium confidence">
            <a:extLst>
              <a:ext uri="{FF2B5EF4-FFF2-40B4-BE49-F238E27FC236}">
                <a16:creationId xmlns:a16="http://schemas.microsoft.com/office/drawing/2014/main" id="{103E02FE-34EA-21F0-F825-48EA63B78F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8483" y="3451213"/>
            <a:ext cx="4894730" cy="2332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 name="Group 8">
            <a:extLst>
              <a:ext uri="{FF2B5EF4-FFF2-40B4-BE49-F238E27FC236}">
                <a16:creationId xmlns:a16="http://schemas.microsoft.com/office/drawing/2014/main" id="{662E3A83-579B-2746-B9E6-87FC0CF8DE35}"/>
              </a:ext>
            </a:extLst>
          </p:cNvPr>
          <p:cNvGrpSpPr/>
          <p:nvPr/>
        </p:nvGrpSpPr>
        <p:grpSpPr>
          <a:xfrm>
            <a:off x="8759286" y="1074388"/>
            <a:ext cx="1958788" cy="2097283"/>
            <a:chOff x="9395012" y="368360"/>
            <a:chExt cx="2478202" cy="2819481"/>
          </a:xfrm>
        </p:grpSpPr>
        <p:pic>
          <p:nvPicPr>
            <p:cNvPr id="15" name="Picture 14">
              <a:extLst>
                <a:ext uri="{FF2B5EF4-FFF2-40B4-BE49-F238E27FC236}">
                  <a16:creationId xmlns:a16="http://schemas.microsoft.com/office/drawing/2014/main" id="{259610F0-A6BA-ACDE-4E70-7DC47587DE2A}"/>
                </a:ext>
              </a:extLst>
            </p:cNvPr>
            <p:cNvPicPr>
              <a:picLocks noChangeAspect="1"/>
            </p:cNvPicPr>
            <p:nvPr/>
          </p:nvPicPr>
          <p:blipFill>
            <a:blip r:embed="rId4"/>
            <a:stretch>
              <a:fillRect/>
            </a:stretch>
          </p:blipFill>
          <p:spPr>
            <a:xfrm>
              <a:off x="9395012" y="368360"/>
              <a:ext cx="2478201" cy="19938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0DA51585-4C9A-6EEC-0AE2-7F76D4A22A22}"/>
                </a:ext>
              </a:extLst>
            </p:cNvPr>
            <p:cNvPicPr>
              <a:picLocks noChangeAspect="1"/>
            </p:cNvPicPr>
            <p:nvPr/>
          </p:nvPicPr>
          <p:blipFill>
            <a:blip r:embed="rId5"/>
            <a:stretch>
              <a:fillRect/>
            </a:stretch>
          </p:blipFill>
          <p:spPr>
            <a:xfrm>
              <a:off x="9395012" y="2391482"/>
              <a:ext cx="2478202" cy="7963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0" name="Date Placeholder 1">
            <a:extLst>
              <a:ext uri="{FF2B5EF4-FFF2-40B4-BE49-F238E27FC236}">
                <a16:creationId xmlns:a16="http://schemas.microsoft.com/office/drawing/2014/main" id="{1E5FE930-8385-681D-D65F-B5BBA17D5DB2}"/>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11" name="Picture 10">
            <a:extLst>
              <a:ext uri="{FF2B5EF4-FFF2-40B4-BE49-F238E27FC236}">
                <a16:creationId xmlns:a16="http://schemas.microsoft.com/office/drawing/2014/main" id="{253BD463-0CE1-F9A5-FD5A-F3D9F6F89F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Tree>
    <p:extLst>
      <p:ext uri="{BB962C8B-B14F-4D97-AF65-F5344CB8AC3E}">
        <p14:creationId xmlns:p14="http://schemas.microsoft.com/office/powerpoint/2010/main" val="1224016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CEB87ACE-73DF-4941-B78D-5A916DF57AE4}" type="slidenum">
              <a:rPr lang="en-US" smtClean="0"/>
              <a:t>4</a:t>
            </a:fld>
            <a:endParaRPr lang="en-US"/>
          </a:p>
        </p:txBody>
      </p:sp>
      <p:sp>
        <p:nvSpPr>
          <p:cNvPr id="11" name="Title 10"/>
          <p:cNvSpPr txBox="1">
            <a:spLocks/>
          </p:cNvSpPr>
          <p:nvPr/>
        </p:nvSpPr>
        <p:spPr>
          <a:xfrm>
            <a:off x="838200" y="365126"/>
            <a:ext cx="10515600"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panose="020B0604020202020204" pitchFamily="34" charset="0"/>
                <a:cs typeface="Arial" panose="020B0604020202020204" pitchFamily="34" charset="0"/>
              </a:rPr>
              <a:t>Homicide Clearance Rate</a:t>
            </a:r>
          </a:p>
        </p:txBody>
      </p:sp>
      <p:graphicFrame>
        <p:nvGraphicFramePr>
          <p:cNvPr id="10" name="Table 9">
            <a:extLst>
              <a:ext uri="{FF2B5EF4-FFF2-40B4-BE49-F238E27FC236}">
                <a16:creationId xmlns:a16="http://schemas.microsoft.com/office/drawing/2014/main" id="{759BB115-C741-4AD6-8095-6316F23A9257}"/>
              </a:ext>
            </a:extLst>
          </p:cNvPr>
          <p:cNvGraphicFramePr>
            <a:graphicFrameLocks noGrp="1"/>
          </p:cNvGraphicFramePr>
          <p:nvPr>
            <p:extLst>
              <p:ext uri="{D42A27DB-BD31-4B8C-83A1-F6EECF244321}">
                <p14:modId xmlns:p14="http://schemas.microsoft.com/office/powerpoint/2010/main" val="654101035"/>
              </p:ext>
            </p:extLst>
          </p:nvPr>
        </p:nvGraphicFramePr>
        <p:xfrm>
          <a:off x="1659999" y="1435567"/>
          <a:ext cx="8872001" cy="2893894"/>
        </p:xfrm>
        <a:graphic>
          <a:graphicData uri="http://schemas.openxmlformats.org/drawingml/2006/table">
            <a:tbl>
              <a:tblPr firstRow="1" bandRow="1">
                <a:tableStyleId>{1FECB4D8-DB02-4DC6-A0A2-4F2EBAE1DC90}</a:tableStyleId>
              </a:tblPr>
              <a:tblGrid>
                <a:gridCol w="1202237">
                  <a:extLst>
                    <a:ext uri="{9D8B030D-6E8A-4147-A177-3AD203B41FA5}">
                      <a16:colId xmlns:a16="http://schemas.microsoft.com/office/drawing/2014/main" val="20000"/>
                    </a:ext>
                  </a:extLst>
                </a:gridCol>
                <a:gridCol w="1664152">
                  <a:extLst>
                    <a:ext uri="{9D8B030D-6E8A-4147-A177-3AD203B41FA5}">
                      <a16:colId xmlns:a16="http://schemas.microsoft.com/office/drawing/2014/main" val="20001"/>
                    </a:ext>
                  </a:extLst>
                </a:gridCol>
                <a:gridCol w="1215293">
                  <a:extLst>
                    <a:ext uri="{9D8B030D-6E8A-4147-A177-3AD203B41FA5}">
                      <a16:colId xmlns:a16="http://schemas.microsoft.com/office/drawing/2014/main" val="20002"/>
                    </a:ext>
                  </a:extLst>
                </a:gridCol>
                <a:gridCol w="1847760">
                  <a:extLst>
                    <a:ext uri="{9D8B030D-6E8A-4147-A177-3AD203B41FA5}">
                      <a16:colId xmlns:a16="http://schemas.microsoft.com/office/drawing/2014/main" val="20003"/>
                    </a:ext>
                  </a:extLst>
                </a:gridCol>
                <a:gridCol w="972736">
                  <a:extLst>
                    <a:ext uri="{9D8B030D-6E8A-4147-A177-3AD203B41FA5}">
                      <a16:colId xmlns:a16="http://schemas.microsoft.com/office/drawing/2014/main" val="20004"/>
                    </a:ext>
                  </a:extLst>
                </a:gridCol>
                <a:gridCol w="1969823">
                  <a:extLst>
                    <a:ext uri="{9D8B030D-6E8A-4147-A177-3AD203B41FA5}">
                      <a16:colId xmlns:a16="http://schemas.microsoft.com/office/drawing/2014/main" val="20006"/>
                    </a:ext>
                  </a:extLst>
                </a:gridCol>
              </a:tblGrid>
              <a:tr h="696642">
                <a:tc>
                  <a:txBody>
                    <a:bodyPr/>
                    <a:lstStyle/>
                    <a:p>
                      <a:endParaRPr lang="en-US">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chemeClr val="tx1"/>
                          </a:solidFill>
                          <a:latin typeface="Arial" panose="020B0604020202020204" pitchFamily="34" charset="0"/>
                          <a:cs typeface="Arial" panose="020B0604020202020204" pitchFamily="34" charset="0"/>
                        </a:rPr>
                        <a:t>Homicides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chemeClr val="tx1"/>
                          </a:solidFill>
                          <a:latin typeface="Arial" panose="020B0604020202020204" pitchFamily="34" charset="0"/>
                          <a:cs typeface="Arial" panose="020B0604020202020204" pitchFamily="34" charset="0"/>
                        </a:rPr>
                        <a:t>Arrests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chemeClr val="tx1"/>
                          </a:solidFill>
                          <a:latin typeface="Arial" panose="020B0604020202020204" pitchFamily="34" charset="0"/>
                          <a:cs typeface="Arial" panose="020B0604020202020204" pitchFamily="34" charset="0"/>
                        </a:rPr>
                        <a:t>Exceptionally Cleared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chemeClr val="tx1"/>
                          </a:solidFill>
                          <a:latin typeface="Arial" panose="020B0604020202020204" pitchFamily="34" charset="0"/>
                          <a:cs typeface="Arial" panose="020B0604020202020204" pitchFamily="34" charset="0"/>
                        </a:rPr>
                        <a:t>Open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chemeClr val="tx1"/>
                          </a:solidFill>
                          <a:latin typeface="Arial" panose="020B0604020202020204" pitchFamily="34" charset="0"/>
                          <a:cs typeface="Arial" panose="020B0604020202020204" pitchFamily="34" charset="0"/>
                        </a:rPr>
                        <a:t>Clearance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62298">
                <a:tc>
                  <a:txBody>
                    <a:bodyPr/>
                    <a:lstStyle/>
                    <a:p>
                      <a:pPr algn="ctr"/>
                      <a:r>
                        <a:rPr lang="en-US" sz="2000" b="1">
                          <a:latin typeface="Arial" panose="020B0604020202020204" pitchFamily="34" charset="0"/>
                          <a:cs typeface="Arial" panose="020B0604020202020204" pitchFamily="34" charset="0"/>
                        </a:rPr>
                        <a:t>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6202131"/>
                  </a:ext>
                </a:extLst>
              </a:tr>
              <a:tr h="462298">
                <a:tc>
                  <a:txBody>
                    <a:bodyPr/>
                    <a:lstStyle/>
                    <a:p>
                      <a:pPr algn="ctr"/>
                      <a:r>
                        <a:rPr lang="en-US" sz="2000" b="1">
                          <a:latin typeface="Arial" panose="020B0604020202020204" pitchFamily="34" charset="0"/>
                          <a:cs typeface="Arial" panose="020B0604020202020204" pitchFamily="34" charset="0"/>
                        </a:rPr>
                        <a:t>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7095706"/>
                  </a:ext>
                </a:extLst>
              </a:tr>
              <a:tr h="462298">
                <a:tc>
                  <a:txBody>
                    <a:bodyPr/>
                    <a:lstStyle/>
                    <a:p>
                      <a:pPr algn="ctr"/>
                      <a:r>
                        <a:rPr lang="en-US" sz="2000" b="1">
                          <a:latin typeface="Arial" panose="020B0604020202020204" pitchFamily="34" charset="0"/>
                          <a:cs typeface="Arial" panose="020B0604020202020204" pitchFamily="34" charset="0"/>
                        </a:rPr>
                        <a:t>2020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5726767"/>
                  </a:ext>
                </a:extLst>
              </a:tr>
              <a:tr h="402980">
                <a:tc>
                  <a:txBody>
                    <a:bodyPr/>
                    <a:lstStyle/>
                    <a:p>
                      <a:pPr algn="ctr"/>
                      <a:r>
                        <a:rPr lang="en-US" sz="2000" b="1">
                          <a:latin typeface="Arial" panose="020B0604020202020204" pitchFamily="34" charset="0"/>
                          <a:cs typeface="Arial" panose="020B0604020202020204" pitchFamily="34" charset="0"/>
                        </a:rPr>
                        <a:t>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2980">
                <a:tc>
                  <a:txBody>
                    <a:bodyPr/>
                    <a:lstStyle/>
                    <a:p>
                      <a:pPr algn="ctr"/>
                      <a:r>
                        <a:rPr lang="en-US" sz="2000" b="1">
                          <a:latin typeface="Arial" panose="020B0604020202020204" pitchFamily="34" charset="0"/>
                          <a:cs typeface="Arial" panose="020B0604020202020204" pitchFamily="34" charset="0"/>
                        </a:rPr>
                        <a:t>2018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2" name="TextBox 11">
            <a:extLst>
              <a:ext uri="{FF2B5EF4-FFF2-40B4-BE49-F238E27FC236}">
                <a16:creationId xmlns:a16="http://schemas.microsoft.com/office/drawing/2014/main" id="{D8279F90-8DF3-404B-9A82-2671C8AE5A28}"/>
              </a:ext>
            </a:extLst>
          </p:cNvPr>
          <p:cNvSpPr txBox="1"/>
          <p:nvPr/>
        </p:nvSpPr>
        <p:spPr>
          <a:xfrm>
            <a:off x="3797935" y="4747200"/>
            <a:ext cx="4596130" cy="584775"/>
          </a:xfrm>
          <a:prstGeom prst="rect">
            <a:avLst/>
          </a:prstGeom>
          <a:noFill/>
        </p:spPr>
        <p:txBody>
          <a:bodyPr wrap="none" rtlCol="0">
            <a:spAutoFit/>
          </a:bodyPr>
          <a:lstStyle/>
          <a:p>
            <a:pPr algn="ctr"/>
            <a:r>
              <a:rPr lang="en-US" b="1">
                <a:latin typeface="Arial" panose="020B0604020202020204" pitchFamily="34" charset="0"/>
                <a:cs typeface="Arial" panose="020B0604020202020204" pitchFamily="34" charset="0"/>
              </a:rPr>
              <a:t>National Homicide Clearance Rate: 64% </a:t>
            </a:r>
          </a:p>
          <a:p>
            <a:pPr algn="ctr"/>
            <a:endParaRPr lang="en-US" sz="1400" b="1">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12197A42-F53F-E3B5-CB7A-21C2506E9E9D}"/>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5" name="Picture 4">
            <a:extLst>
              <a:ext uri="{FF2B5EF4-FFF2-40B4-BE49-F238E27FC236}">
                <a16:creationId xmlns:a16="http://schemas.microsoft.com/office/drawing/2014/main" id="{5E0528ED-4AEF-47CE-F442-E03E88067A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Tree>
    <p:extLst>
      <p:ext uri="{BB962C8B-B14F-4D97-AF65-F5344CB8AC3E}">
        <p14:creationId xmlns:p14="http://schemas.microsoft.com/office/powerpoint/2010/main" val="4138144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CEB87ACE-73DF-4941-B78D-5A916DF57AE4}" type="slidenum">
              <a:rPr lang="en-US" smtClean="0"/>
              <a:t>5</a:t>
            </a:fld>
            <a:endParaRPr lang="en-US"/>
          </a:p>
        </p:txBody>
      </p:sp>
      <p:sp>
        <p:nvSpPr>
          <p:cNvPr id="7" name="Title 10"/>
          <p:cNvSpPr txBox="1">
            <a:spLocks/>
          </p:cNvSpPr>
          <p:nvPr/>
        </p:nvSpPr>
        <p:spPr>
          <a:xfrm>
            <a:off x="838200" y="365126"/>
            <a:ext cx="10515600"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panose="020B0604020202020204" pitchFamily="34" charset="0"/>
                <a:cs typeface="Arial" panose="020B0604020202020204" pitchFamily="34" charset="0"/>
              </a:rPr>
              <a:t>Traffic Fatalities</a:t>
            </a:r>
          </a:p>
        </p:txBody>
      </p:sp>
      <p:graphicFrame>
        <p:nvGraphicFramePr>
          <p:cNvPr id="21" name="Table 21">
            <a:extLst>
              <a:ext uri="{FF2B5EF4-FFF2-40B4-BE49-F238E27FC236}">
                <a16:creationId xmlns:a16="http://schemas.microsoft.com/office/drawing/2014/main" id="{6DE8D044-9035-4035-BFFA-87E274578E0E}"/>
              </a:ext>
            </a:extLst>
          </p:cNvPr>
          <p:cNvGraphicFramePr>
            <a:graphicFrameLocks noGrp="1"/>
          </p:cNvGraphicFramePr>
          <p:nvPr>
            <p:extLst>
              <p:ext uri="{D42A27DB-BD31-4B8C-83A1-F6EECF244321}">
                <p14:modId xmlns:p14="http://schemas.microsoft.com/office/powerpoint/2010/main" val="3373191237"/>
              </p:ext>
            </p:extLst>
          </p:nvPr>
        </p:nvGraphicFramePr>
        <p:xfrm>
          <a:off x="2032986" y="1659184"/>
          <a:ext cx="8665494" cy="2903278"/>
        </p:xfrm>
        <a:graphic>
          <a:graphicData uri="http://schemas.openxmlformats.org/drawingml/2006/table">
            <a:tbl>
              <a:tblPr firstRow="1" bandRow="1">
                <a:tableStyleId>{1FECB4D8-DB02-4DC6-A0A2-4F2EBAE1DC90}</a:tableStyleId>
              </a:tblPr>
              <a:tblGrid>
                <a:gridCol w="1347832">
                  <a:extLst>
                    <a:ext uri="{9D8B030D-6E8A-4147-A177-3AD203B41FA5}">
                      <a16:colId xmlns:a16="http://schemas.microsoft.com/office/drawing/2014/main" val="75926080"/>
                    </a:ext>
                  </a:extLst>
                </a:gridCol>
                <a:gridCol w="3136983">
                  <a:extLst>
                    <a:ext uri="{9D8B030D-6E8A-4147-A177-3AD203B41FA5}">
                      <a16:colId xmlns:a16="http://schemas.microsoft.com/office/drawing/2014/main" val="446132653"/>
                    </a:ext>
                  </a:extLst>
                </a:gridCol>
                <a:gridCol w="4180679">
                  <a:extLst>
                    <a:ext uri="{9D8B030D-6E8A-4147-A177-3AD203B41FA5}">
                      <a16:colId xmlns:a16="http://schemas.microsoft.com/office/drawing/2014/main" val="144975477"/>
                    </a:ext>
                  </a:extLst>
                </a:gridCol>
              </a:tblGrid>
              <a:tr h="648605">
                <a:tc>
                  <a:txBody>
                    <a:bodyPr/>
                    <a:lstStyle/>
                    <a:p>
                      <a:pPr algn="ctr"/>
                      <a:r>
                        <a:rPr lang="en-US" b="1">
                          <a:solidFill>
                            <a:schemeClr val="tx1"/>
                          </a:solidFill>
                          <a:latin typeface="Arial" panose="020B0604020202020204" pitchFamily="34" charset="0"/>
                          <a:cs typeface="Arial" panose="020B0604020202020204" pitchFamily="34" charset="0"/>
                        </a:rPr>
                        <a:t>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solidFill>
                            <a:schemeClr val="tx1"/>
                          </a:solidFill>
                          <a:latin typeface="Arial" panose="020B0604020202020204" pitchFamily="34" charset="0"/>
                          <a:cs typeface="Arial" panose="020B0604020202020204" pitchFamily="34" charset="0"/>
                        </a:rPr>
                        <a:t>TOTAL FATAL WRECKS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solidFill>
                            <a:schemeClr val="tx1"/>
                          </a:solidFill>
                          <a:latin typeface="Arial" panose="020B0604020202020204" pitchFamily="34" charset="0"/>
                          <a:cs typeface="Arial" panose="020B0604020202020204" pitchFamily="34" charset="0"/>
                        </a:rPr>
                        <a:t>PEDESTRIAN-INVOLVED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2346799"/>
                  </a:ext>
                </a:extLst>
              </a:tr>
              <a:tr h="375778">
                <a:tc>
                  <a:txBody>
                    <a:bodyPr/>
                    <a:lstStyle/>
                    <a:p>
                      <a:pPr lvl="0" algn="ctr">
                        <a:buNone/>
                      </a:pPr>
                      <a:r>
                        <a:rPr lang="en-US" b="1">
                          <a:solidFill>
                            <a:schemeClr val="tx1"/>
                          </a:solidFill>
                          <a:latin typeface="Arial" panose="020B0604020202020204" pitchFamily="34" charset="0"/>
                          <a:cs typeface="Arial" panose="020B0604020202020204" pitchFamily="34" charset="0"/>
                        </a:rPr>
                        <a:t>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b="1">
                          <a:latin typeface="Arial" panose="020B0604020202020204" pitchFamily="34" charset="0"/>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b="1">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8431106"/>
                  </a:ext>
                </a:extLst>
              </a:tr>
              <a:tr h="375779">
                <a:tc>
                  <a:txBody>
                    <a:bodyPr/>
                    <a:lstStyle/>
                    <a:p>
                      <a:pPr algn="ctr"/>
                      <a:r>
                        <a:rPr lang="en-US" b="1">
                          <a:solidFill>
                            <a:schemeClr val="tx1"/>
                          </a:solidFill>
                          <a:latin typeface="Arial" panose="020B0604020202020204" pitchFamily="34" charset="0"/>
                          <a:cs typeface="Arial" panose="020B0604020202020204" pitchFamily="34" charset="0"/>
                        </a:rPr>
                        <a:t>2021</a:t>
                      </a:r>
                      <a:endParaRPr lang="en-US" b="1">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b="1">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b="1">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0529115"/>
                  </a:ext>
                </a:extLst>
              </a:tr>
              <a:tr h="375779">
                <a:tc>
                  <a:txBody>
                    <a:bodyPr/>
                    <a:lstStyle/>
                    <a:p>
                      <a:pPr algn="ctr"/>
                      <a:r>
                        <a:rPr lang="en-US" b="1">
                          <a:solidFill>
                            <a:schemeClr val="tx1"/>
                          </a:solidFill>
                          <a:latin typeface="Arial" panose="020B0604020202020204" pitchFamily="34" charset="0"/>
                          <a:cs typeface="Arial" panose="020B0604020202020204" pitchFamily="34" charset="0"/>
                        </a:rPr>
                        <a:t>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latin typeface="Arial" panose="020B0604020202020204" pitchFamily="34" charset="0"/>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3384076"/>
                  </a:ext>
                </a:extLst>
              </a:tr>
              <a:tr h="375779">
                <a:tc>
                  <a:txBody>
                    <a:bodyPr/>
                    <a:lstStyle/>
                    <a:p>
                      <a:pPr algn="ctr"/>
                      <a:r>
                        <a:rPr lang="en-US" b="1">
                          <a:solidFill>
                            <a:schemeClr val="tx1"/>
                          </a:solidFill>
                          <a:latin typeface="Arial" panose="020B0604020202020204" pitchFamily="34" charset="0"/>
                          <a:cs typeface="Arial" panose="020B0604020202020204" pitchFamily="34" charset="0"/>
                        </a:rPr>
                        <a:t>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latin typeface="Arial" panose="020B0604020202020204" pitchFamily="34" charset="0"/>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8750247"/>
                  </a:ext>
                </a:extLst>
              </a:tr>
              <a:tr h="375779">
                <a:tc>
                  <a:txBody>
                    <a:bodyPr/>
                    <a:lstStyle/>
                    <a:p>
                      <a:pPr algn="ctr"/>
                      <a:r>
                        <a:rPr lang="en-US" b="1">
                          <a:solidFill>
                            <a:schemeClr val="tx1"/>
                          </a:solidFill>
                          <a:latin typeface="Arial" panose="020B0604020202020204" pitchFamily="34" charset="0"/>
                          <a:cs typeface="Arial" panose="020B0604020202020204" pitchFamily="34" charset="0"/>
                        </a:rPr>
                        <a:t>2018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latin typeface="Arial" panose="020B0604020202020204" pitchFamily="34" charset="0"/>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3247232"/>
                  </a:ext>
                </a:extLst>
              </a:tr>
              <a:tr h="375779">
                <a:tc>
                  <a:txBody>
                    <a:bodyPr/>
                    <a:lstStyle/>
                    <a:p>
                      <a:pPr algn="ctr"/>
                      <a:r>
                        <a:rPr lang="en-US" b="1">
                          <a:solidFill>
                            <a:schemeClr val="tx1"/>
                          </a:solidFill>
                          <a:latin typeface="Arial" panose="020B0604020202020204" pitchFamily="34" charset="0"/>
                          <a:cs typeface="Arial" panose="020B0604020202020204" pitchFamily="34" charset="0"/>
                        </a:rPr>
                        <a:t>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latin typeface="Arial" panose="020B0604020202020204" pitchFamily="34" charset="0"/>
                          <a:cs typeface="Arial" panose="020B060402020202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5827208"/>
                  </a:ext>
                </a:extLst>
              </a:tr>
            </a:tbl>
          </a:graphicData>
        </a:graphic>
      </p:graphicFrame>
      <p:sp>
        <p:nvSpPr>
          <p:cNvPr id="2" name="Date Placeholder 1">
            <a:extLst>
              <a:ext uri="{FF2B5EF4-FFF2-40B4-BE49-F238E27FC236}">
                <a16:creationId xmlns:a16="http://schemas.microsoft.com/office/drawing/2014/main" id="{2A8C3FD3-9E85-31B1-5113-E938CA37ADB7}"/>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5" name="Picture 4">
            <a:extLst>
              <a:ext uri="{FF2B5EF4-FFF2-40B4-BE49-F238E27FC236}">
                <a16:creationId xmlns:a16="http://schemas.microsoft.com/office/drawing/2014/main" id="{9A5FAE6C-934B-80B2-40CC-7F0A296572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Tree>
    <p:extLst>
      <p:ext uri="{BB962C8B-B14F-4D97-AF65-F5344CB8AC3E}">
        <p14:creationId xmlns:p14="http://schemas.microsoft.com/office/powerpoint/2010/main" val="2002054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CEB87ACE-73DF-4941-B78D-5A916DF57AE4}" type="slidenum">
              <a:rPr lang="en-US" smtClean="0"/>
              <a:t>6</a:t>
            </a:fld>
            <a:endParaRPr lang="en-US"/>
          </a:p>
        </p:txBody>
      </p:sp>
      <p:sp>
        <p:nvSpPr>
          <p:cNvPr id="7" name="Title 10"/>
          <p:cNvSpPr txBox="1">
            <a:spLocks/>
          </p:cNvSpPr>
          <p:nvPr/>
        </p:nvSpPr>
        <p:spPr>
          <a:xfrm>
            <a:off x="838200" y="365126"/>
            <a:ext cx="10515600"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panose="020B0604020202020204" pitchFamily="34" charset="0"/>
                <a:cs typeface="Arial" panose="020B0604020202020204" pitchFamily="34" charset="0"/>
              </a:rPr>
              <a:t>Special Investigations Section  </a:t>
            </a:r>
          </a:p>
        </p:txBody>
      </p:sp>
      <p:graphicFrame>
        <p:nvGraphicFramePr>
          <p:cNvPr id="2" name="Table 4">
            <a:extLst>
              <a:ext uri="{FF2B5EF4-FFF2-40B4-BE49-F238E27FC236}">
                <a16:creationId xmlns:a16="http://schemas.microsoft.com/office/drawing/2014/main" id="{BA8E4230-96AA-8FDE-2298-DFD568194F9C}"/>
              </a:ext>
            </a:extLst>
          </p:cNvPr>
          <p:cNvGraphicFramePr>
            <a:graphicFrameLocks noGrp="1"/>
          </p:cNvGraphicFramePr>
          <p:nvPr>
            <p:extLst>
              <p:ext uri="{D42A27DB-BD31-4B8C-83A1-F6EECF244321}">
                <p14:modId xmlns:p14="http://schemas.microsoft.com/office/powerpoint/2010/main" val="3313301159"/>
              </p:ext>
            </p:extLst>
          </p:nvPr>
        </p:nvGraphicFramePr>
        <p:xfrm>
          <a:off x="1613606" y="1203642"/>
          <a:ext cx="4725295" cy="4358640"/>
        </p:xfrm>
        <a:graphic>
          <a:graphicData uri="http://schemas.openxmlformats.org/drawingml/2006/table">
            <a:tbl>
              <a:tblPr firstRow="1" bandRow="1">
                <a:tableStyleId>{1FECB4D8-DB02-4DC6-A0A2-4F2EBAE1DC90}</a:tableStyleId>
              </a:tblPr>
              <a:tblGrid>
                <a:gridCol w="2964426">
                  <a:extLst>
                    <a:ext uri="{9D8B030D-6E8A-4147-A177-3AD203B41FA5}">
                      <a16:colId xmlns:a16="http://schemas.microsoft.com/office/drawing/2014/main" val="2280031173"/>
                    </a:ext>
                  </a:extLst>
                </a:gridCol>
                <a:gridCol w="1760869">
                  <a:extLst>
                    <a:ext uri="{9D8B030D-6E8A-4147-A177-3AD203B41FA5}">
                      <a16:colId xmlns:a16="http://schemas.microsoft.com/office/drawing/2014/main" val="707276576"/>
                    </a:ext>
                  </a:extLst>
                </a:gridCol>
              </a:tblGrid>
              <a:tr h="0">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a:solidFill>
                            <a:schemeClr val="tx1"/>
                          </a:solidFill>
                          <a:latin typeface="Arial" panose="020B0604020202020204" pitchFamily="34" charset="0"/>
                          <a:cs typeface="Arial" panose="020B060402020202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0091542"/>
                  </a:ext>
                </a:extLst>
              </a:tr>
              <a:tr h="210586">
                <a:tc>
                  <a:txBody>
                    <a:bodyPr/>
                    <a:lstStyle/>
                    <a:p>
                      <a:pPr algn="ctr"/>
                      <a:r>
                        <a:rPr lang="en-US" sz="1600">
                          <a:latin typeface="Arial" panose="020B0604020202020204" pitchFamily="34" charset="0"/>
                          <a:cs typeface="Arial" panose="020B0604020202020204" pitchFamily="34" charset="0"/>
                        </a:rPr>
                        <a:t>Felony Arrests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246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8099630"/>
                  </a:ext>
                </a:extLst>
              </a:tr>
              <a:tr h="210586">
                <a:tc>
                  <a:txBody>
                    <a:bodyPr/>
                    <a:lstStyle/>
                    <a:p>
                      <a:pPr algn="ctr"/>
                      <a:r>
                        <a:rPr lang="en-US" sz="1600">
                          <a:latin typeface="Arial" panose="020B0604020202020204" pitchFamily="34" charset="0"/>
                          <a:cs typeface="Arial" panose="020B0604020202020204" pitchFamily="34" charset="0"/>
                        </a:rPr>
                        <a:t>Misdemeanor Arrests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2392467"/>
                  </a:ext>
                </a:extLst>
              </a:tr>
              <a:tr h="210586">
                <a:tc>
                  <a:txBody>
                    <a:bodyPr/>
                    <a:lstStyle/>
                    <a:p>
                      <a:pPr algn="ctr"/>
                      <a:r>
                        <a:rPr lang="en-US" sz="1600">
                          <a:latin typeface="Arial" panose="020B0604020202020204" pitchFamily="34" charset="0"/>
                          <a:cs typeface="Arial" panose="020B0604020202020204" pitchFamily="34" charset="0"/>
                        </a:rPr>
                        <a:t>Felony Arrest Warrant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716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4777063"/>
                  </a:ext>
                </a:extLst>
              </a:tr>
              <a:tr h="302070">
                <a:tc>
                  <a:txBody>
                    <a:bodyPr/>
                    <a:lstStyle/>
                    <a:p>
                      <a:pPr algn="ctr"/>
                      <a:r>
                        <a:rPr lang="en-US" sz="1600">
                          <a:latin typeface="Arial" panose="020B0604020202020204" pitchFamily="34" charset="0"/>
                          <a:cs typeface="Arial" panose="020B0604020202020204" pitchFamily="34" charset="0"/>
                        </a:rPr>
                        <a:t>Misdemeanor Arrest Warrant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3875255"/>
                  </a:ext>
                </a:extLst>
              </a:tr>
              <a:tr h="302070">
                <a:tc>
                  <a:txBody>
                    <a:bodyPr/>
                    <a:lstStyle/>
                    <a:p>
                      <a:pPr algn="ctr"/>
                      <a:r>
                        <a:rPr lang="en-US" sz="1600">
                          <a:latin typeface="Arial" panose="020B0604020202020204" pitchFamily="34" charset="0"/>
                          <a:cs typeface="Arial" panose="020B0604020202020204" pitchFamily="34" charset="0"/>
                        </a:rPr>
                        <a:t>City Ordinance Marijuana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2243111"/>
                  </a:ext>
                </a:extLst>
              </a:tr>
              <a:tr h="210586">
                <a:tc>
                  <a:txBody>
                    <a:bodyPr/>
                    <a:lstStyle/>
                    <a:p>
                      <a:pPr algn="ctr"/>
                      <a:r>
                        <a:rPr lang="en-US" sz="1600">
                          <a:latin typeface="Arial" panose="020B0604020202020204" pitchFamily="34" charset="0"/>
                          <a:cs typeface="Arial" panose="020B0604020202020204" pitchFamily="34" charset="0"/>
                        </a:rPr>
                        <a:t>Guns Recovered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193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7383475"/>
                  </a:ext>
                </a:extLst>
              </a:tr>
              <a:tr h="210586">
                <a:tc>
                  <a:txBody>
                    <a:bodyPr/>
                    <a:lstStyle/>
                    <a:p>
                      <a:pPr algn="ctr"/>
                      <a:r>
                        <a:rPr lang="en-US" sz="1600">
                          <a:latin typeface="Arial" panose="020B0604020202020204" pitchFamily="34" charset="0"/>
                          <a:cs typeface="Arial" panose="020B0604020202020204" pitchFamily="34" charset="0"/>
                        </a:rPr>
                        <a:t>Guns Recovered Stolen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5047660"/>
                  </a:ext>
                </a:extLst>
              </a:tr>
              <a:tr h="210586">
                <a:tc>
                  <a:txBody>
                    <a:bodyPr/>
                    <a:lstStyle/>
                    <a:p>
                      <a:pPr algn="ctr"/>
                      <a:r>
                        <a:rPr lang="en-US" sz="1600">
                          <a:latin typeface="Arial" panose="020B0604020202020204" pitchFamily="34" charset="0"/>
                          <a:cs typeface="Arial" panose="020B0604020202020204" pitchFamily="34" charset="0"/>
                        </a:rPr>
                        <a:t>Cocaine Recovered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1459.71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3663180"/>
                  </a:ext>
                </a:extLst>
              </a:tr>
              <a:tr h="210586">
                <a:tc>
                  <a:txBody>
                    <a:bodyPr/>
                    <a:lstStyle/>
                    <a:p>
                      <a:pPr algn="ctr"/>
                      <a:r>
                        <a:rPr lang="en-US" sz="1600">
                          <a:latin typeface="Arial" panose="020B0604020202020204" pitchFamily="34" charset="0"/>
                          <a:cs typeface="Arial" panose="020B0604020202020204" pitchFamily="34" charset="0"/>
                        </a:rPr>
                        <a:t>Crack Recovered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304.6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1169020"/>
                  </a:ext>
                </a:extLst>
              </a:tr>
              <a:tr h="210586">
                <a:tc>
                  <a:txBody>
                    <a:bodyPr/>
                    <a:lstStyle/>
                    <a:p>
                      <a:pPr algn="ctr"/>
                      <a:r>
                        <a:rPr lang="en-US" sz="1600">
                          <a:latin typeface="Arial" panose="020B0604020202020204" pitchFamily="34" charset="0"/>
                          <a:cs typeface="Arial" panose="020B0604020202020204" pitchFamily="34" charset="0"/>
                        </a:rPr>
                        <a:t>Pills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741.5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8304177"/>
                  </a:ext>
                </a:extLst>
              </a:tr>
              <a:tr h="210586">
                <a:tc>
                  <a:txBody>
                    <a:bodyPr/>
                    <a:lstStyle/>
                    <a:p>
                      <a:pPr algn="ctr"/>
                      <a:r>
                        <a:rPr lang="en-US" sz="1600">
                          <a:latin typeface="Arial" panose="020B0604020202020204" pitchFamily="34" charset="0"/>
                          <a:cs typeface="Arial" panose="020B0604020202020204" pitchFamily="34" charset="0"/>
                        </a:rPr>
                        <a:t>Marijuana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18699.837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8634823"/>
                  </a:ext>
                </a:extLst>
              </a:tr>
              <a:tr h="210586">
                <a:tc>
                  <a:txBody>
                    <a:bodyPr/>
                    <a:lstStyle/>
                    <a:p>
                      <a:pPr algn="ctr"/>
                      <a:r>
                        <a:rPr lang="en-US" sz="1600">
                          <a:latin typeface="Arial" panose="020B0604020202020204" pitchFamily="34" charset="0"/>
                          <a:cs typeface="Arial" panose="020B0604020202020204" pitchFamily="34" charset="0"/>
                        </a:rPr>
                        <a:t>Other Drugs/Codeine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507.72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7121251"/>
                  </a:ext>
                </a:extLst>
              </a:tr>
            </a:tbl>
          </a:graphicData>
        </a:graphic>
      </p:graphicFrame>
      <p:graphicFrame>
        <p:nvGraphicFramePr>
          <p:cNvPr id="6" name="Table 4">
            <a:extLst>
              <a:ext uri="{FF2B5EF4-FFF2-40B4-BE49-F238E27FC236}">
                <a16:creationId xmlns:a16="http://schemas.microsoft.com/office/drawing/2014/main" id="{F0B3E122-715A-9494-B5AC-093EA7E4BAEE}"/>
              </a:ext>
            </a:extLst>
          </p:cNvPr>
          <p:cNvGraphicFramePr>
            <a:graphicFrameLocks noGrp="1"/>
          </p:cNvGraphicFramePr>
          <p:nvPr>
            <p:extLst>
              <p:ext uri="{D42A27DB-BD31-4B8C-83A1-F6EECF244321}">
                <p14:modId xmlns:p14="http://schemas.microsoft.com/office/powerpoint/2010/main" val="3906210711"/>
              </p:ext>
            </p:extLst>
          </p:nvPr>
        </p:nvGraphicFramePr>
        <p:xfrm>
          <a:off x="6469625" y="1216536"/>
          <a:ext cx="4281949" cy="4345746"/>
        </p:xfrm>
        <a:graphic>
          <a:graphicData uri="http://schemas.openxmlformats.org/drawingml/2006/table">
            <a:tbl>
              <a:tblPr firstRow="1" bandRow="1">
                <a:tableStyleId>{1FECB4D8-DB02-4DC6-A0A2-4F2EBAE1DC90}</a:tableStyleId>
              </a:tblPr>
              <a:tblGrid>
                <a:gridCol w="2964426">
                  <a:extLst>
                    <a:ext uri="{9D8B030D-6E8A-4147-A177-3AD203B41FA5}">
                      <a16:colId xmlns:a16="http://schemas.microsoft.com/office/drawing/2014/main" val="2280031173"/>
                    </a:ext>
                  </a:extLst>
                </a:gridCol>
                <a:gridCol w="1317523">
                  <a:extLst>
                    <a:ext uri="{9D8B030D-6E8A-4147-A177-3AD203B41FA5}">
                      <a16:colId xmlns:a16="http://schemas.microsoft.com/office/drawing/2014/main" val="707276576"/>
                    </a:ext>
                  </a:extLst>
                </a:gridCol>
              </a:tblGrid>
              <a:tr h="358386">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a:solidFill>
                            <a:schemeClr val="tx1"/>
                          </a:solidFill>
                          <a:latin typeface="Arial" panose="020B0604020202020204" pitchFamily="34" charset="0"/>
                          <a:cs typeface="Arial" panose="020B060402020202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0091542"/>
                  </a:ext>
                </a:extLst>
              </a:tr>
              <a:tr h="398736">
                <a:tc>
                  <a:txBody>
                    <a:bodyPr/>
                    <a:lstStyle/>
                    <a:p>
                      <a:pPr algn="ctr"/>
                      <a:r>
                        <a:rPr lang="en-US" sz="1600">
                          <a:latin typeface="Arial" panose="020B0604020202020204" pitchFamily="34" charset="0"/>
                          <a:cs typeface="Arial" panose="020B0604020202020204" pitchFamily="34" charset="0"/>
                        </a:rPr>
                        <a:t>Meth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338.8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3607236"/>
                  </a:ext>
                </a:extLst>
              </a:tr>
              <a:tr h="398736">
                <a:tc>
                  <a:txBody>
                    <a:bodyPr/>
                    <a:lstStyle/>
                    <a:p>
                      <a:pPr algn="ctr"/>
                      <a:r>
                        <a:rPr lang="en-US" sz="1600">
                          <a:latin typeface="Arial" panose="020B0604020202020204" pitchFamily="34" charset="0"/>
                          <a:cs typeface="Arial" panose="020B0604020202020204" pitchFamily="34" charset="0"/>
                        </a:rPr>
                        <a:t>Fentanyl (grams/pills)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430.6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8626933"/>
                  </a:ext>
                </a:extLst>
              </a:tr>
              <a:tr h="398736">
                <a:tc>
                  <a:txBody>
                    <a:bodyPr/>
                    <a:lstStyle/>
                    <a:p>
                      <a:pPr algn="ctr"/>
                      <a:r>
                        <a:rPr lang="en-US" sz="1600">
                          <a:latin typeface="Arial" panose="020B0604020202020204" pitchFamily="34" charset="0"/>
                          <a:cs typeface="Arial" panose="020B0604020202020204" pitchFamily="34" charset="0"/>
                        </a:rPr>
                        <a:t>Traffic Citations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102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5148752"/>
                  </a:ext>
                </a:extLst>
              </a:tr>
              <a:tr h="398736">
                <a:tc>
                  <a:txBody>
                    <a:bodyPr/>
                    <a:lstStyle/>
                    <a:p>
                      <a:pPr algn="ctr"/>
                      <a:r>
                        <a:rPr lang="en-US" sz="1600">
                          <a:latin typeface="Arial" panose="020B0604020202020204" pitchFamily="34" charset="0"/>
                          <a:cs typeface="Arial" panose="020B0604020202020204" pitchFamily="34" charset="0"/>
                        </a:rPr>
                        <a:t>Stolen Auto Recovery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2057620"/>
                  </a:ext>
                </a:extLst>
              </a:tr>
              <a:tr h="398736">
                <a:tc>
                  <a:txBody>
                    <a:bodyPr/>
                    <a:lstStyle/>
                    <a:p>
                      <a:pPr algn="ctr"/>
                      <a:r>
                        <a:rPr lang="en-US" sz="1600">
                          <a:latin typeface="Arial" panose="020B0604020202020204" pitchFamily="34" charset="0"/>
                          <a:cs typeface="Arial" panose="020B0604020202020204" pitchFamily="34" charset="0"/>
                        </a:rPr>
                        <a:t>THC Products (units/oil)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15.1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0237429"/>
                  </a:ext>
                </a:extLst>
              </a:tr>
              <a:tr h="398736">
                <a:tc>
                  <a:txBody>
                    <a:bodyPr/>
                    <a:lstStyle/>
                    <a:p>
                      <a:pPr algn="ctr"/>
                      <a:r>
                        <a:rPr lang="en-US" sz="1600">
                          <a:latin typeface="Arial" panose="020B0604020202020204" pitchFamily="34" charset="0"/>
                          <a:cs typeface="Arial" panose="020B0604020202020204" pitchFamily="34" charset="0"/>
                        </a:rPr>
                        <a:t>MDMA (grams/pills)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469.2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9517108"/>
                  </a:ext>
                </a:extLst>
              </a:tr>
              <a:tr h="398736">
                <a:tc>
                  <a:txBody>
                    <a:bodyPr/>
                    <a:lstStyle/>
                    <a:p>
                      <a:pPr algn="ctr"/>
                      <a:r>
                        <a:rPr lang="en-US" sz="1600">
                          <a:latin typeface="Arial" panose="020B0604020202020204" pitchFamily="34" charset="0"/>
                          <a:cs typeface="Arial" panose="020B0604020202020204" pitchFamily="34" charset="0"/>
                        </a:rPr>
                        <a:t>Formulytic Entries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1109665"/>
                  </a:ext>
                </a:extLst>
              </a:tr>
              <a:tr h="398736">
                <a:tc>
                  <a:txBody>
                    <a:bodyPr/>
                    <a:lstStyle/>
                    <a:p>
                      <a:pPr algn="ctr"/>
                      <a:r>
                        <a:rPr lang="en-US" sz="1600">
                          <a:latin typeface="Arial" panose="020B0604020202020204" pitchFamily="34" charset="0"/>
                          <a:cs typeface="Arial" panose="020B0604020202020204" pitchFamily="34" charset="0"/>
                        </a:rPr>
                        <a:t>eTraces Initiated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742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0427414"/>
                  </a:ext>
                </a:extLst>
              </a:tr>
              <a:tr h="398736">
                <a:tc>
                  <a:txBody>
                    <a:bodyPr/>
                    <a:lstStyle/>
                    <a:p>
                      <a:pPr algn="ctr"/>
                      <a:r>
                        <a:rPr lang="en-US" sz="1600">
                          <a:latin typeface="Arial" panose="020B0604020202020204" pitchFamily="34" charset="0"/>
                          <a:cs typeface="Arial" panose="020B0604020202020204" pitchFamily="34" charset="0"/>
                        </a:rPr>
                        <a:t>Search Warrants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8613979"/>
                  </a:ext>
                </a:extLst>
              </a:tr>
              <a:tr h="398736">
                <a:tc>
                  <a:txBody>
                    <a:bodyPr/>
                    <a:lstStyle/>
                    <a:p>
                      <a:pPr algn="ctr"/>
                      <a:r>
                        <a:rPr lang="en-US" sz="1600">
                          <a:latin typeface="Arial" panose="020B0604020202020204" pitchFamily="34" charset="0"/>
                          <a:cs typeface="Arial" panose="020B0604020202020204" pitchFamily="34" charset="0"/>
                        </a:rPr>
                        <a:t>Money Recovered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$65,088.00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3268189"/>
                  </a:ext>
                </a:extLst>
              </a:tr>
            </a:tbl>
          </a:graphicData>
        </a:graphic>
      </p:graphicFrame>
      <p:sp>
        <p:nvSpPr>
          <p:cNvPr id="5" name="Date Placeholder 1">
            <a:extLst>
              <a:ext uri="{FF2B5EF4-FFF2-40B4-BE49-F238E27FC236}">
                <a16:creationId xmlns:a16="http://schemas.microsoft.com/office/drawing/2014/main" id="{969BFF9B-2833-C2FF-3646-E7F9F2453A69}"/>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10" name="Picture 9">
            <a:extLst>
              <a:ext uri="{FF2B5EF4-FFF2-40B4-BE49-F238E27FC236}">
                <a16:creationId xmlns:a16="http://schemas.microsoft.com/office/drawing/2014/main" id="{51C927C6-13D4-F99B-818A-D6A84631C1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Tree>
    <p:extLst>
      <p:ext uri="{BB962C8B-B14F-4D97-AF65-F5344CB8AC3E}">
        <p14:creationId xmlns:p14="http://schemas.microsoft.com/office/powerpoint/2010/main" val="2212234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CEB87ACE-73DF-4941-B78D-5A916DF57AE4}" type="slidenum">
              <a:rPr lang="en-US" smtClean="0"/>
              <a:t>7</a:t>
            </a:fld>
            <a:endParaRPr lang="en-US"/>
          </a:p>
        </p:txBody>
      </p:sp>
      <p:sp>
        <p:nvSpPr>
          <p:cNvPr id="7" name="Title 10"/>
          <p:cNvSpPr txBox="1">
            <a:spLocks/>
          </p:cNvSpPr>
          <p:nvPr/>
        </p:nvSpPr>
        <p:spPr>
          <a:xfrm>
            <a:off x="838200" y="371925"/>
            <a:ext cx="10515600"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panose="020B0604020202020204" pitchFamily="34" charset="0"/>
                <a:cs typeface="Arial" panose="020B0604020202020204" pitchFamily="34" charset="0"/>
              </a:rPr>
              <a:t>Behavioral Health Unit</a:t>
            </a:r>
          </a:p>
        </p:txBody>
      </p:sp>
      <p:sp>
        <p:nvSpPr>
          <p:cNvPr id="11" name="Content Placeholder 6">
            <a:extLst>
              <a:ext uri="{FF2B5EF4-FFF2-40B4-BE49-F238E27FC236}">
                <a16:creationId xmlns:a16="http://schemas.microsoft.com/office/drawing/2014/main" id="{06E78F82-F636-482B-BFAF-4B5B2E50227F}"/>
              </a:ext>
            </a:extLst>
          </p:cNvPr>
          <p:cNvSpPr txBox="1">
            <a:spLocks/>
          </p:cNvSpPr>
          <p:nvPr/>
        </p:nvSpPr>
        <p:spPr>
          <a:xfrm>
            <a:off x="1074174" y="1334271"/>
            <a:ext cx="8229601" cy="490405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Ø"/>
            </a:pPr>
            <a:r>
              <a:rPr lang="en-US" sz="2000">
                <a:latin typeface="Arial" panose="020B0604020202020204" pitchFamily="34" charset="0"/>
                <a:ea typeface="Arial" charset="0"/>
                <a:cs typeface="Arial" panose="020B0604020202020204" pitchFamily="34" charset="0"/>
              </a:rPr>
              <a:t>Launched: September 2020</a:t>
            </a:r>
          </a:p>
          <a:p>
            <a:pPr marL="342900" indent="-342900" algn="l">
              <a:buFont typeface="Wingdings" panose="05000000000000000000" pitchFamily="2" charset="2"/>
              <a:buChar char="Ø"/>
            </a:pPr>
            <a:r>
              <a:rPr lang="en-US" sz="2000">
                <a:latin typeface="Arial" panose="020B0604020202020204" pitchFamily="34" charset="0"/>
                <a:ea typeface="Arial" charset="0"/>
                <a:cs typeface="Arial" panose="020B0604020202020204" pitchFamily="34" charset="0"/>
              </a:rPr>
              <a:t>Commanded by Asst. Chief Robert Gavin</a:t>
            </a:r>
          </a:p>
          <a:p>
            <a:pPr marL="342900" indent="-342900" algn="l">
              <a:buFont typeface="Wingdings" panose="05000000000000000000" pitchFamily="2" charset="2"/>
              <a:buChar char="Ø"/>
            </a:pPr>
            <a:r>
              <a:rPr lang="en-US" sz="2000">
                <a:latin typeface="Arial" panose="020B0604020202020204" pitchFamily="34" charset="0"/>
                <a:ea typeface="Arial" charset="0"/>
                <a:cs typeface="Arial" panose="020B0604020202020204" pitchFamily="34" charset="0"/>
              </a:rPr>
              <a:t>Corporal Julie Cavanaugh, Ofc. Amber Beasley and Goose </a:t>
            </a:r>
          </a:p>
          <a:p>
            <a:pPr marL="742950" lvl="1" indent="-285750" algn="l">
              <a:buFont typeface="Arial" panose="020B0604020202020204" pitchFamily="34" charset="0"/>
              <a:buChar char="•"/>
            </a:pPr>
            <a:r>
              <a:rPr lang="en-US" sz="1800">
                <a:latin typeface="Arial" panose="020B0604020202020204" pitchFamily="34" charset="0"/>
                <a:ea typeface="Arial" charset="0"/>
                <a:cs typeface="Arial" panose="020B0604020202020204" pitchFamily="34" charset="0"/>
              </a:rPr>
              <a:t>Angela Spivey, LPC – Gateway Community Service Board </a:t>
            </a:r>
          </a:p>
          <a:p>
            <a:pPr marL="742950" lvl="1" indent="-285750" algn="l">
              <a:buFont typeface="Arial" panose="020B0604020202020204" pitchFamily="34" charset="0"/>
              <a:buChar char="•"/>
            </a:pPr>
            <a:r>
              <a:rPr lang="en-US" sz="1800">
                <a:latin typeface="Arial" panose="020B0604020202020204" pitchFamily="34" charset="0"/>
                <a:ea typeface="Arial" charset="0"/>
                <a:cs typeface="Arial" panose="020B0604020202020204" pitchFamily="34" charset="0"/>
              </a:rPr>
              <a:t>2 new BHU Officers will begin Feb. 2023 </a:t>
            </a:r>
          </a:p>
          <a:p>
            <a:pPr marL="742950" lvl="1" indent="-285750" algn="l">
              <a:buFont typeface="Arial" panose="020B0604020202020204" pitchFamily="34" charset="0"/>
              <a:buChar char="•"/>
            </a:pPr>
            <a:r>
              <a:rPr lang="en-US" sz="1800">
                <a:latin typeface="Arial" panose="020B0604020202020204" pitchFamily="34" charset="0"/>
                <a:ea typeface="Arial" charset="0"/>
                <a:cs typeface="Arial" panose="020B0604020202020204" pitchFamily="34" charset="0"/>
              </a:rPr>
              <a:t>4 BHU officers will expand afternoon and weekend hours </a:t>
            </a:r>
          </a:p>
          <a:p>
            <a:pPr marL="742950" lvl="1" indent="-285750" algn="l">
              <a:buFont typeface="Arial" panose="020B0604020202020204" pitchFamily="34" charset="0"/>
              <a:buChar char="•"/>
            </a:pPr>
            <a:r>
              <a:rPr lang="en-US" sz="1800">
                <a:latin typeface="Arial" panose="020B0604020202020204" pitchFamily="34" charset="0"/>
                <a:ea typeface="Arial" charset="0"/>
                <a:cs typeface="Arial" panose="020B0604020202020204" pitchFamily="34" charset="0"/>
              </a:rPr>
              <a:t>Expanded Clinician Hours (BHCC increasing staff to be on street)</a:t>
            </a:r>
          </a:p>
          <a:p>
            <a:pPr lvl="1" algn="l">
              <a:buFont typeface="Wingdings" charset="2"/>
              <a:buChar char="§"/>
            </a:pPr>
            <a:endParaRPr lang="en-US" sz="1800">
              <a:latin typeface="Arial" panose="020B0604020202020204" pitchFamily="34" charset="0"/>
              <a:ea typeface="Arial" charset="0"/>
              <a:cs typeface="Arial" panose="020B0604020202020204" pitchFamily="34" charset="0"/>
            </a:endParaRPr>
          </a:p>
          <a:p>
            <a:pPr marL="342900" indent="-342900" algn="l">
              <a:buFont typeface="Wingdings" panose="05000000000000000000" pitchFamily="2" charset="2"/>
              <a:buChar char="Ø"/>
            </a:pPr>
            <a:r>
              <a:rPr lang="en-US">
                <a:latin typeface="Arial" panose="020B0604020202020204" pitchFamily="34" charset="0"/>
                <a:ea typeface="Arial" charset="0"/>
                <a:cs typeface="Arial" panose="020B0604020202020204" pitchFamily="34" charset="0"/>
              </a:rPr>
              <a:t>To date, BHU:</a:t>
            </a:r>
          </a:p>
          <a:p>
            <a:pPr marL="742950" lvl="1" indent="-285750" algn="l">
              <a:buFont typeface="Arial" panose="020B0604020202020204" pitchFamily="34" charset="0"/>
              <a:buChar char="•"/>
            </a:pPr>
            <a:r>
              <a:rPr lang="en-US" sz="1800">
                <a:latin typeface="Arial" panose="020B0604020202020204" pitchFamily="34" charset="0"/>
                <a:ea typeface="Arial" charset="0"/>
                <a:cs typeface="Arial" panose="020B0604020202020204" pitchFamily="34" charset="0"/>
              </a:rPr>
              <a:t>Interacted with</a:t>
            </a:r>
            <a:r>
              <a:rPr lang="en-US" sz="1800" b="1">
                <a:latin typeface="Arial" panose="020B0604020202020204" pitchFamily="34" charset="0"/>
                <a:ea typeface="Arial" charset="0"/>
                <a:cs typeface="Arial" panose="020B0604020202020204" pitchFamily="34" charset="0"/>
              </a:rPr>
              <a:t> 387 </a:t>
            </a:r>
            <a:r>
              <a:rPr lang="en-US" sz="1800">
                <a:latin typeface="Arial" panose="020B0604020202020204" pitchFamily="34" charset="0"/>
                <a:ea typeface="Arial" charset="0"/>
                <a:cs typeface="Arial" panose="020B0604020202020204" pitchFamily="34" charset="0"/>
              </a:rPr>
              <a:t>unique individuals</a:t>
            </a:r>
          </a:p>
          <a:p>
            <a:pPr marL="742950" lvl="1" indent="-285750" algn="l">
              <a:buFont typeface="Arial" panose="020B0604020202020204" pitchFamily="34" charset="0"/>
              <a:buChar char="•"/>
            </a:pPr>
            <a:r>
              <a:rPr lang="en-US" sz="1800">
                <a:latin typeface="Arial" panose="020B0604020202020204" pitchFamily="34" charset="0"/>
                <a:ea typeface="Arial" charset="0"/>
                <a:cs typeface="Arial" panose="020B0604020202020204" pitchFamily="34" charset="0"/>
              </a:rPr>
              <a:t>Completed </a:t>
            </a:r>
            <a:r>
              <a:rPr lang="en-US" sz="1800" b="1">
                <a:latin typeface="Arial" panose="020B0604020202020204" pitchFamily="34" charset="0"/>
                <a:ea typeface="Arial" charset="0"/>
                <a:cs typeface="Arial" panose="020B0604020202020204" pitchFamily="34" charset="0"/>
              </a:rPr>
              <a:t>123</a:t>
            </a:r>
            <a:r>
              <a:rPr lang="en-US" sz="1800">
                <a:latin typeface="Arial" panose="020B0604020202020204" pitchFamily="34" charset="0"/>
                <a:ea typeface="Arial" charset="0"/>
                <a:cs typeface="Arial" panose="020B0604020202020204" pitchFamily="34" charset="0"/>
              </a:rPr>
              <a:t> follow-ups</a:t>
            </a:r>
          </a:p>
          <a:p>
            <a:pPr marL="742950" lvl="1" indent="-285750" algn="l">
              <a:buFont typeface="Arial" panose="020B0604020202020204" pitchFamily="34" charset="0"/>
              <a:buChar char="•"/>
            </a:pPr>
            <a:r>
              <a:rPr lang="en-US" sz="1800">
                <a:latin typeface="Arial" panose="020B0604020202020204" pitchFamily="34" charset="0"/>
                <a:ea typeface="Arial" charset="0"/>
                <a:cs typeface="Arial" panose="020B0604020202020204" pitchFamily="34" charset="0"/>
              </a:rPr>
              <a:t>Connected </a:t>
            </a:r>
            <a:r>
              <a:rPr lang="en-US" sz="1800" b="1">
                <a:latin typeface="Arial" panose="020B0604020202020204" pitchFamily="34" charset="0"/>
                <a:ea typeface="Arial" charset="0"/>
                <a:cs typeface="Arial" panose="020B0604020202020204" pitchFamily="34" charset="0"/>
              </a:rPr>
              <a:t>238</a:t>
            </a:r>
            <a:r>
              <a:rPr lang="en-US" sz="1800">
                <a:latin typeface="Arial" panose="020B0604020202020204" pitchFamily="34" charset="0"/>
                <a:ea typeface="Arial" charset="0"/>
                <a:cs typeface="Arial" panose="020B0604020202020204" pitchFamily="34" charset="0"/>
              </a:rPr>
              <a:t> individuals to services</a:t>
            </a:r>
          </a:p>
          <a:p>
            <a:pPr marL="742950" lvl="1" indent="-285750" algn="l">
              <a:buFont typeface="Arial" panose="020B0604020202020204" pitchFamily="34" charset="0"/>
              <a:buChar char="•"/>
            </a:pPr>
            <a:r>
              <a:rPr lang="en-US" sz="1800">
                <a:latin typeface="Arial" panose="020B0604020202020204" pitchFamily="34" charset="0"/>
                <a:ea typeface="Arial" charset="0"/>
                <a:cs typeface="Arial" panose="020B0604020202020204" pitchFamily="34" charset="0"/>
              </a:rPr>
              <a:t>Only </a:t>
            </a:r>
            <a:r>
              <a:rPr lang="en-US" sz="1800" b="1">
                <a:latin typeface="Arial" panose="020B0604020202020204" pitchFamily="34" charset="0"/>
                <a:ea typeface="Arial" charset="0"/>
                <a:cs typeface="Arial" panose="020B0604020202020204" pitchFamily="34" charset="0"/>
              </a:rPr>
              <a:t>19</a:t>
            </a:r>
            <a:r>
              <a:rPr lang="en-US" sz="1800">
                <a:latin typeface="Arial" panose="020B0604020202020204" pitchFamily="34" charset="0"/>
                <a:ea typeface="Arial" charset="0"/>
                <a:cs typeface="Arial" panose="020B0604020202020204" pitchFamily="34" charset="0"/>
              </a:rPr>
              <a:t> individuals served ended in arrest, half were due to prior warrant or parole violations</a:t>
            </a:r>
          </a:p>
        </p:txBody>
      </p:sp>
      <p:sp>
        <p:nvSpPr>
          <p:cNvPr id="2" name="Date Placeholder 1">
            <a:extLst>
              <a:ext uri="{FF2B5EF4-FFF2-40B4-BE49-F238E27FC236}">
                <a16:creationId xmlns:a16="http://schemas.microsoft.com/office/drawing/2014/main" id="{6919B75D-D179-BA29-B508-1B17F157FCC8}"/>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5" name="Picture 4">
            <a:extLst>
              <a:ext uri="{FF2B5EF4-FFF2-40B4-BE49-F238E27FC236}">
                <a16:creationId xmlns:a16="http://schemas.microsoft.com/office/drawing/2014/main" id="{94C4B838-C50E-C4D7-0C82-CBA67A4DB2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grpSp>
        <p:nvGrpSpPr>
          <p:cNvPr id="15" name="Group 14">
            <a:extLst>
              <a:ext uri="{FF2B5EF4-FFF2-40B4-BE49-F238E27FC236}">
                <a16:creationId xmlns:a16="http://schemas.microsoft.com/office/drawing/2014/main" id="{44973A7A-4472-5B19-532B-6F30E131F816}"/>
              </a:ext>
            </a:extLst>
          </p:cNvPr>
          <p:cNvGrpSpPr/>
          <p:nvPr/>
        </p:nvGrpSpPr>
        <p:grpSpPr>
          <a:xfrm>
            <a:off x="8607734" y="1392276"/>
            <a:ext cx="3376451" cy="4594332"/>
            <a:chOff x="8607734" y="1392276"/>
            <a:chExt cx="3376451" cy="4594332"/>
          </a:xfrm>
        </p:grpSpPr>
        <p:pic>
          <p:nvPicPr>
            <p:cNvPr id="6" name="Picture 5" descr="A picture containing indoor&#10;&#10;Description automatically generated">
              <a:extLst>
                <a:ext uri="{FF2B5EF4-FFF2-40B4-BE49-F238E27FC236}">
                  <a16:creationId xmlns:a16="http://schemas.microsoft.com/office/drawing/2014/main" id="{047CE7E8-7570-908D-5899-7CC575357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044992" y="1955018"/>
              <a:ext cx="4501935" cy="3376451"/>
            </a:xfrm>
            <a:prstGeom prst="rect">
              <a:avLst/>
            </a:prstGeom>
            <a:ln>
              <a:noFill/>
            </a:ln>
            <a:effectLst>
              <a:softEdge rad="112500"/>
            </a:effectLst>
          </p:spPr>
        </p:pic>
        <p:pic>
          <p:nvPicPr>
            <p:cNvPr id="10" name="Picture 9">
              <a:extLst>
                <a:ext uri="{FF2B5EF4-FFF2-40B4-BE49-F238E27FC236}">
                  <a16:creationId xmlns:a16="http://schemas.microsoft.com/office/drawing/2014/main" id="{B270C22E-AE58-2483-FDE4-2D1C527B4E61}"/>
                </a:ext>
              </a:extLst>
            </p:cNvPr>
            <p:cNvPicPr>
              <a:picLocks noChangeAspect="1"/>
            </p:cNvPicPr>
            <p:nvPr/>
          </p:nvPicPr>
          <p:blipFill>
            <a:blip r:embed="rId5"/>
            <a:stretch>
              <a:fillRect/>
            </a:stretch>
          </p:blipFill>
          <p:spPr>
            <a:xfrm>
              <a:off x="8607734" y="4043098"/>
              <a:ext cx="1800573" cy="1930232"/>
            </a:xfrm>
            <a:prstGeom prst="rect">
              <a:avLst/>
            </a:prstGeom>
            <a:ln>
              <a:noFill/>
            </a:ln>
            <a:effectLst>
              <a:softEdge rad="112500"/>
            </a:effectLst>
          </p:spPr>
        </p:pic>
        <p:pic>
          <p:nvPicPr>
            <p:cNvPr id="14" name="Picture 13">
              <a:extLst>
                <a:ext uri="{FF2B5EF4-FFF2-40B4-BE49-F238E27FC236}">
                  <a16:creationId xmlns:a16="http://schemas.microsoft.com/office/drawing/2014/main" id="{81ABCBE0-E482-3C97-BA9F-26CE57C3AF93}"/>
                </a:ext>
              </a:extLst>
            </p:cNvPr>
            <p:cNvPicPr>
              <a:picLocks noChangeAspect="1"/>
            </p:cNvPicPr>
            <p:nvPr/>
          </p:nvPicPr>
          <p:blipFill>
            <a:blip r:embed="rId6"/>
            <a:stretch>
              <a:fillRect/>
            </a:stretch>
          </p:blipFill>
          <p:spPr>
            <a:xfrm>
              <a:off x="10295960" y="3975924"/>
              <a:ext cx="1688225" cy="2010684"/>
            </a:xfrm>
            <a:prstGeom prst="rect">
              <a:avLst/>
            </a:prstGeom>
            <a:ln>
              <a:noFill/>
            </a:ln>
            <a:effectLst>
              <a:softEdge rad="112500"/>
            </a:effectLst>
          </p:spPr>
        </p:pic>
      </p:grpSp>
    </p:spTree>
    <p:extLst>
      <p:ext uri="{BB962C8B-B14F-4D97-AF65-F5344CB8AC3E}">
        <p14:creationId xmlns:p14="http://schemas.microsoft.com/office/powerpoint/2010/main" val="646449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CEB87ACE-73DF-4941-B78D-5A916DF57AE4}" type="slidenum">
              <a:rPr lang="en-US" smtClean="0"/>
              <a:t>8</a:t>
            </a:fld>
            <a:endParaRPr lang="en-US"/>
          </a:p>
        </p:txBody>
      </p:sp>
      <p:sp>
        <p:nvSpPr>
          <p:cNvPr id="27" name="Rectangle 22">
            <a:extLst>
              <a:ext uri="{FF2B5EF4-FFF2-40B4-BE49-F238E27FC236}">
                <a16:creationId xmlns:a16="http://schemas.microsoft.com/office/drawing/2014/main" id="{F2E3F664-2EA1-13CD-155A-D143CA48238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F2D4C890-7062-268B-6D69-80F7A794C4BC}"/>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0">
            <a:extLst>
              <a:ext uri="{FF2B5EF4-FFF2-40B4-BE49-F238E27FC236}">
                <a16:creationId xmlns:a16="http://schemas.microsoft.com/office/drawing/2014/main" id="{7D9CB43B-940F-78E3-A92F-28CBCAE04CC7}"/>
              </a:ext>
            </a:extLst>
          </p:cNvPr>
          <p:cNvSpPr txBox="1">
            <a:spLocks/>
          </p:cNvSpPr>
          <p:nvPr/>
        </p:nvSpPr>
        <p:spPr>
          <a:xfrm>
            <a:off x="822186" y="211189"/>
            <a:ext cx="10547626" cy="746702"/>
          </a:xfrm>
          <a:prstGeom prst="rect">
            <a:avLst/>
          </a:prstGeom>
          <a:solidFill>
            <a:schemeClr val="bg1">
              <a:lumMod val="8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latin typeface="Arial"/>
                <a:cs typeface="Arial"/>
              </a:rPr>
              <a:t>Crime Reduction and Prevention </a:t>
            </a:r>
          </a:p>
        </p:txBody>
      </p:sp>
      <p:sp>
        <p:nvSpPr>
          <p:cNvPr id="13" name="Rectangle 2">
            <a:extLst>
              <a:ext uri="{FF2B5EF4-FFF2-40B4-BE49-F238E27FC236}">
                <a16:creationId xmlns:a16="http://schemas.microsoft.com/office/drawing/2014/main" id="{9D19CBCA-355F-D25E-4B80-8C20A9D9D93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Diagram 13">
            <a:extLst>
              <a:ext uri="{FF2B5EF4-FFF2-40B4-BE49-F238E27FC236}">
                <a16:creationId xmlns:a16="http://schemas.microsoft.com/office/drawing/2014/main" id="{82BF609A-F4DE-7939-3D5B-5CDED05B47A7}"/>
              </a:ext>
            </a:extLst>
          </p:cNvPr>
          <p:cNvGraphicFramePr/>
          <p:nvPr>
            <p:extLst>
              <p:ext uri="{D42A27DB-BD31-4B8C-83A1-F6EECF244321}">
                <p14:modId xmlns:p14="http://schemas.microsoft.com/office/powerpoint/2010/main" val="1916876451"/>
              </p:ext>
            </p:extLst>
          </p:nvPr>
        </p:nvGraphicFramePr>
        <p:xfrm>
          <a:off x="2992977" y="1082136"/>
          <a:ext cx="6206045" cy="5025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Rectangle 3">
            <a:extLst>
              <a:ext uri="{FF2B5EF4-FFF2-40B4-BE49-F238E27FC236}">
                <a16:creationId xmlns:a16="http://schemas.microsoft.com/office/drawing/2014/main" id="{6507E056-5FCB-8A06-51C2-B506A890900B}"/>
              </a:ext>
            </a:extLst>
          </p:cNvPr>
          <p:cNvSpPr>
            <a:spLocks noChangeArrowheads="1"/>
          </p:cNvSpPr>
          <p:nvPr/>
        </p:nvSpPr>
        <p:spPr bwMode="auto">
          <a:xfrm>
            <a:off x="0" y="6410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Date Placeholder 1">
            <a:extLst>
              <a:ext uri="{FF2B5EF4-FFF2-40B4-BE49-F238E27FC236}">
                <a16:creationId xmlns:a16="http://schemas.microsoft.com/office/drawing/2014/main" id="{5DA00333-924C-6863-15C0-0429ED54A114}"/>
              </a:ext>
            </a:extLst>
          </p:cNvPr>
          <p:cNvSpPr>
            <a:spLocks noGrp="1"/>
          </p:cNvSpPr>
          <p:nvPr>
            <p:ph type="dt" sz="half" idx="10"/>
          </p:nvPr>
        </p:nvSpPr>
        <p:spPr>
          <a:xfrm>
            <a:off x="1205345" y="6301364"/>
            <a:ext cx="4572000" cy="365125"/>
          </a:xfrm>
        </p:spPr>
        <p:txBody>
          <a:body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6" name="Picture 5">
            <a:extLst>
              <a:ext uri="{FF2B5EF4-FFF2-40B4-BE49-F238E27FC236}">
                <a16:creationId xmlns:a16="http://schemas.microsoft.com/office/drawing/2014/main" id="{6310EBAF-24FF-8056-5F80-948256B8E4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Tree>
    <p:extLst>
      <p:ext uri="{BB962C8B-B14F-4D97-AF65-F5344CB8AC3E}">
        <p14:creationId xmlns:p14="http://schemas.microsoft.com/office/powerpoint/2010/main" val="12026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graphicEl>
                                              <a:dgm id="{96B91947-01AA-4696-A9D9-C226444278E3}"/>
                                            </p:graphicEl>
                                          </p:spTgt>
                                        </p:tgtEl>
                                        <p:attrNameLst>
                                          <p:attrName>style.visibility</p:attrName>
                                        </p:attrNameLst>
                                      </p:cBhvr>
                                      <p:to>
                                        <p:strVal val="visible"/>
                                      </p:to>
                                    </p:set>
                                    <p:animEffect transition="in" filter="fade">
                                      <p:cBhvr>
                                        <p:cTn id="7" dur="500"/>
                                        <p:tgtEl>
                                          <p:spTgt spid="14">
                                            <p:graphicEl>
                                              <a:dgm id="{96B91947-01AA-4696-A9D9-C226444278E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graphicEl>
                                              <a:dgm id="{7C3C47C1-AD91-4EEB-947F-673482BB0364}"/>
                                            </p:graphicEl>
                                          </p:spTgt>
                                        </p:tgtEl>
                                        <p:attrNameLst>
                                          <p:attrName>style.visibility</p:attrName>
                                        </p:attrNameLst>
                                      </p:cBhvr>
                                      <p:to>
                                        <p:strVal val="visible"/>
                                      </p:to>
                                    </p:set>
                                    <p:animEffect transition="in" filter="fade">
                                      <p:cBhvr>
                                        <p:cTn id="12" dur="500"/>
                                        <p:tgtEl>
                                          <p:spTgt spid="14">
                                            <p:graphicEl>
                                              <a:dgm id="{7C3C47C1-AD91-4EEB-947F-673482BB036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graphicEl>
                                              <a:dgm id="{F58E6015-6A2E-4C49-AB08-0C53A04238CE}"/>
                                            </p:graphicEl>
                                          </p:spTgt>
                                        </p:tgtEl>
                                        <p:attrNameLst>
                                          <p:attrName>style.visibility</p:attrName>
                                        </p:attrNameLst>
                                      </p:cBhvr>
                                      <p:to>
                                        <p:strVal val="visible"/>
                                      </p:to>
                                    </p:set>
                                    <p:animEffect transition="in" filter="fade">
                                      <p:cBhvr>
                                        <p:cTn id="17" dur="500"/>
                                        <p:tgtEl>
                                          <p:spTgt spid="14">
                                            <p:graphicEl>
                                              <a:dgm id="{F58E6015-6A2E-4C49-AB08-0C53A04238C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graphicEl>
                                              <a:dgm id="{FC1F2D46-7519-48D0-A3A4-233E58BA1814}"/>
                                            </p:graphicEl>
                                          </p:spTgt>
                                        </p:tgtEl>
                                        <p:attrNameLst>
                                          <p:attrName>style.visibility</p:attrName>
                                        </p:attrNameLst>
                                      </p:cBhvr>
                                      <p:to>
                                        <p:strVal val="visible"/>
                                      </p:to>
                                    </p:set>
                                    <p:animEffect transition="in" filter="fade">
                                      <p:cBhvr>
                                        <p:cTn id="22" dur="500"/>
                                        <p:tgtEl>
                                          <p:spTgt spid="14">
                                            <p:graphicEl>
                                              <a:dgm id="{FC1F2D46-7519-48D0-A3A4-233E58BA181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graphicEl>
                                              <a:dgm id="{D9AF0EE9-B3F0-4CF6-87E7-C87C96A03569}"/>
                                            </p:graphicEl>
                                          </p:spTgt>
                                        </p:tgtEl>
                                        <p:attrNameLst>
                                          <p:attrName>style.visibility</p:attrName>
                                        </p:attrNameLst>
                                      </p:cBhvr>
                                      <p:to>
                                        <p:strVal val="visible"/>
                                      </p:to>
                                    </p:set>
                                    <p:animEffect transition="in" filter="fade">
                                      <p:cBhvr>
                                        <p:cTn id="27" dur="500"/>
                                        <p:tgtEl>
                                          <p:spTgt spid="14">
                                            <p:graphicEl>
                                              <a:dgm id="{D9AF0EE9-B3F0-4CF6-87E7-C87C96A03569}"/>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graphicEl>
                                              <a:dgm id="{38BF9EF9-C42E-4ED4-98E5-ABF18020CF53}"/>
                                            </p:graphicEl>
                                          </p:spTgt>
                                        </p:tgtEl>
                                        <p:attrNameLst>
                                          <p:attrName>style.visibility</p:attrName>
                                        </p:attrNameLst>
                                      </p:cBhvr>
                                      <p:to>
                                        <p:strVal val="visible"/>
                                      </p:to>
                                    </p:set>
                                    <p:animEffect transition="in" filter="fade">
                                      <p:cBhvr>
                                        <p:cTn id="32" dur="500"/>
                                        <p:tgtEl>
                                          <p:spTgt spid="14">
                                            <p:graphicEl>
                                              <a:dgm id="{38BF9EF9-C42E-4ED4-98E5-ABF18020CF5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graphicEl>
                                              <a:dgm id="{891A6BF6-A68E-4B31-869D-AB3B47C0E1B2}"/>
                                            </p:graphicEl>
                                          </p:spTgt>
                                        </p:tgtEl>
                                        <p:attrNameLst>
                                          <p:attrName>style.visibility</p:attrName>
                                        </p:attrNameLst>
                                      </p:cBhvr>
                                      <p:to>
                                        <p:strVal val="visible"/>
                                      </p:to>
                                    </p:set>
                                    <p:animEffect transition="in" filter="fade">
                                      <p:cBhvr>
                                        <p:cTn id="37" dur="500"/>
                                        <p:tgtEl>
                                          <p:spTgt spid="14">
                                            <p:graphicEl>
                                              <a:dgm id="{891A6BF6-A68E-4B31-869D-AB3B47C0E1B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Map&#10;&#10;Description automatically generated">
            <a:extLst>
              <a:ext uri="{FF2B5EF4-FFF2-40B4-BE49-F238E27FC236}">
                <a16:creationId xmlns:a16="http://schemas.microsoft.com/office/drawing/2014/main" id="{E13FAE3F-BFDA-D4F6-9A93-CB70FAD8B01C}"/>
              </a:ext>
            </a:extLst>
          </p:cNvPr>
          <p:cNvPicPr>
            <a:picLocks noChangeAspect="1"/>
          </p:cNvPicPr>
          <p:nvPr/>
        </p:nvPicPr>
        <p:blipFill rotWithShape="1">
          <a:blip r:embed="rId3"/>
          <a:srcRect b="873"/>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7" name="Picture 6" descr="A map of a city&#10;&#10;Description automatically generated with medium confidence">
            <a:extLst>
              <a:ext uri="{FF2B5EF4-FFF2-40B4-BE49-F238E27FC236}">
                <a16:creationId xmlns:a16="http://schemas.microsoft.com/office/drawing/2014/main" id="{5FA6AB8A-123F-8DDA-497D-D24ACB83CD45}"/>
              </a:ext>
            </a:extLst>
          </p:cNvPr>
          <p:cNvPicPr>
            <a:picLocks noChangeAspect="1"/>
          </p:cNvPicPr>
          <p:nvPr/>
        </p:nvPicPr>
        <p:blipFill rotWithShape="1">
          <a:blip r:embed="rId4"/>
          <a:srcRect l="5922" r="5923"/>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1046" name="Freeform: Shape 1045">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8" name="Freeform: Shape 1047">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438913" y="1511589"/>
            <a:ext cx="3430958" cy="2896432"/>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6000" u="sng"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Data Driven Strategies </a:t>
            </a:r>
          </a:p>
        </p:txBody>
      </p:sp>
      <p:sp>
        <p:nvSpPr>
          <p:cNvPr id="1050" name="Rectangle 1049">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052" name="Rectangle 1051">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Date Placeholder 1">
            <a:extLst>
              <a:ext uri="{FF2B5EF4-FFF2-40B4-BE49-F238E27FC236}">
                <a16:creationId xmlns:a16="http://schemas.microsoft.com/office/drawing/2014/main" id="{57366700-E00D-8153-211B-587A025D4B17}"/>
              </a:ext>
            </a:extLst>
          </p:cNvPr>
          <p:cNvSpPr>
            <a:spLocks noGrp="1"/>
          </p:cNvSpPr>
          <p:nvPr>
            <p:ph type="dt" sz="half" idx="10"/>
          </p:nvPr>
        </p:nvSpPr>
        <p:spPr>
          <a:xfrm>
            <a:off x="438911" y="6356350"/>
            <a:ext cx="2793386" cy="365125"/>
          </a:xfrm>
        </p:spPr>
        <p:txBody>
          <a:bodyPr vert="horz" lIns="91440" tIns="45720" rIns="91440" bIns="45720" rtlCol="0" anchor="ctr">
            <a:normAutofit/>
          </a:bodyPr>
          <a:lstStyle/>
          <a:p>
            <a:pPr>
              <a:lnSpc>
                <a:spcPct val="90000"/>
              </a:lnSpc>
              <a:spcAft>
                <a:spcPts val="600"/>
              </a:spcAft>
            </a:pPr>
            <a:r>
              <a:rPr lang="en-US" sz="700">
                <a:solidFill>
                  <a:schemeClr val="tx1">
                    <a:lumMod val="50000"/>
                    <a:lumOff val="50000"/>
                  </a:schemeClr>
                </a:solidFill>
              </a:rPr>
              <a:t>Lenny B. Gunther, Chief of Police</a:t>
            </a:r>
          </a:p>
          <a:p>
            <a:pPr>
              <a:lnSpc>
                <a:spcPct val="90000"/>
              </a:lnSpc>
              <a:spcAft>
                <a:spcPts val="600"/>
              </a:spcAft>
            </a:pPr>
            <a:r>
              <a:rPr lang="en-US" sz="700">
                <a:solidFill>
                  <a:schemeClr val="tx1">
                    <a:lumMod val="50000"/>
                    <a:lumOff val="50000"/>
                  </a:schemeClr>
                </a:solidFill>
              </a:rPr>
              <a:t>Savannah Police Department</a:t>
            </a:r>
          </a:p>
        </p:txBody>
      </p:sp>
      <p:sp>
        <p:nvSpPr>
          <p:cNvPr id="3" name="Slide Number Placeholder 2"/>
          <p:cNvSpPr>
            <a:spLocks noGrp="1"/>
          </p:cNvSpPr>
          <p:nvPr>
            <p:ph type="sldNum" sz="quarter" idx="12"/>
          </p:nvPr>
        </p:nvSpPr>
        <p:spPr>
          <a:xfrm>
            <a:off x="9009889" y="6356350"/>
            <a:ext cx="2743200" cy="365125"/>
          </a:xfrm>
        </p:spPr>
        <p:txBody>
          <a:bodyPr vert="horz" lIns="91440" tIns="45720" rIns="91440" bIns="45720" rtlCol="0" anchor="ctr">
            <a:normAutofit/>
          </a:bodyPr>
          <a:lstStyle/>
          <a:p>
            <a:pPr>
              <a:spcAft>
                <a:spcPts val="600"/>
              </a:spcAft>
            </a:pPr>
            <a:fld id="{CEB87ACE-73DF-4941-B78D-5A916DF57AE4}" type="slidenum">
              <a:rPr lang="en-US">
                <a:solidFill>
                  <a:schemeClr val="bg1"/>
                </a:solidFill>
              </a:rPr>
              <a:pPr>
                <a:spcAft>
                  <a:spcPts val="600"/>
                </a:spcAft>
              </a:pPr>
              <a:t>9</a:t>
            </a:fld>
            <a:endParaRPr lang="en-US">
              <a:solidFill>
                <a:schemeClr val="bg1"/>
              </a:solidFill>
            </a:endParaRPr>
          </a:p>
        </p:txBody>
      </p:sp>
      <p:sp>
        <p:nvSpPr>
          <p:cNvPr id="8" name="Rectangle 7"/>
          <p:cNvSpPr/>
          <p:nvPr/>
        </p:nvSpPr>
        <p:spPr>
          <a:xfrm>
            <a:off x="0" y="6109855"/>
            <a:ext cx="12192000" cy="748145"/>
          </a:xfrm>
          <a:prstGeom prst="rect">
            <a:avLst/>
          </a:prstGeom>
          <a:solidFill>
            <a:srgbClr val="262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1">
            <a:extLst>
              <a:ext uri="{FF2B5EF4-FFF2-40B4-BE49-F238E27FC236}">
                <a16:creationId xmlns:a16="http://schemas.microsoft.com/office/drawing/2014/main" id="{54C87394-C2E8-CE1E-0D8D-C88F99FE79C6}"/>
              </a:ext>
            </a:extLst>
          </p:cNvPr>
          <p:cNvSpPr txBox="1">
            <a:spLocks/>
          </p:cNvSpPr>
          <p:nvPr/>
        </p:nvSpPr>
        <p:spPr>
          <a:xfrm>
            <a:off x="1205345" y="6301364"/>
            <a:ext cx="45720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white">
                    <a:tint val="75000"/>
                  </a:prstClr>
                </a:solidFill>
                <a:latin typeface="Arial" panose="020B0604020202020204" pitchFamily="34" charset="0"/>
                <a:cs typeface="Arial" panose="020B0604020202020204" pitchFamily="34" charset="0"/>
              </a:rPr>
              <a:t>Lenny B. Gunther, Chief of Police</a:t>
            </a:r>
          </a:p>
          <a:p>
            <a:r>
              <a:rPr lang="en-US">
                <a:solidFill>
                  <a:prstClr val="white">
                    <a:tint val="75000"/>
                  </a:prstClr>
                </a:solidFill>
                <a:latin typeface="Arial" panose="020B0604020202020204" pitchFamily="34" charset="0"/>
                <a:cs typeface="Arial" panose="020B0604020202020204" pitchFamily="34" charset="0"/>
              </a:rPr>
              <a:t>Savannah Police Department</a:t>
            </a:r>
          </a:p>
        </p:txBody>
      </p:sp>
      <p:pic>
        <p:nvPicPr>
          <p:cNvPr id="9" name="Picture 8">
            <a:extLst>
              <a:ext uri="{FF2B5EF4-FFF2-40B4-BE49-F238E27FC236}">
                <a16:creationId xmlns:a16="http://schemas.microsoft.com/office/drawing/2014/main" id="{B1F18A1C-F17D-F67A-51B0-0CC6ECE4F7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89" y="5442961"/>
            <a:ext cx="1167685" cy="1333787"/>
          </a:xfrm>
          <a:prstGeom prst="rect">
            <a:avLst/>
          </a:prstGeom>
        </p:spPr>
      </p:pic>
      <p:sp>
        <p:nvSpPr>
          <p:cNvPr id="11" name="Rectangle 10">
            <a:extLst>
              <a:ext uri="{FF2B5EF4-FFF2-40B4-BE49-F238E27FC236}">
                <a16:creationId xmlns:a16="http://schemas.microsoft.com/office/drawing/2014/main" id="{A73F6449-2F72-F86F-1D33-76D12B3DCD59}"/>
              </a:ext>
            </a:extLst>
          </p:cNvPr>
          <p:cNvSpPr/>
          <p:nvPr/>
        </p:nvSpPr>
        <p:spPr>
          <a:xfrm>
            <a:off x="438911" y="625683"/>
            <a:ext cx="995994" cy="25636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382355-0183-14BD-D281-2BF9BB178944}"/>
              </a:ext>
            </a:extLst>
          </p:cNvPr>
          <p:cNvSpPr/>
          <p:nvPr/>
        </p:nvSpPr>
        <p:spPr>
          <a:xfrm>
            <a:off x="337625" y="4408021"/>
            <a:ext cx="3532246" cy="25636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1593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4238</Words>
  <Application>Microsoft Office PowerPoint</Application>
  <PresentationFormat>Widescreen</PresentationFormat>
  <Paragraphs>808</Paragraphs>
  <Slides>34</Slides>
  <Notes>34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Arial</vt:lpstr>
      <vt:lpstr>Avenir Next LT Pro</vt:lpstr>
      <vt:lpstr>Calibri</vt:lpstr>
      <vt:lpstr>Calibri Light</vt:lpstr>
      <vt:lpstr>Times New Roman</vt:lpstr>
      <vt:lpstr>Wingdings</vt:lpstr>
      <vt:lpstr>Wingdings,Sans-Serif</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Savannah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Bianca Johnson</dc:creator>
  <cp:lastModifiedBy>Myriam Baker</cp:lastModifiedBy>
  <cp:revision>143</cp:revision>
  <cp:lastPrinted>2022-02-24T13:04:45Z</cp:lastPrinted>
  <dcterms:created xsi:type="dcterms:W3CDTF">2019-11-25T18:08:07Z</dcterms:created>
  <dcterms:modified xsi:type="dcterms:W3CDTF">2023-01-26T17:55:19Z</dcterms:modified>
</cp:coreProperties>
</file>