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35"/>
  </p:notesMasterIdLst>
  <p:handoutMasterIdLst>
    <p:handoutMasterId r:id="rId36"/>
  </p:handoutMasterIdLst>
  <p:sldIdLst>
    <p:sldId id="352" r:id="rId5"/>
    <p:sldId id="328" r:id="rId6"/>
    <p:sldId id="331" r:id="rId7"/>
    <p:sldId id="368" r:id="rId8"/>
    <p:sldId id="300" r:id="rId9"/>
    <p:sldId id="322" r:id="rId10"/>
    <p:sldId id="335" r:id="rId11"/>
    <p:sldId id="338" r:id="rId12"/>
    <p:sldId id="339" r:id="rId13"/>
    <p:sldId id="337" r:id="rId14"/>
    <p:sldId id="334" r:id="rId15"/>
    <p:sldId id="323" r:id="rId16"/>
    <p:sldId id="362" r:id="rId17"/>
    <p:sldId id="313" r:id="rId18"/>
    <p:sldId id="327" r:id="rId19"/>
    <p:sldId id="354" r:id="rId20"/>
    <p:sldId id="326" r:id="rId21"/>
    <p:sldId id="340" r:id="rId22"/>
    <p:sldId id="370" r:id="rId23"/>
    <p:sldId id="347" r:id="rId24"/>
    <p:sldId id="366" r:id="rId25"/>
    <p:sldId id="348" r:id="rId26"/>
    <p:sldId id="343" r:id="rId27"/>
    <p:sldId id="367" r:id="rId28"/>
    <p:sldId id="341" r:id="rId29"/>
    <p:sldId id="280" r:id="rId30"/>
    <p:sldId id="306" r:id="rId31"/>
    <p:sldId id="365" r:id="rId32"/>
    <p:sldId id="369" r:id="rId33"/>
    <p:sldId id="349"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zie Kitchen" initials="EK" lastIdx="4" clrIdx="0">
    <p:extLst>
      <p:ext uri="{19B8F6BF-5375-455C-9EA6-DF929625EA0E}">
        <p15:presenceInfo xmlns:p15="http://schemas.microsoft.com/office/powerpoint/2012/main" userId="S::EKitchen@savannahga.gov::d2fe32bf-cede-4749-be78-cae66b858972" providerId="AD"/>
      </p:ext>
    </p:extLst>
  </p:cmAuthor>
  <p:cmAuthor id="2" name="Rhonda Ruesch" initials="RR" lastIdx="6" clrIdx="1">
    <p:extLst>
      <p:ext uri="{19B8F6BF-5375-455C-9EA6-DF929625EA0E}">
        <p15:presenceInfo xmlns:p15="http://schemas.microsoft.com/office/powerpoint/2012/main" userId="S::rhonda.ruesch@savannahga.gov::8706a11a-e2d0-4124-b91b-523db00258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C00000"/>
    <a:srgbClr val="9D2007"/>
    <a:srgbClr val="FF9900"/>
    <a:srgbClr val="ED7D31"/>
    <a:srgbClr val="FCF4D3"/>
    <a:srgbClr val="FFFFFF"/>
    <a:srgbClr val="FFC000"/>
    <a:srgbClr val="F8E8A6"/>
    <a:srgbClr val="F9B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32701-E404-4346-94B0-2021CF200D82}" v="102" dt="2023-01-26T14:16:31.992"/>
    <p1510:client id="{D3E372A4-492B-DAB1-AD4F-00BC3E96252F}" v="322" dt="2023-01-26T01:49:17.352"/>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49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avannahga-my.sharepoint.com/personal/jmccutchen02_savannahga_gov/Documents/Fire%20Chief/2022%20Annual%20Report%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itka Banner" panose="02000505000000020004" pitchFamily="2" charset="0"/>
                <a:ea typeface="+mn-ea"/>
                <a:cs typeface="+mn-cs"/>
              </a:defRPr>
            </a:pPr>
            <a:r>
              <a:rPr lang="en-US" sz="1800" b="1">
                <a:latin typeface="Sitka Banner" panose="02000505000000020004" pitchFamily="2" charset="0"/>
              </a:rPr>
              <a:t>2022 Savannah Fire Department </a:t>
            </a:r>
          </a:p>
          <a:p>
            <a:pPr>
              <a:defRPr>
                <a:latin typeface="Sitka Banner" panose="02000505000000020004" pitchFamily="2" charset="0"/>
              </a:defRPr>
            </a:pPr>
            <a:r>
              <a:rPr lang="en-US" sz="1800" b="1">
                <a:latin typeface="Sitka Banner" panose="02000505000000020004" pitchFamily="2" charset="0"/>
              </a:rPr>
              <a:t>Call Type Report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itka Banner" panose="02000505000000020004" pitchFamily="2" charset="0"/>
              <a:ea typeface="+mn-ea"/>
              <a:cs typeface="+mn-cs"/>
            </a:defRPr>
          </a:pPr>
          <a:endParaRPr lang="en-US"/>
        </a:p>
      </c:txPr>
    </c:title>
    <c:autoTitleDeleted val="0"/>
    <c:plotArea>
      <c:layout>
        <c:manualLayout>
          <c:layoutTarget val="inner"/>
          <c:xMode val="edge"/>
          <c:yMode val="edge"/>
          <c:x val="0.27542395683248438"/>
          <c:y val="0.25396907184678214"/>
          <c:w val="0.46547930286225375"/>
          <c:h val="0.68016334925551125"/>
        </c:manualLayout>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D48A-4984-9C20-D6F3C282BF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8A-4984-9C20-D6F3C282BFC6}"/>
              </c:ext>
            </c:extLst>
          </c:dPt>
          <c:dPt>
            <c:idx val="2"/>
            <c:bubble3D val="0"/>
            <c:spPr>
              <a:solidFill>
                <a:srgbClr val="F9BC62"/>
              </a:solidFill>
              <a:ln w="19050">
                <a:solidFill>
                  <a:schemeClr val="lt1"/>
                </a:solidFill>
              </a:ln>
              <a:effectLst/>
            </c:spPr>
            <c:extLst>
              <c:ext xmlns:c16="http://schemas.microsoft.com/office/drawing/2014/chart" uri="{C3380CC4-5D6E-409C-BE32-E72D297353CC}">
                <c16:uniqueId val="{00000005-D48A-4984-9C20-D6F3C282BFC6}"/>
              </c:ext>
            </c:extLst>
          </c:dPt>
          <c:dPt>
            <c:idx val="3"/>
            <c:bubble3D val="0"/>
            <c:spPr>
              <a:solidFill>
                <a:srgbClr val="F8E8A6"/>
              </a:solidFill>
              <a:ln w="19050">
                <a:solidFill>
                  <a:schemeClr val="lt1"/>
                </a:solidFill>
              </a:ln>
              <a:effectLst/>
            </c:spPr>
            <c:extLst>
              <c:ext xmlns:c16="http://schemas.microsoft.com/office/drawing/2014/chart" uri="{C3380CC4-5D6E-409C-BE32-E72D297353CC}">
                <c16:uniqueId val="{00000007-D48A-4984-9C20-D6F3C282BFC6}"/>
              </c:ext>
            </c:extLst>
          </c:dPt>
          <c:dPt>
            <c:idx val="4"/>
            <c:bubble3D val="0"/>
            <c:spPr>
              <a:solidFill>
                <a:srgbClr val="FCF4D3"/>
              </a:solidFill>
              <a:ln w="19050">
                <a:solidFill>
                  <a:schemeClr val="lt1"/>
                </a:solidFill>
              </a:ln>
              <a:effectLst/>
            </c:spPr>
            <c:extLst>
              <c:ext xmlns:c16="http://schemas.microsoft.com/office/drawing/2014/chart" uri="{C3380CC4-5D6E-409C-BE32-E72D297353CC}">
                <c16:uniqueId val="{00000009-D48A-4984-9C20-D6F3C282BFC6}"/>
              </c:ext>
            </c:extLst>
          </c:dPt>
          <c:dLbls>
            <c:dLbl>
              <c:idx val="0"/>
              <c:tx>
                <c:rich>
                  <a:bodyPr/>
                  <a:lstStyle/>
                  <a:p>
                    <a:fld id="{FAAEF6CC-634E-4FBB-847C-C43FD7BE5D6B}" type="PERCENTAGE">
                      <a:rPr lang="en-US" smtClean="0"/>
                      <a:pPr/>
                      <a:t>[PERCENTAGE]</a:t>
                    </a:fld>
                    <a:endParaRPr lang="en-US"/>
                  </a:p>
                </c:rich>
              </c:tx>
              <c:dLblPos val="out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48A-4984-9C20-D6F3C282BFC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Master'!$Y$32:$Y$36</c:f>
              <c:strCache>
                <c:ptCount val="5"/>
                <c:pt idx="0">
                  <c:v>EMS / Rescue</c:v>
                </c:pt>
                <c:pt idx="1">
                  <c:v>Good Intent</c:v>
                </c:pt>
                <c:pt idx="2">
                  <c:v>Fires</c:v>
                </c:pt>
                <c:pt idx="3">
                  <c:v>Service Calls</c:v>
                </c:pt>
                <c:pt idx="4">
                  <c:v>All Other Types</c:v>
                </c:pt>
              </c:strCache>
            </c:strRef>
          </c:cat>
          <c:val>
            <c:numRef>
              <c:f>'Data Master'!$Z$32:$Z$36</c:f>
              <c:numCache>
                <c:formatCode>General</c:formatCode>
                <c:ptCount val="5"/>
                <c:pt idx="0">
                  <c:v>5377</c:v>
                </c:pt>
                <c:pt idx="1">
                  <c:v>1374</c:v>
                </c:pt>
                <c:pt idx="2">
                  <c:v>908</c:v>
                </c:pt>
                <c:pt idx="3">
                  <c:v>841</c:v>
                </c:pt>
                <c:pt idx="4">
                  <c:v>3598</c:v>
                </c:pt>
              </c:numCache>
            </c:numRef>
          </c:val>
          <c:extLst>
            <c:ext xmlns:c16="http://schemas.microsoft.com/office/drawing/2014/chart" uri="{C3380CC4-5D6E-409C-BE32-E72D297353CC}">
              <c16:uniqueId val="{0000000A-D48A-4984-9C20-D6F3C282BFC6}"/>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D48A-4984-9C20-D6F3C282BF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D48A-4984-9C20-D6F3C282BFC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D48A-4984-9C20-D6F3C282BFC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D48A-4984-9C20-D6F3C282BFC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D48A-4984-9C20-D6F3C282BFC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Master'!$Y$32:$Y$36</c:f>
              <c:strCache>
                <c:ptCount val="5"/>
                <c:pt idx="0">
                  <c:v>EMS / Rescue</c:v>
                </c:pt>
                <c:pt idx="1">
                  <c:v>Good Intent</c:v>
                </c:pt>
                <c:pt idx="2">
                  <c:v>Fires</c:v>
                </c:pt>
                <c:pt idx="3">
                  <c:v>Service Calls</c:v>
                </c:pt>
                <c:pt idx="4">
                  <c:v>All Other Types</c:v>
                </c:pt>
              </c:strCache>
            </c:strRef>
          </c:cat>
          <c:val>
            <c:numRef>
              <c:f>'Data Master'!$AA$32:$AA$36</c:f>
              <c:numCache>
                <c:formatCode>0.00%</c:formatCode>
                <c:ptCount val="5"/>
                <c:pt idx="0">
                  <c:v>0.44445362869895849</c:v>
                </c:pt>
                <c:pt idx="1">
                  <c:v>0.11357249132087949</c:v>
                </c:pt>
                <c:pt idx="2">
                  <c:v>7.5053727888907254E-2</c:v>
                </c:pt>
                <c:pt idx="3">
                  <c:v>6.9515622416928421E-2</c:v>
                </c:pt>
                <c:pt idx="4">
                  <c:v>0.29740452967432635</c:v>
                </c:pt>
              </c:numCache>
            </c:numRef>
          </c:val>
          <c:extLst>
            <c:ext xmlns:c16="http://schemas.microsoft.com/office/drawing/2014/chart" uri="{C3380CC4-5D6E-409C-BE32-E72D297353CC}">
              <c16:uniqueId val="{00000015-D48A-4984-9C20-D6F3C282BFC6}"/>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tx1"/>
                </a:solidFill>
                <a:latin typeface="Sitka Banner" panose="02000505000000020004" pitchFamily="2" charset="0"/>
                <a:ea typeface="+mj-ea"/>
                <a:cs typeface="+mj-cs"/>
              </a:defRPr>
            </a:pPr>
            <a:r>
              <a:rPr lang="en-US" dirty="0">
                <a:solidFill>
                  <a:schemeClr val="tx1"/>
                </a:solidFill>
                <a:latin typeface="Sitka Banner" panose="02000505000000020004" pitchFamily="2" charset="0"/>
              </a:rPr>
              <a:t>2022 Emergency</a:t>
            </a:r>
            <a:r>
              <a:rPr lang="en-US" baseline="0" dirty="0">
                <a:solidFill>
                  <a:schemeClr val="tx1"/>
                </a:solidFill>
                <a:latin typeface="Sitka Banner" panose="02000505000000020004" pitchFamily="2" charset="0"/>
              </a:rPr>
              <a:t> Management Overview: 2489 Hours</a:t>
            </a:r>
            <a:endParaRPr lang="en-US" dirty="0">
              <a:solidFill>
                <a:schemeClr val="tx1"/>
              </a:solidFill>
              <a:latin typeface="Sitka Banner" panose="02000505000000020004" pitchFamily="2" charset="0"/>
            </a:endParaRPr>
          </a:p>
        </c:rich>
      </c:tx>
      <c:overlay val="0"/>
      <c:spPr>
        <a:solidFill>
          <a:schemeClr val="tx2">
            <a:lumMod val="20000"/>
            <a:lumOff val="80000"/>
          </a:schemeClr>
        </a:solidFill>
        <a:ln>
          <a:noFill/>
        </a:ln>
        <a:effectLst/>
      </c:spPr>
      <c:txPr>
        <a:bodyPr rot="0" spcFirstLastPara="1" vertOverflow="ellipsis" vert="horz" wrap="square" anchor="ctr" anchorCtr="1"/>
        <a:lstStyle/>
        <a:p>
          <a:pPr>
            <a:defRPr sz="1600" b="1" i="0" u="none" strike="noStrike" kern="1200" spc="0" normalizeH="0" baseline="0">
              <a:solidFill>
                <a:schemeClr val="tx1"/>
              </a:solidFill>
              <a:latin typeface="Sitka Banner" panose="02000505000000020004" pitchFamily="2" charset="0"/>
              <a:ea typeface="+mj-ea"/>
              <a:cs typeface="+mj-cs"/>
            </a:defRPr>
          </a:pPr>
          <a:endParaRPr lang="en-US"/>
        </a:p>
      </c:txPr>
    </c:title>
    <c:autoTitleDeleted val="0"/>
    <c:plotArea>
      <c:layout/>
      <c:doughnut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CE75-4A29-AF6F-FA84891A23F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E75-4A29-AF6F-FA84891A23F0}"/>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CE75-4A29-AF6F-FA84891A23F0}"/>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6-4414-4CEB-9C51-CF9BAF6AB31D}"/>
              </c:ext>
            </c:extLst>
          </c:dPt>
          <c:dLbls>
            <c:dLbl>
              <c:idx val="0"/>
              <c:layout>
                <c:manualLayout>
                  <c:x val="0.14014670414381378"/>
                  <c:y val="-0.1428432463324031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E75-4A29-AF6F-FA84891A23F0}"/>
                </c:ext>
              </c:extLst>
            </c:dLbl>
            <c:dLbl>
              <c:idx val="1"/>
              <c:layout>
                <c:manualLayout>
                  <c:x val="0.19943954051235027"/>
                  <c:y val="4.632753935104966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E75-4A29-AF6F-FA84891A23F0}"/>
                </c:ext>
              </c:extLst>
            </c:dLbl>
            <c:dLbl>
              <c:idx val="2"/>
              <c:layout>
                <c:manualLayout>
                  <c:x val="-0.28568366613931268"/>
                  <c:y val="8.493382214359104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E75-4A29-AF6F-FA84891A23F0}"/>
                </c:ext>
              </c:extLst>
            </c:dLbl>
            <c:dLbl>
              <c:idx val="3"/>
              <c:layout>
                <c:manualLayout>
                  <c:x val="-0.17518338017976723"/>
                  <c:y val="-0.19689204224196113"/>
                </c:manualLayout>
              </c:layout>
              <c:tx>
                <c:rich>
                  <a:bodyPr/>
                  <a:lstStyle/>
                  <a:p>
                    <a:fld id="{035B3EFE-CC55-44E8-B38E-2E8DCB6C9B98}" type="CATEGORYNAME">
                      <a:rPr lang="en-US"/>
                      <a:pPr/>
                      <a:t>[CATEGORY NAME]</a:t>
                    </a:fld>
                    <a:r>
                      <a:rPr lang="en-US" baseline="0" dirty="0"/>
                      <a:t>, </a:t>
                    </a:r>
                    <a:fld id="{47D34336-740B-4327-B698-7FE08302FF34}" type="VALUE">
                      <a:rPr lang="en-US" baseline="0"/>
                      <a:pPr/>
                      <a:t>[VALUE]</a:t>
                    </a:fld>
                    <a:r>
                      <a:rPr lang="en-US" baseline="0" dirty="0"/>
                      <a:t>, </a:t>
                    </a:r>
                    <a:fld id="{A209C15F-5326-4AFE-AD3D-28287E76BE3A}" type="PERCENTAGE">
                      <a:rPr lang="en-US" baseline="0" smtClean="0"/>
                      <a:pPr/>
                      <a:t>[PERCENTAGE]</a:t>
                    </a:fld>
                    <a:r>
                      <a:rPr lang="en-US" baseline="0" dirty="0"/>
                      <a:t> </a:t>
                    </a:r>
                  </a:p>
                  <a:p>
                    <a:r>
                      <a:rPr lang="en-US" baseline="0" dirty="0"/>
                      <a:t>TC IAN &amp; Cold Weather</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414-4CEB-9C51-CF9BAF6AB31D}"/>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EM!$B$3:$B$6</c:f>
              <c:strCache>
                <c:ptCount val="4"/>
                <c:pt idx="0">
                  <c:v>Delivered ICS Training</c:v>
                </c:pt>
                <c:pt idx="1">
                  <c:v>EM Exercises</c:v>
                </c:pt>
                <c:pt idx="2">
                  <c:v>EM Meetings</c:v>
                </c:pt>
                <c:pt idx="3">
                  <c:v>Incident Response</c:v>
                </c:pt>
              </c:strCache>
            </c:strRef>
          </c:cat>
          <c:val>
            <c:numRef>
              <c:f>EM!$C$3:$C$6</c:f>
              <c:numCache>
                <c:formatCode>General</c:formatCode>
                <c:ptCount val="4"/>
                <c:pt idx="0" formatCode="#,##0">
                  <c:v>442.5</c:v>
                </c:pt>
                <c:pt idx="1">
                  <c:v>684</c:v>
                </c:pt>
                <c:pt idx="2">
                  <c:v>138</c:v>
                </c:pt>
                <c:pt idx="3">
                  <c:v>1224</c:v>
                </c:pt>
              </c:numCache>
            </c:numRef>
          </c:val>
          <c:extLst>
            <c:ext xmlns:c16="http://schemas.microsoft.com/office/drawing/2014/chart" uri="{C3380CC4-5D6E-409C-BE32-E72D297353CC}">
              <c16:uniqueId val="{00000006-CE75-4A29-AF6F-FA84891A23F0}"/>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solidFill>
      <a:schemeClr val="tx2">
        <a:lumMod val="20000"/>
        <a:lumOff val="80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800">
                <a:latin typeface="Sitka Banner" panose="02000505000000020004" pitchFamily="2" charset="0"/>
              </a:rPr>
              <a:t>Savannah Fire Department </a:t>
            </a:r>
          </a:p>
          <a:p>
            <a:pPr>
              <a:defRPr/>
            </a:pPr>
            <a:r>
              <a:rPr lang="en-US" sz="1800">
                <a:latin typeface="Sitka Banner" panose="02000505000000020004" pitchFamily="2" charset="0"/>
              </a:rPr>
              <a:t>Fires 2021 v. 2022</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2021</c:v>
          </c:tx>
          <c:spPr>
            <a:solidFill>
              <a:schemeClr val="accent4">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flat" dir="t">
                <a:rot lat="0" lon="0" rev="36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Fire!$A$37:$A$42</c:f>
              <c:strCache>
                <c:ptCount val="6"/>
                <c:pt idx="0">
                  <c:v>Building Fire</c:v>
                </c:pt>
                <c:pt idx="1">
                  <c:v>Cooking Fire</c:v>
                </c:pt>
                <c:pt idx="2">
                  <c:v>Passenger Vehicle Fire</c:v>
                </c:pt>
                <c:pt idx="3">
                  <c:v>Brush or Grass Fire</c:v>
                </c:pt>
                <c:pt idx="4">
                  <c:v>Trash Fire</c:v>
                </c:pt>
                <c:pt idx="5">
                  <c:v>Other Fires</c:v>
                </c:pt>
              </c:strCache>
            </c:strRef>
          </c:cat>
          <c:val>
            <c:numRef>
              <c:f>Fire!$B$37:$B$42</c:f>
              <c:numCache>
                <c:formatCode>General</c:formatCode>
                <c:ptCount val="6"/>
                <c:pt idx="0">
                  <c:v>197</c:v>
                </c:pt>
                <c:pt idx="1">
                  <c:v>104</c:v>
                </c:pt>
                <c:pt idx="2">
                  <c:v>106</c:v>
                </c:pt>
                <c:pt idx="3">
                  <c:v>175</c:v>
                </c:pt>
                <c:pt idx="4">
                  <c:v>216</c:v>
                </c:pt>
                <c:pt idx="5">
                  <c:v>60</c:v>
                </c:pt>
              </c:numCache>
            </c:numRef>
          </c:val>
          <c:extLst>
            <c:ext xmlns:c16="http://schemas.microsoft.com/office/drawing/2014/chart" uri="{C3380CC4-5D6E-409C-BE32-E72D297353CC}">
              <c16:uniqueId val="{00000000-21F6-4085-9489-84C29DECF877}"/>
            </c:ext>
          </c:extLst>
        </c:ser>
        <c:ser>
          <c:idx val="1"/>
          <c:order val="1"/>
          <c:tx>
            <c:v>2022</c:v>
          </c:tx>
          <c:spPr>
            <a:solidFill>
              <a:srgbClr val="C00000"/>
            </a:solidFill>
            <a:ln>
              <a:noFill/>
            </a:ln>
            <a:effectLst>
              <a:outerShdw blurRad="57150" dist="19050" dir="5400000" algn="ctr" rotWithShape="0">
                <a:srgbClr val="000000">
                  <a:alpha val="63000"/>
                </a:srgbClr>
              </a:outerShdw>
            </a:effectLst>
            <a:scene3d>
              <a:camera prst="orthographicFront">
                <a:rot lat="0" lon="0" rev="0"/>
              </a:camera>
              <a:lightRig rig="flat" dir="t">
                <a:rot lat="0" lon="0" rev="3600000"/>
              </a:lightRig>
            </a:scene3d>
            <a:sp3d/>
          </c:spPr>
          <c:invertIfNegative val="0"/>
          <c:dLbls>
            <c:dLbl>
              <c:idx val="0"/>
              <c:layout>
                <c:manualLayout>
                  <c:x val="1.395664018064508E-2"/>
                  <c:y val="-4.665956918402184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21-4F2D-8F89-65FC95ED7707}"/>
                </c:ext>
              </c:extLst>
            </c:dLbl>
            <c:dLbl>
              <c:idx val="1"/>
              <c:layout>
                <c:manualLayout>
                  <c:x val="1.046748013548380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21-4F2D-8F89-65FC95ED7707}"/>
                </c:ext>
              </c:extLst>
            </c:dLbl>
            <c:dLbl>
              <c:idx val="2"/>
              <c:layout>
                <c:manualLayout>
                  <c:x val="1.046748013548374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21-4F2D-8F89-65FC95ED7707}"/>
                </c:ext>
              </c:extLst>
            </c:dLbl>
            <c:dLbl>
              <c:idx val="3"/>
              <c:layout>
                <c:manualLayout>
                  <c:x val="1.5701220203225716E-2"/>
                  <c:y val="-2.5450968108734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21-4F2D-8F89-65FC95ED7707}"/>
                </c:ext>
              </c:extLst>
            </c:dLbl>
            <c:dLbl>
              <c:idx val="4"/>
              <c:layout>
                <c:manualLayout>
                  <c:x val="5.2337400677419047E-3"/>
                  <c:y val="-2.332978459201092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21-4F2D-8F89-65FC95ED7707}"/>
                </c:ext>
              </c:extLst>
            </c:dLbl>
            <c:dLbl>
              <c:idx val="5"/>
              <c:layout>
                <c:manualLayout>
                  <c:x val="3.48916004516127E-3"/>
                  <c:y val="-9.331913836804369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21-4F2D-8F89-65FC95ED770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Fire!$A$37:$A$42</c:f>
              <c:strCache>
                <c:ptCount val="6"/>
                <c:pt idx="0">
                  <c:v>Building Fire</c:v>
                </c:pt>
                <c:pt idx="1">
                  <c:v>Cooking Fire</c:v>
                </c:pt>
                <c:pt idx="2">
                  <c:v>Passenger Vehicle Fire</c:v>
                </c:pt>
                <c:pt idx="3">
                  <c:v>Brush or Grass Fire</c:v>
                </c:pt>
                <c:pt idx="4">
                  <c:v>Trash Fire</c:v>
                </c:pt>
                <c:pt idx="5">
                  <c:v>Other Fires</c:v>
                </c:pt>
              </c:strCache>
            </c:strRef>
          </c:cat>
          <c:val>
            <c:numRef>
              <c:f>Fire!$C$37:$C$42</c:f>
              <c:numCache>
                <c:formatCode>General</c:formatCode>
                <c:ptCount val="6"/>
                <c:pt idx="0">
                  <c:v>190</c:v>
                </c:pt>
                <c:pt idx="1">
                  <c:v>105</c:v>
                </c:pt>
                <c:pt idx="2">
                  <c:v>117</c:v>
                </c:pt>
                <c:pt idx="3">
                  <c:v>166</c:v>
                </c:pt>
                <c:pt idx="4">
                  <c:v>235</c:v>
                </c:pt>
                <c:pt idx="5">
                  <c:v>95</c:v>
                </c:pt>
              </c:numCache>
            </c:numRef>
          </c:val>
          <c:extLst>
            <c:ext xmlns:c16="http://schemas.microsoft.com/office/drawing/2014/chart" uri="{C3380CC4-5D6E-409C-BE32-E72D297353CC}">
              <c16:uniqueId val="{00000001-21F6-4085-9489-84C29DECF877}"/>
            </c:ext>
          </c:extLst>
        </c:ser>
        <c:dLbls>
          <c:showLegendKey val="0"/>
          <c:showVal val="1"/>
          <c:showCatName val="0"/>
          <c:showSerName val="0"/>
          <c:showPercent val="0"/>
          <c:showBubbleSize val="0"/>
        </c:dLbls>
        <c:gapWidth val="150"/>
        <c:shape val="box"/>
        <c:axId val="247254560"/>
        <c:axId val="247252480"/>
        <c:axId val="0"/>
      </c:bar3DChart>
      <c:catAx>
        <c:axId val="247254560"/>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Sitka Banner" panose="02000505000000020004" pitchFamily="2" charset="0"/>
                    <a:ea typeface="+mn-ea"/>
                    <a:cs typeface="+mn-cs"/>
                  </a:defRPr>
                </a:pPr>
                <a:r>
                  <a:rPr lang="en-US">
                    <a:latin typeface="Sitka Banner" panose="02000505000000020004" pitchFamily="2" charset="0"/>
                  </a:rPr>
                  <a:t>Call Types</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Sitka Banner" panose="02000505000000020004"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Sitka Banner" panose="02000505000000020004" pitchFamily="2" charset="0"/>
                <a:ea typeface="+mn-ea"/>
                <a:cs typeface="+mn-cs"/>
              </a:defRPr>
            </a:pPr>
            <a:endParaRPr lang="en-US"/>
          </a:p>
        </c:txPr>
        <c:crossAx val="247252480"/>
        <c:crosses val="autoZero"/>
        <c:auto val="1"/>
        <c:lblAlgn val="ctr"/>
        <c:lblOffset val="100"/>
        <c:noMultiLvlLbl val="0"/>
      </c:catAx>
      <c:valAx>
        <c:axId val="247252480"/>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Sitka Banner" panose="02000505000000020004" pitchFamily="2" charset="0"/>
                    <a:ea typeface="+mn-ea"/>
                    <a:cs typeface="+mn-cs"/>
                  </a:defRPr>
                </a:pPr>
                <a:r>
                  <a:rPr lang="en-US">
                    <a:latin typeface="Sitka Banner" panose="02000505000000020004" pitchFamily="2" charset="0"/>
                  </a:rPr>
                  <a:t>Emergency Incidents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Sitka Banner" panose="02000505000000020004"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47254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a:outerShdw blurRad="50800" dist="38100" dir="5400000" algn="t" rotWithShape="0">
        <a:prstClr val="black">
          <a:alpha val="40000"/>
        </a:prstClr>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Sitka Banner" panose="02000505000000020004" pitchFamily="2" charset="0"/>
                <a:ea typeface="+mn-ea"/>
                <a:cs typeface="+mn-cs"/>
              </a:defRPr>
            </a:pPr>
            <a:r>
              <a:rPr lang="en-US" sz="1780" b="1" i="0" baseline="0">
                <a:effectLst/>
                <a:latin typeface="Sitka Banner" panose="02000505000000020004" pitchFamily="2" charset="0"/>
              </a:rPr>
              <a:t>2022 Savannah Fire Department  </a:t>
            </a:r>
            <a:endParaRPr lang="en-US" sz="1780" baseline="0">
              <a:effectLst/>
              <a:latin typeface="Sitka Banner" panose="02000505000000020004" pitchFamily="2" charset="0"/>
            </a:endParaRPr>
          </a:p>
          <a:p>
            <a:pPr>
              <a:defRPr>
                <a:latin typeface="Sitka Banner" panose="02000505000000020004" pitchFamily="2" charset="0"/>
              </a:defRPr>
            </a:pPr>
            <a:r>
              <a:rPr lang="en-US" sz="1780" b="1" i="0" baseline="0">
                <a:effectLst/>
                <a:latin typeface="Sitka Banner" panose="02000505000000020004" pitchFamily="2" charset="0"/>
              </a:rPr>
              <a:t>Hazardous Material Overview: 766 Incidents</a:t>
            </a:r>
            <a:endParaRPr lang="en-US" sz="1780" baseline="0">
              <a:effectLst/>
              <a:latin typeface="Sitka Banner" panose="02000505000000020004" pitchFamily="2"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Sitka Banner" panose="02000505000000020004" pitchFamily="2" charset="0"/>
              <a:ea typeface="+mn-ea"/>
              <a:cs typeface="+mn-cs"/>
            </a:defRPr>
          </a:pPr>
          <a:endParaRPr lang="en-US"/>
        </a:p>
      </c:txPr>
    </c:title>
    <c:autoTitleDeleted val="0"/>
    <c:plotArea>
      <c:layout/>
      <c:barChart>
        <c:barDir val="bar"/>
        <c:grouping val="clustered"/>
        <c:varyColors val="0"/>
        <c:ser>
          <c:idx val="0"/>
          <c:order val="0"/>
          <c:spPr>
            <a:solidFill>
              <a:srgbClr val="C000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'Haz Mat'!$J$3:$J$11</c:f>
              <c:strCache>
                <c:ptCount val="9"/>
                <c:pt idx="0">
                  <c:v>Vehicle Accident (General Cleanup)</c:v>
                </c:pt>
                <c:pt idx="1">
                  <c:v>Power Line Down</c:v>
                </c:pt>
                <c:pt idx="2">
                  <c:v>Heat From Short Circuit (Wiring/Defective or Worn)</c:v>
                </c:pt>
                <c:pt idx="3">
                  <c:v>Haz Mat Incident (Other)</c:v>
                </c:pt>
                <c:pt idx="4">
                  <c:v>Gasoline or Chemical Spill</c:v>
                </c:pt>
                <c:pt idx="5">
                  <c:v>Gas Leak (Natural gas or LPG)</c:v>
                </c:pt>
                <c:pt idx="6">
                  <c:v>Carbon Monoxide Incident</c:v>
                </c:pt>
                <c:pt idx="7">
                  <c:v>Biological Hazard (Confirmed or Suspected)</c:v>
                </c:pt>
                <c:pt idx="8">
                  <c:v>Arching/Shorted Electrical Equiptment</c:v>
                </c:pt>
              </c:strCache>
            </c:strRef>
          </c:cat>
          <c:val>
            <c:numRef>
              <c:f>'Haz Mat'!$K$3:$K$11</c:f>
              <c:numCache>
                <c:formatCode>General</c:formatCode>
                <c:ptCount val="9"/>
                <c:pt idx="0">
                  <c:v>21</c:v>
                </c:pt>
                <c:pt idx="1">
                  <c:v>112</c:v>
                </c:pt>
                <c:pt idx="2">
                  <c:v>54</c:v>
                </c:pt>
                <c:pt idx="3">
                  <c:v>85</c:v>
                </c:pt>
                <c:pt idx="4">
                  <c:v>26</c:v>
                </c:pt>
                <c:pt idx="5">
                  <c:v>257</c:v>
                </c:pt>
                <c:pt idx="6">
                  <c:v>20</c:v>
                </c:pt>
                <c:pt idx="7">
                  <c:v>77</c:v>
                </c:pt>
                <c:pt idx="8">
                  <c:v>114</c:v>
                </c:pt>
              </c:numCache>
            </c:numRef>
          </c:val>
          <c:extLst>
            <c:ext xmlns:c16="http://schemas.microsoft.com/office/drawing/2014/chart" uri="{C3380CC4-5D6E-409C-BE32-E72D297353CC}">
              <c16:uniqueId val="{00000000-0E3A-435D-B88B-063D6B303DC7}"/>
            </c:ext>
          </c:extLst>
        </c:ser>
        <c:dLbls>
          <c:dLblPos val="inEnd"/>
          <c:showLegendKey val="0"/>
          <c:showVal val="1"/>
          <c:showCatName val="0"/>
          <c:showSerName val="0"/>
          <c:showPercent val="0"/>
          <c:showBubbleSize val="0"/>
        </c:dLbls>
        <c:gapWidth val="65"/>
        <c:axId val="1308619695"/>
        <c:axId val="1308608047"/>
      </c:barChart>
      <c:catAx>
        <c:axId val="130861969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Sitka Banner" panose="02000505000000020004" pitchFamily="2" charset="0"/>
                <a:ea typeface="+mn-ea"/>
                <a:cs typeface="+mn-cs"/>
              </a:defRPr>
            </a:pPr>
            <a:endParaRPr lang="en-US"/>
          </a:p>
        </c:txPr>
        <c:crossAx val="1308608047"/>
        <c:crosses val="autoZero"/>
        <c:auto val="1"/>
        <c:lblAlgn val="ctr"/>
        <c:lblOffset val="100"/>
        <c:noMultiLvlLbl val="0"/>
      </c:catAx>
      <c:valAx>
        <c:axId val="1308608047"/>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308619695"/>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kern="1200" baseline="0">
                <a:solidFill>
                  <a:srgbClr val="404040"/>
                </a:solidFill>
                <a:effectLst/>
                <a:latin typeface="Sitka Banner" panose="02000505000000020004" pitchFamily="2" charset="0"/>
              </a:rPr>
              <a:t>2022 Savannah Fire Department </a:t>
            </a:r>
            <a:endParaRPr lang="en-US">
              <a:effectLst/>
            </a:endParaRPr>
          </a:p>
          <a:p>
            <a:pPr>
              <a:defRPr/>
            </a:pPr>
            <a:r>
              <a:rPr lang="en-US" sz="1800" b="1" i="0" kern="1200" baseline="0">
                <a:solidFill>
                  <a:srgbClr val="404040"/>
                </a:solidFill>
                <a:effectLst/>
                <a:latin typeface="Sitka Banner" panose="02000505000000020004" pitchFamily="2" charset="0"/>
              </a:rPr>
              <a:t>Technical Rescue Overview: 257 Incidents</a:t>
            </a:r>
            <a:endParaRPr lang="en-US">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2">
                <a:alpha val="85000"/>
              </a:schemeClr>
            </a:solidFill>
            <a:ln w="9525" cap="flat" cmpd="sng" algn="ctr">
              <a:solidFill>
                <a:schemeClr val="accent2">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TRT!$C$17:$C$24</c:f>
              <c:strCache>
                <c:ptCount val="8"/>
                <c:pt idx="0">
                  <c:v>Water Search and Rescue</c:v>
                </c:pt>
                <c:pt idx="1">
                  <c:v>Removal of Victims from Stalled Elevator</c:v>
                </c:pt>
                <c:pt idx="2">
                  <c:v>Lock-In (If Lock-Out use 511)</c:v>
                </c:pt>
                <c:pt idx="3">
                  <c:v>High Angle Rescue</c:v>
                </c:pt>
                <c:pt idx="4">
                  <c:v>Extrication of Victims from Vehicle</c:v>
                </c:pt>
                <c:pt idx="5">
                  <c:v>Extrication of Victims from Machinery</c:v>
                </c:pt>
                <c:pt idx="6">
                  <c:v>Extrication of victim(s) from building/structure         </c:v>
                </c:pt>
                <c:pt idx="7">
                  <c:v>Confined Space Rescue</c:v>
                </c:pt>
              </c:strCache>
            </c:strRef>
          </c:cat>
          <c:val>
            <c:numRef>
              <c:f>TRT!$D$17:$D$24</c:f>
              <c:numCache>
                <c:formatCode>General</c:formatCode>
                <c:ptCount val="8"/>
                <c:pt idx="0">
                  <c:v>22</c:v>
                </c:pt>
                <c:pt idx="1">
                  <c:v>158</c:v>
                </c:pt>
                <c:pt idx="2">
                  <c:v>29</c:v>
                </c:pt>
                <c:pt idx="3">
                  <c:v>1</c:v>
                </c:pt>
                <c:pt idx="4">
                  <c:v>39</c:v>
                </c:pt>
                <c:pt idx="5">
                  <c:v>5</c:v>
                </c:pt>
                <c:pt idx="6">
                  <c:v>2</c:v>
                </c:pt>
                <c:pt idx="7">
                  <c:v>1</c:v>
                </c:pt>
              </c:numCache>
            </c:numRef>
          </c:val>
          <c:extLst>
            <c:ext xmlns:c16="http://schemas.microsoft.com/office/drawing/2014/chart" uri="{C3380CC4-5D6E-409C-BE32-E72D297353CC}">
              <c16:uniqueId val="{00000000-AA35-45E5-AC90-1A164000F4E9}"/>
            </c:ext>
          </c:extLst>
        </c:ser>
        <c:dLbls>
          <c:dLblPos val="inEnd"/>
          <c:showLegendKey val="0"/>
          <c:showVal val="1"/>
          <c:showCatName val="0"/>
          <c:showSerName val="0"/>
          <c:showPercent val="0"/>
          <c:showBubbleSize val="0"/>
        </c:dLbls>
        <c:gapWidth val="65"/>
        <c:axId val="681836143"/>
        <c:axId val="681844047"/>
      </c:barChart>
      <c:catAx>
        <c:axId val="681836143"/>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81844047"/>
        <c:crosses val="autoZero"/>
        <c:auto val="1"/>
        <c:lblAlgn val="ctr"/>
        <c:lblOffset val="100"/>
        <c:noMultiLvlLbl val="0"/>
      </c:catAx>
      <c:valAx>
        <c:axId val="681844047"/>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8183614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latin typeface="Sitka Banner" panose="02000505000000020004" pitchFamily="2" charset="0"/>
              </a:rPr>
              <a:t>Savannah Fire EMS Calls</a:t>
            </a:r>
          </a:p>
          <a:p>
            <a:pPr>
              <a:defRPr/>
            </a:pPr>
            <a:r>
              <a:rPr lang="en-US" baseline="0">
                <a:latin typeface="Sitka Banner" panose="02000505000000020004" pitchFamily="2" charset="0"/>
              </a:rPr>
              <a:t>2021 v. 2022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v>2021</c:v>
          </c:tx>
          <c:spPr>
            <a:solidFill>
              <a:schemeClr val="accent2"/>
            </a:solidFill>
            <a:ln>
              <a:noFill/>
            </a:ln>
            <a:effectLst/>
          </c:spPr>
          <c:invertIfNegative val="0"/>
          <c:cat>
            <c:numRef>
              <c:f>EMS!$A$2:$A$6</c:f>
              <c:numCache>
                <c:formatCode>General</c:formatCode>
                <c:ptCount val="5"/>
                <c:pt idx="0">
                  <c:v>311</c:v>
                </c:pt>
                <c:pt idx="1">
                  <c:v>321</c:v>
                </c:pt>
                <c:pt idx="2">
                  <c:v>322</c:v>
                </c:pt>
                <c:pt idx="3">
                  <c:v>323</c:v>
                </c:pt>
                <c:pt idx="4">
                  <c:v>324</c:v>
                </c:pt>
              </c:numCache>
            </c:numRef>
          </c:cat>
          <c:val>
            <c:numRef>
              <c:f>EMS!$C$2:$C$6</c:f>
              <c:numCache>
                <c:formatCode>General</c:formatCode>
                <c:ptCount val="5"/>
                <c:pt idx="0">
                  <c:v>1238</c:v>
                </c:pt>
                <c:pt idx="1">
                  <c:v>1558</c:v>
                </c:pt>
                <c:pt idx="2">
                  <c:v>959</c:v>
                </c:pt>
                <c:pt idx="3">
                  <c:v>80</c:v>
                </c:pt>
                <c:pt idx="4">
                  <c:v>1030</c:v>
                </c:pt>
              </c:numCache>
            </c:numRef>
          </c:val>
          <c:extLst>
            <c:ext xmlns:c16="http://schemas.microsoft.com/office/drawing/2014/chart" uri="{C3380CC4-5D6E-409C-BE32-E72D297353CC}">
              <c16:uniqueId val="{00000000-56E6-4955-B6E3-9E3E43BD3FBC}"/>
            </c:ext>
          </c:extLst>
        </c:ser>
        <c:ser>
          <c:idx val="2"/>
          <c:order val="2"/>
          <c:tx>
            <c:v>2022</c:v>
          </c:tx>
          <c:spPr>
            <a:solidFill>
              <a:srgbClr val="C00000"/>
            </a:solidFill>
            <a:ln>
              <a:noFill/>
            </a:ln>
            <a:effectLst/>
          </c:spPr>
          <c:invertIfNegative val="0"/>
          <c:cat>
            <c:numRef>
              <c:f>EMS!$A$2:$A$6</c:f>
              <c:numCache>
                <c:formatCode>General</c:formatCode>
                <c:ptCount val="5"/>
                <c:pt idx="0">
                  <c:v>311</c:v>
                </c:pt>
                <c:pt idx="1">
                  <c:v>321</c:v>
                </c:pt>
                <c:pt idx="2">
                  <c:v>322</c:v>
                </c:pt>
                <c:pt idx="3">
                  <c:v>323</c:v>
                </c:pt>
                <c:pt idx="4">
                  <c:v>324</c:v>
                </c:pt>
              </c:numCache>
            </c:numRef>
          </c:cat>
          <c:val>
            <c:numRef>
              <c:f>EMS!$D$2:$D$6</c:f>
              <c:numCache>
                <c:formatCode>General</c:formatCode>
                <c:ptCount val="5"/>
                <c:pt idx="0">
                  <c:v>1273</c:v>
                </c:pt>
                <c:pt idx="1">
                  <c:v>1607</c:v>
                </c:pt>
                <c:pt idx="2">
                  <c:v>954</c:v>
                </c:pt>
                <c:pt idx="3">
                  <c:v>94</c:v>
                </c:pt>
                <c:pt idx="4">
                  <c:v>1041</c:v>
                </c:pt>
              </c:numCache>
            </c:numRef>
          </c:val>
          <c:extLst>
            <c:ext xmlns:c16="http://schemas.microsoft.com/office/drawing/2014/chart" uri="{C3380CC4-5D6E-409C-BE32-E72D297353CC}">
              <c16:uniqueId val="{00000001-56E6-4955-B6E3-9E3E43BD3FBC}"/>
            </c:ext>
          </c:extLst>
        </c:ser>
        <c:dLbls>
          <c:showLegendKey val="0"/>
          <c:showVal val="0"/>
          <c:showCatName val="0"/>
          <c:showSerName val="0"/>
          <c:showPercent val="0"/>
          <c:showBubbleSize val="0"/>
        </c:dLbls>
        <c:gapWidth val="219"/>
        <c:overlap val="-27"/>
        <c:axId val="1400691488"/>
        <c:axId val="1400690240"/>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EMS!$A$2:$A$6</c15:sqref>
                        </c15:formulaRef>
                      </c:ext>
                    </c:extLst>
                    <c:numCache>
                      <c:formatCode>General</c:formatCode>
                      <c:ptCount val="5"/>
                      <c:pt idx="0">
                        <c:v>311</c:v>
                      </c:pt>
                      <c:pt idx="1">
                        <c:v>321</c:v>
                      </c:pt>
                      <c:pt idx="2">
                        <c:v>322</c:v>
                      </c:pt>
                      <c:pt idx="3">
                        <c:v>323</c:v>
                      </c:pt>
                      <c:pt idx="4">
                        <c:v>324</c:v>
                      </c:pt>
                    </c:numCache>
                  </c:numRef>
                </c:cat>
                <c:val>
                  <c:numRef>
                    <c:extLst>
                      <c:ext uri="{02D57815-91ED-43cb-92C2-25804820EDAC}">
                        <c15:formulaRef>
                          <c15:sqref>EMS!$B$2:$B$6</c15:sqref>
                        </c15:formulaRef>
                      </c:ext>
                    </c:extLst>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2-56E6-4955-B6E3-9E3E43BD3FBC}"/>
                  </c:ext>
                </c:extLst>
              </c15:ser>
            </c15:filteredBarSeries>
          </c:ext>
        </c:extLst>
      </c:barChart>
      <c:catAx>
        <c:axId val="1400691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Emergency Calls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0690240"/>
        <c:crosses val="autoZero"/>
        <c:auto val="1"/>
        <c:lblAlgn val="ctr"/>
        <c:lblOffset val="100"/>
        <c:noMultiLvlLbl val="0"/>
      </c:catAx>
      <c:valAx>
        <c:axId val="140069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Emergency Incidents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0691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latin typeface="Sitka Banner" panose="02000505000000020004" pitchFamily="2" charset="0"/>
              </a:rPr>
              <a:t>Fire Inspections Overview:</a:t>
            </a:r>
            <a:r>
              <a:rPr lang="en-US" b="1" baseline="0">
                <a:latin typeface="Sitka Banner" panose="02000505000000020004" pitchFamily="2" charset="0"/>
              </a:rPr>
              <a:t>  </a:t>
            </a:r>
          </a:p>
          <a:p>
            <a:pPr>
              <a:defRPr/>
            </a:pPr>
            <a:r>
              <a:rPr lang="en-US" b="1" baseline="0">
                <a:latin typeface="Sitka Banner" panose="02000505000000020004" pitchFamily="2" charset="0"/>
              </a:rPr>
              <a:t>2,701 Inspections</a:t>
            </a:r>
            <a:endParaRPr lang="en-US" b="1">
              <a:latin typeface="Sitka Banner" panose="02000505000000020004" pitchFamily="2" charset="0"/>
            </a:endParaRPr>
          </a:p>
        </c:rich>
      </c:tx>
      <c:layout>
        <c:manualLayout>
          <c:xMode val="edge"/>
          <c:yMode val="edge"/>
          <c:x val="0.29224300087489063"/>
          <c:y val="1.85185185185185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FFF2CC"/>
              </a:solidFill>
              <a:ln w="19050">
                <a:solidFill>
                  <a:schemeClr val="lt1"/>
                </a:solidFill>
              </a:ln>
              <a:effectLst/>
            </c:spPr>
            <c:extLst>
              <c:ext xmlns:c16="http://schemas.microsoft.com/office/drawing/2014/chart" uri="{C3380CC4-5D6E-409C-BE32-E72D297353CC}">
                <c16:uniqueId val="{00000001-0451-4F47-861D-9CC5103DE2BC}"/>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0451-4F47-861D-9CC5103DE2BC}"/>
              </c:ext>
            </c:extLst>
          </c:dPt>
          <c:dPt>
            <c:idx val="2"/>
            <c:bubble3D val="0"/>
            <c:spPr>
              <a:solidFill>
                <a:srgbClr val="FF9900"/>
              </a:solidFill>
              <a:ln w="19050">
                <a:solidFill>
                  <a:schemeClr val="lt1"/>
                </a:solidFill>
              </a:ln>
              <a:effectLst/>
            </c:spPr>
            <c:extLst>
              <c:ext xmlns:c16="http://schemas.microsoft.com/office/drawing/2014/chart" uri="{C3380CC4-5D6E-409C-BE32-E72D297353CC}">
                <c16:uniqueId val="{00000005-0451-4F47-861D-9CC5103DE2BC}"/>
              </c:ext>
            </c:extLst>
          </c:dPt>
          <c:dPt>
            <c:idx val="3"/>
            <c:bubble3D val="0"/>
            <c:explosion val="1"/>
            <c:spPr>
              <a:solidFill>
                <a:srgbClr val="FFC000"/>
              </a:solidFill>
              <a:ln w="19050">
                <a:solidFill>
                  <a:schemeClr val="lt1"/>
                </a:solidFill>
              </a:ln>
              <a:effectLst/>
            </c:spPr>
            <c:extLst>
              <c:ext xmlns:c16="http://schemas.microsoft.com/office/drawing/2014/chart" uri="{C3380CC4-5D6E-409C-BE32-E72D297353CC}">
                <c16:uniqueId val="{00000007-0451-4F47-861D-9CC5103DE2BC}"/>
              </c:ext>
            </c:extLst>
          </c:dPt>
          <c:dLbls>
            <c:dLbl>
              <c:idx val="0"/>
              <c:layout>
                <c:manualLayout>
                  <c:x val="1.9444444444444351E-2"/>
                  <c:y val="-3.009259259259263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7444444444444444"/>
                      <c:h val="0.13405110819480898"/>
                    </c:manualLayout>
                  </c15:layout>
                </c:ext>
                <c:ext xmlns:c16="http://schemas.microsoft.com/office/drawing/2014/chart" uri="{C3380CC4-5D6E-409C-BE32-E72D297353CC}">
                  <c16:uniqueId val="{00000001-0451-4F47-861D-9CC5103DE2BC}"/>
                </c:ext>
              </c:extLst>
            </c:dLbl>
            <c:dLbl>
              <c:idx val="1"/>
              <c:layout>
                <c:manualLayout>
                  <c:x val="1.9444444444444445E-2"/>
                  <c:y val="0"/>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51-4F47-861D-9CC5103DE2BC}"/>
                </c:ext>
              </c:extLst>
            </c:dLbl>
            <c:dLbl>
              <c:idx val="2"/>
              <c:layout>
                <c:manualLayout>
                  <c:x val="-3.3333333333333333E-2"/>
                  <c:y val="-2.777777777777786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51-4F47-861D-9CC5103DE2BC}"/>
                </c:ext>
              </c:extLst>
            </c:dLbl>
            <c:dLbl>
              <c:idx val="3"/>
              <c:layout>
                <c:manualLayout>
                  <c:x val="-2.2222222222222223E-2"/>
                  <c:y val="4.6296296296295869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451-4F47-861D-9CC5103DE2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CRR!$K$2:$K$5</c:f>
              <c:strCache>
                <c:ptCount val="4"/>
                <c:pt idx="0">
                  <c:v>New Construction Inspections</c:v>
                </c:pt>
                <c:pt idx="1">
                  <c:v>Existing Building Inspections</c:v>
                </c:pt>
                <c:pt idx="2">
                  <c:v>Permits</c:v>
                </c:pt>
                <c:pt idx="3">
                  <c:v>Plan Reviews</c:v>
                </c:pt>
              </c:strCache>
            </c:strRef>
          </c:cat>
          <c:val>
            <c:numRef>
              <c:f>CRR!$L$2:$L$5</c:f>
              <c:numCache>
                <c:formatCode>#,##0</c:formatCode>
                <c:ptCount val="4"/>
                <c:pt idx="0" formatCode="General">
                  <c:v>566</c:v>
                </c:pt>
                <c:pt idx="1">
                  <c:v>861</c:v>
                </c:pt>
                <c:pt idx="2" formatCode="General">
                  <c:v>637</c:v>
                </c:pt>
                <c:pt idx="3" formatCode="General">
                  <c:v>637</c:v>
                </c:pt>
              </c:numCache>
            </c:numRef>
          </c:val>
          <c:extLst>
            <c:ext xmlns:c15="http://schemas.microsoft.com/office/drawing/2012/chart" uri="{02D57815-91ED-43cb-92C2-25804820EDAC}">
              <c15:filteredSeriesTitle>
                <c15:tx>
                  <c:strRef>
                    <c:extLst>
                      <c:ext uri="{02D57815-91ED-43cb-92C2-25804820EDAC}">
                        <c15:formulaRef>
                          <c15:sqref> </c15:sqref>
                        </c15:formulaRef>
                      </c:ext>
                    </c:extLst>
                  </c:strRef>
                </c15:tx>
              </c15:filteredSeriesTitle>
            </c:ext>
            <c:ext xmlns:c16="http://schemas.microsoft.com/office/drawing/2014/chart" uri="{C3380CC4-5D6E-409C-BE32-E72D297353CC}">
              <c16:uniqueId val="{00000008-0451-4F47-861D-9CC5103DE2B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gradFill>
      <a:gsLst>
        <a:gs pos="0">
          <a:schemeClr val="bg1">
            <a:lumMod val="75000"/>
          </a:schemeClr>
        </a:gs>
        <a:gs pos="50000">
          <a:schemeClr val="bg1">
            <a:lumMod val="95000"/>
          </a:schemeClr>
        </a:gs>
        <a:gs pos="100000">
          <a:schemeClr val="bg1">
            <a:lumMod val="95000"/>
          </a:schemeClr>
        </a:gs>
      </a:gsLst>
      <a:lin ang="5400000" scaled="1"/>
    </a:gradFill>
    <a:ln w="9525" cap="flat" cmpd="sng" algn="ctr">
      <a:solidFill>
        <a:schemeClr val="tx1">
          <a:lumMod val="15000"/>
          <a:lumOff val="85000"/>
        </a:schemeClr>
      </a:solidFill>
      <a:round/>
    </a:ln>
    <a:effectLst>
      <a:outerShdw blurRad="50800" dist="38100" dir="5400000" algn="t" rotWithShape="0">
        <a:prstClr val="black">
          <a:alpha val="40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itka Banner" panose="02000505000000020004" pitchFamily="2" charset="0"/>
                <a:ea typeface="+mn-ea"/>
                <a:cs typeface="+mn-cs"/>
              </a:defRPr>
            </a:pPr>
            <a:r>
              <a:rPr lang="en-US" b="1">
                <a:latin typeface="Sitka Banner" panose="02000505000000020004" pitchFamily="2" charset="0"/>
              </a:rPr>
              <a:t>Fire Investigations Overview: </a:t>
            </a:r>
          </a:p>
          <a:p>
            <a:pPr>
              <a:defRPr>
                <a:latin typeface="Sitka Banner" panose="02000505000000020004" pitchFamily="2" charset="0"/>
              </a:defRPr>
            </a:pPr>
            <a:r>
              <a:rPr lang="en-US" b="1">
                <a:latin typeface="Sitka Banner" panose="02000505000000020004" pitchFamily="2" charset="0"/>
              </a:rPr>
              <a:t>598  Investigations</a:t>
            </a:r>
          </a:p>
        </c:rich>
      </c:tx>
      <c:layout>
        <c:manualLayout>
          <c:xMode val="edge"/>
          <c:yMode val="edge"/>
          <c:x val="0.36091174427065381"/>
          <c:y val="1.67977873064024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itka Banner" panose="02000505000000020004" pitchFamily="2" charset="0"/>
              <a:ea typeface="+mn-ea"/>
              <a:cs typeface="+mn-cs"/>
            </a:defRPr>
          </a:pPr>
          <a:endParaRPr lang="en-US"/>
        </a:p>
      </c:txPr>
    </c:title>
    <c:autoTitleDeleted val="0"/>
    <c:plotArea>
      <c:layout/>
      <c:pieChart>
        <c:varyColors val="1"/>
        <c:ser>
          <c:idx val="0"/>
          <c:order val="0"/>
          <c:tx>
            <c:strRef>
              <c:f>CRR!$L$9</c:f>
              <c:strCache>
                <c:ptCount val="1"/>
              </c:strCache>
            </c:strRef>
          </c:tx>
          <c:dPt>
            <c:idx val="0"/>
            <c:bubble3D val="0"/>
            <c:spPr>
              <a:solidFill>
                <a:srgbClr val="FCF4D3"/>
              </a:solidFill>
              <a:ln w="19050">
                <a:solidFill>
                  <a:schemeClr val="lt1"/>
                </a:solidFill>
              </a:ln>
              <a:effectLst/>
            </c:spPr>
            <c:extLst>
              <c:ext xmlns:c16="http://schemas.microsoft.com/office/drawing/2014/chart" uri="{C3380CC4-5D6E-409C-BE32-E72D297353CC}">
                <c16:uniqueId val="{00000001-801C-4E2B-AF7C-AF4165D9BC5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801C-4E2B-AF7C-AF4165D9BC52}"/>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05-801C-4E2B-AF7C-AF4165D9BC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1C-4E2B-AF7C-AF4165D9BC52}"/>
              </c:ext>
            </c:extLst>
          </c:dPt>
          <c:dPt>
            <c:idx val="4"/>
            <c:bubble3D val="0"/>
            <c:spPr>
              <a:solidFill>
                <a:schemeClr val="bg1"/>
              </a:solidFill>
              <a:ln w="19050">
                <a:solidFill>
                  <a:schemeClr val="lt1"/>
                </a:solidFill>
              </a:ln>
              <a:effectLst/>
            </c:spPr>
            <c:extLst>
              <c:ext xmlns:c16="http://schemas.microsoft.com/office/drawing/2014/chart" uri="{C3380CC4-5D6E-409C-BE32-E72D297353CC}">
                <c16:uniqueId val="{00000009-801C-4E2B-AF7C-AF4165D9BC52}"/>
              </c:ext>
            </c:extLst>
          </c:dPt>
          <c:dPt>
            <c:idx val="5"/>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B-801C-4E2B-AF7C-AF4165D9BC52}"/>
              </c:ext>
            </c:extLst>
          </c:dPt>
          <c:dLbls>
            <c:dLbl>
              <c:idx val="0"/>
              <c:layout>
                <c:manualLayout>
                  <c:x val="9.3141989230719258E-2"/>
                  <c:y val="5.86527326668734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0394444444444446"/>
                      <c:h val="0.12106330197437146"/>
                    </c:manualLayout>
                  </c15:layout>
                </c:ext>
                <c:ext xmlns:c16="http://schemas.microsoft.com/office/drawing/2014/chart" uri="{C3380CC4-5D6E-409C-BE32-E72D297353CC}">
                  <c16:uniqueId val="{00000001-801C-4E2B-AF7C-AF4165D9BC52}"/>
                </c:ext>
              </c:extLst>
            </c:dLbl>
            <c:dLbl>
              <c:idx val="1"/>
              <c:layout>
                <c:manualLayout>
                  <c:x val="-5.1048308696989529E-2"/>
                  <c:y val="0.15892704039997116"/>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01C-4E2B-AF7C-AF4165D9BC52}"/>
                </c:ext>
              </c:extLst>
            </c:dLbl>
            <c:dLbl>
              <c:idx val="2"/>
              <c:layout>
                <c:manualLayout>
                  <c:x val="2.2839761177527465E-2"/>
                  <c:y val="0.2068356969999016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189303941891395"/>
                      <c:h val="0.11978331692972495"/>
                    </c:manualLayout>
                  </c15:layout>
                </c:ext>
                <c:ext xmlns:c16="http://schemas.microsoft.com/office/drawing/2014/chart" uri="{C3380CC4-5D6E-409C-BE32-E72D297353CC}">
                  <c16:uniqueId val="{00000005-801C-4E2B-AF7C-AF4165D9BC52}"/>
                </c:ext>
              </c:extLst>
            </c:dLbl>
            <c:dLbl>
              <c:idx val="3"/>
              <c:layout>
                <c:manualLayout>
                  <c:x val="-4.0213106658498678E-2"/>
                  <c:y val="1.9970951600052418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01C-4E2B-AF7C-AF4165D9BC52}"/>
                </c:ext>
              </c:extLst>
            </c:dLbl>
            <c:dLbl>
              <c:idx val="4"/>
              <c:layout>
                <c:manualLayout>
                  <c:x val="-4.2355357861659657E-2"/>
                  <c:y val="-2.1717477518710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01C-4E2B-AF7C-AF4165D9BC52}"/>
                </c:ext>
              </c:extLst>
            </c:dLbl>
            <c:dLbl>
              <c:idx val="5"/>
              <c:layout>
                <c:manualLayout>
                  <c:x val="0.10277782336818257"/>
                  <c:y val="-1.337273075570626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01C-4E2B-AF7C-AF4165D9BC5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CRR!$K$10:$K$15</c:f>
              <c:strCache>
                <c:ptCount val="6"/>
                <c:pt idx="0">
                  <c:v>Intentional</c:v>
                </c:pt>
                <c:pt idx="1">
                  <c:v>Unintentional</c:v>
                </c:pt>
                <c:pt idx="2">
                  <c:v>Failure of Equipment</c:v>
                </c:pt>
                <c:pt idx="3">
                  <c:v>Intentional Non-Criminal</c:v>
                </c:pt>
                <c:pt idx="4">
                  <c:v>Act of Nature</c:v>
                </c:pt>
                <c:pt idx="5">
                  <c:v>Undetermined</c:v>
                </c:pt>
              </c:strCache>
            </c:strRef>
          </c:cat>
          <c:val>
            <c:numRef>
              <c:f>CRR!$L$10:$L$15</c:f>
              <c:numCache>
                <c:formatCode>General</c:formatCode>
                <c:ptCount val="6"/>
                <c:pt idx="0">
                  <c:v>28</c:v>
                </c:pt>
                <c:pt idx="1">
                  <c:v>307</c:v>
                </c:pt>
                <c:pt idx="2">
                  <c:v>171</c:v>
                </c:pt>
                <c:pt idx="3">
                  <c:v>56</c:v>
                </c:pt>
                <c:pt idx="4">
                  <c:v>3</c:v>
                </c:pt>
                <c:pt idx="5">
                  <c:v>33</c:v>
                </c:pt>
              </c:numCache>
            </c:numRef>
          </c:val>
          <c:extLst>
            <c:ext xmlns:c16="http://schemas.microsoft.com/office/drawing/2014/chart" uri="{C3380CC4-5D6E-409C-BE32-E72D297353CC}">
              <c16:uniqueId val="{0000000C-801C-4E2B-AF7C-AF4165D9BC5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gradFill>
      <a:gsLst>
        <a:gs pos="0">
          <a:schemeClr val="bg1">
            <a:lumMod val="75000"/>
          </a:schemeClr>
        </a:gs>
        <a:gs pos="50000">
          <a:schemeClr val="bg1">
            <a:lumMod val="95000"/>
          </a:schemeClr>
        </a:gs>
        <a:gs pos="100000">
          <a:schemeClr val="bg1">
            <a:lumMod val="95000"/>
          </a:schemeClr>
        </a:gs>
      </a:gsLst>
      <a:lin ang="5400000" scaled="1"/>
    </a:gradFill>
    <a:ln w="9525" cap="flat" cmpd="sng" algn="ctr">
      <a:solidFill>
        <a:schemeClr val="tx1">
          <a:lumMod val="15000"/>
          <a:lumOff val="85000"/>
        </a:schemeClr>
      </a:solidFill>
      <a:round/>
    </a:ln>
    <a:effectLst>
      <a:outerShdw blurRad="50800" dist="38100" dir="5400000" algn="t" rotWithShape="0">
        <a:prstClr val="black">
          <a:alpha val="40000"/>
        </a:prstClr>
      </a:outerShdw>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latin typeface="Sitka Banner" panose="02000505000000020004" pitchFamily="2" charset="0"/>
              </a:rPr>
              <a:t>FIRE PREVENTION REVENUE</a:t>
            </a:r>
          </a:p>
          <a:p>
            <a:pPr>
              <a:defRPr sz="1800"/>
            </a:pPr>
            <a:r>
              <a:rPr lang="en-US" sz="1800">
                <a:latin typeface="Sitka Banner" panose="02000505000000020004" pitchFamily="2" charset="0"/>
              </a:rPr>
              <a:t>2021 v. 2022</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'2021 vs 2022'!$B$4</c:f>
              <c:strCache>
                <c:ptCount val="1"/>
                <c:pt idx="0">
                  <c:v>Actual 2021</c:v>
                </c:pt>
              </c:strCache>
            </c:strRef>
          </c:tx>
          <c:spPr>
            <a:solidFill>
              <a:srgbClr val="C00000"/>
            </a:solidFill>
            <a:ln>
              <a:noFill/>
            </a:ln>
            <a:effectLst/>
            <a:sp3d/>
          </c:spPr>
          <c:invertIfNegative val="0"/>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 vs 2022'!$A$6:$A$9</c:f>
              <c:strCache>
                <c:ptCount val="4"/>
                <c:pt idx="0">
                  <c:v>Fire Inspection Fees</c:v>
                </c:pt>
                <c:pt idx="1">
                  <c:v>Fire Protection Fees</c:v>
                </c:pt>
                <c:pt idx="2">
                  <c:v>Fire Incident Report</c:v>
                </c:pt>
                <c:pt idx="3">
                  <c:v>Fire Equipment User Fee</c:v>
                </c:pt>
              </c:strCache>
              <c:extLst/>
            </c:strRef>
          </c:cat>
          <c:val>
            <c:numRef>
              <c:f>'2021 vs 2022'!$B$6:$B$9</c:f>
              <c:numCache>
                <c:formatCode>_("$"* #,##0_);_("$"* \(#,##0\);_("$"* "-"_);_(@_)</c:formatCode>
                <c:ptCount val="4"/>
                <c:pt idx="0">
                  <c:v>31709</c:v>
                </c:pt>
                <c:pt idx="1">
                  <c:v>227994</c:v>
                </c:pt>
                <c:pt idx="2">
                  <c:v>777</c:v>
                </c:pt>
                <c:pt idx="3">
                  <c:v>1216</c:v>
                </c:pt>
              </c:numCache>
              <c:extLst/>
            </c:numRef>
          </c:val>
          <c:extLst>
            <c:ext xmlns:c16="http://schemas.microsoft.com/office/drawing/2014/chart" uri="{C3380CC4-5D6E-409C-BE32-E72D297353CC}">
              <c16:uniqueId val="{00000000-2544-4C5E-845A-B36551AEA1E8}"/>
            </c:ext>
          </c:extLst>
        </c:ser>
        <c:ser>
          <c:idx val="1"/>
          <c:order val="1"/>
          <c:tx>
            <c:strRef>
              <c:f>'2021 vs 2022'!$C$4</c:f>
              <c:strCache>
                <c:ptCount val="1"/>
                <c:pt idx="0">
                  <c:v>Actual 2022</c:v>
                </c:pt>
              </c:strCache>
            </c:strRef>
          </c:tx>
          <c:spPr>
            <a:solidFill>
              <a:schemeClr val="accent4"/>
            </a:solidFill>
            <a:ln>
              <a:noFill/>
            </a:ln>
            <a:effectLst/>
            <a:sp3d/>
          </c:spPr>
          <c:invertIfNegative val="0"/>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'2021 vs 2022'!$A$6:$A$9</c:f>
              <c:strCache>
                <c:ptCount val="4"/>
                <c:pt idx="0">
                  <c:v>Fire Inspection Fees</c:v>
                </c:pt>
                <c:pt idx="1">
                  <c:v>Fire Protection Fees</c:v>
                </c:pt>
                <c:pt idx="2">
                  <c:v>Fire Incident Report</c:v>
                </c:pt>
                <c:pt idx="3">
                  <c:v>Fire Equipment User Fee</c:v>
                </c:pt>
              </c:strCache>
              <c:extLst/>
            </c:strRef>
          </c:cat>
          <c:val>
            <c:numRef>
              <c:f>'2021 vs 2022'!$C$6:$C$9</c:f>
              <c:numCache>
                <c:formatCode>_("$"* #,##0_);_("$"* \(#,##0\);_("$"* "-"_);_(@_)</c:formatCode>
                <c:ptCount val="4"/>
                <c:pt idx="0">
                  <c:v>191743.86</c:v>
                </c:pt>
                <c:pt idx="1">
                  <c:v>247668.48000000001</c:v>
                </c:pt>
                <c:pt idx="2">
                  <c:v>2142.7600000000002</c:v>
                </c:pt>
                <c:pt idx="3">
                  <c:v>10024</c:v>
                </c:pt>
              </c:numCache>
              <c:extLst/>
            </c:numRef>
          </c:val>
          <c:extLst>
            <c:ext xmlns:c16="http://schemas.microsoft.com/office/drawing/2014/chart" uri="{C3380CC4-5D6E-409C-BE32-E72D297353CC}">
              <c16:uniqueId val="{00000001-2544-4C5E-845A-B36551AEA1E8}"/>
            </c:ext>
          </c:extLst>
        </c:ser>
        <c:dLbls>
          <c:showLegendKey val="0"/>
          <c:showVal val="0"/>
          <c:showCatName val="0"/>
          <c:showSerName val="0"/>
          <c:showPercent val="0"/>
          <c:showBubbleSize val="0"/>
        </c:dLbls>
        <c:gapWidth val="150"/>
        <c:shape val="box"/>
        <c:axId val="132215376"/>
        <c:axId val="132214960"/>
        <c:axId val="0"/>
      </c:bar3DChart>
      <c:catAx>
        <c:axId val="132215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itka Banner" panose="02000505000000020004" pitchFamily="2" charset="0"/>
                <a:ea typeface="+mn-ea"/>
                <a:cs typeface="+mn-cs"/>
              </a:defRPr>
            </a:pPr>
            <a:endParaRPr lang="en-US"/>
          </a:p>
        </c:txPr>
        <c:crossAx val="132214960"/>
        <c:crosses val="autoZero"/>
        <c:auto val="1"/>
        <c:lblAlgn val="ctr"/>
        <c:lblOffset val="100"/>
        <c:noMultiLvlLbl val="0"/>
      </c:catAx>
      <c:valAx>
        <c:axId val="1322149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itka Banner" panose="02000505000000020004" pitchFamily="2" charset="0"/>
                <a:ea typeface="+mn-ea"/>
                <a:cs typeface="+mn-cs"/>
              </a:defRPr>
            </a:pPr>
            <a:endParaRPr lang="en-US"/>
          </a:p>
        </c:txPr>
        <c:crossAx val="13221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itka Banner" panose="02000505000000020004"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74000">
          <a:schemeClr val="bg1">
            <a:lumMod val="85000"/>
          </a:schemeClr>
        </a:gs>
        <a:gs pos="83000">
          <a:schemeClr val="bg1">
            <a:lumMod val="85000"/>
          </a:schemeClr>
        </a:gs>
        <a:gs pos="100000">
          <a:schemeClr val="bg1">
            <a:lumMod val="95000"/>
          </a:schemeClr>
        </a:gs>
      </a:gsLst>
      <a:lin ang="5400000" scaled="1"/>
    </a:gradFill>
    <a:ln w="9525" cap="flat" cmpd="sng" algn="ctr">
      <a:solidFill>
        <a:schemeClr val="tx1">
          <a:lumMod val="15000"/>
          <a:lumOff val="85000"/>
        </a:schemeClr>
      </a:solidFill>
      <a:round/>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itka Banner" panose="02000505000000020004" pitchFamily="2" charset="0"/>
                <a:ea typeface="+mn-ea"/>
                <a:cs typeface="+mn-cs"/>
              </a:defRPr>
            </a:pPr>
            <a:r>
              <a:rPr lang="en-US" sz="1400" b="1">
                <a:latin typeface="Sitka Banner" panose="02000505000000020004" pitchFamily="2" charset="0"/>
              </a:rPr>
              <a:t>2022 Savannah</a:t>
            </a:r>
            <a:r>
              <a:rPr lang="en-US" sz="1400" b="1" baseline="0">
                <a:latin typeface="Sitka Banner" panose="02000505000000020004" pitchFamily="2" charset="0"/>
              </a:rPr>
              <a:t> Fire Department </a:t>
            </a:r>
          </a:p>
          <a:p>
            <a:pPr>
              <a:defRPr>
                <a:latin typeface="Sitka Banner" panose="02000505000000020004" pitchFamily="2" charset="0"/>
              </a:defRPr>
            </a:pPr>
            <a:r>
              <a:rPr lang="en-US" sz="1400" b="1">
                <a:latin typeface="Sitka Banner" panose="02000505000000020004" pitchFamily="2" charset="0"/>
              </a:rPr>
              <a:t>Training Overview: 102,357 Hours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itka Banner" panose="02000505000000020004" pitchFamily="2"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Sitka Banner" panose="02000505000000020004"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Training!$H$4:$H$13</c:f>
              <c:strCache>
                <c:ptCount val="10"/>
                <c:pt idx="0">
                  <c:v>Apparatus Drive Operator</c:v>
                </c:pt>
                <c:pt idx="1">
                  <c:v>Emergency Medical</c:v>
                </c:pt>
                <c:pt idx="2">
                  <c:v>Technical Rescue</c:v>
                </c:pt>
                <c:pt idx="3">
                  <c:v>Hazardous Materials</c:v>
                </c:pt>
                <c:pt idx="4">
                  <c:v>New Apparatus Drive Operator</c:v>
                </c:pt>
                <c:pt idx="5">
                  <c:v>Firefighter I and II</c:v>
                </c:pt>
                <c:pt idx="6">
                  <c:v>Fire Officer</c:v>
                </c:pt>
                <c:pt idx="7">
                  <c:v>Georgia Annual Certification</c:v>
                </c:pt>
                <c:pt idx="8">
                  <c:v>Inspections/Imvestigations</c:v>
                </c:pt>
                <c:pt idx="9">
                  <c:v>Facility Training</c:v>
                </c:pt>
              </c:strCache>
            </c:strRef>
          </c:cat>
          <c:val>
            <c:numRef>
              <c:f>Training!$I$4:$I$13</c:f>
              <c:numCache>
                <c:formatCode>#,##0</c:formatCode>
                <c:ptCount val="10"/>
                <c:pt idx="0">
                  <c:v>5185</c:v>
                </c:pt>
                <c:pt idx="1">
                  <c:v>8547</c:v>
                </c:pt>
                <c:pt idx="2">
                  <c:v>116</c:v>
                </c:pt>
                <c:pt idx="3">
                  <c:v>4780</c:v>
                </c:pt>
                <c:pt idx="4">
                  <c:v>543</c:v>
                </c:pt>
                <c:pt idx="5">
                  <c:v>60587</c:v>
                </c:pt>
                <c:pt idx="6">
                  <c:v>1041</c:v>
                </c:pt>
                <c:pt idx="7">
                  <c:v>10632</c:v>
                </c:pt>
                <c:pt idx="8">
                  <c:v>408</c:v>
                </c:pt>
                <c:pt idx="9">
                  <c:v>10518</c:v>
                </c:pt>
              </c:numCache>
            </c:numRef>
          </c:val>
          <c:extLst>
            <c:ext xmlns:c16="http://schemas.microsoft.com/office/drawing/2014/chart" uri="{C3380CC4-5D6E-409C-BE32-E72D297353CC}">
              <c16:uniqueId val="{00000000-296A-45CD-9D41-4386D56342BB}"/>
            </c:ext>
          </c:extLst>
        </c:ser>
        <c:dLbls>
          <c:showLegendKey val="0"/>
          <c:showVal val="0"/>
          <c:showCatName val="0"/>
          <c:showSerName val="0"/>
          <c:showPercent val="0"/>
          <c:showBubbleSize val="0"/>
        </c:dLbls>
        <c:gapWidth val="150"/>
        <c:shape val="box"/>
        <c:axId val="512000272"/>
        <c:axId val="511999488"/>
        <c:axId val="0"/>
      </c:bar3DChart>
      <c:catAx>
        <c:axId val="512000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Sitka Banner" panose="02000505000000020004" pitchFamily="2" charset="0"/>
                <a:ea typeface="+mn-ea"/>
                <a:cs typeface="+mn-cs"/>
              </a:defRPr>
            </a:pPr>
            <a:endParaRPr lang="en-US"/>
          </a:p>
        </c:txPr>
        <c:crossAx val="511999488"/>
        <c:crosses val="autoZero"/>
        <c:auto val="1"/>
        <c:lblAlgn val="ctr"/>
        <c:lblOffset val="100"/>
        <c:noMultiLvlLbl val="0"/>
      </c:catAx>
      <c:valAx>
        <c:axId val="511999488"/>
        <c:scaling>
          <c:orientation val="minMax"/>
          <c:max val="650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itka Banner" panose="02000505000000020004" pitchFamily="2" charset="0"/>
                <a:ea typeface="+mn-ea"/>
                <a:cs typeface="+mn-cs"/>
              </a:defRPr>
            </a:pPr>
            <a:endParaRPr lang="en-US"/>
          </a:p>
        </c:txPr>
        <c:crossAx val="512000272"/>
        <c:crosses val="autoZero"/>
        <c:crossBetween val="between"/>
        <c:majorUnit val="15000"/>
      </c:valAx>
      <c:spPr>
        <a:noFill/>
        <a:ln>
          <a:noFill/>
        </a:ln>
        <a:effectLst/>
      </c:spPr>
    </c:plotArea>
    <c:plotVisOnly val="1"/>
    <c:dispBlanksAs val="gap"/>
    <c:showDLblsOverMax val="0"/>
  </c:chart>
  <c:spPr>
    <a:gradFill>
      <a:gsLst>
        <a:gs pos="0">
          <a:schemeClr val="accent1">
            <a:lumMod val="5000"/>
            <a:lumOff val="95000"/>
          </a:schemeClr>
        </a:gs>
        <a:gs pos="74000">
          <a:schemeClr val="bg1">
            <a:lumMod val="85000"/>
          </a:schemeClr>
        </a:gs>
        <a:gs pos="83000">
          <a:schemeClr val="bg1">
            <a:lumMod val="85000"/>
          </a:schemeClr>
        </a:gs>
        <a:gs pos="100000">
          <a:schemeClr val="bg1">
            <a:lumMod val="95000"/>
          </a:schemeClr>
        </a:gs>
      </a:gsLst>
      <a:lin ang="5400000" scaled="1"/>
    </a:gradFill>
    <a:ln w="9525" cap="flat" cmpd="sng" algn="ctr">
      <a:gradFill>
        <a:gsLst>
          <a:gs pos="0">
            <a:schemeClr val="accent1">
              <a:lumMod val="5000"/>
              <a:lumOff val="95000"/>
            </a:schemeClr>
          </a:gs>
          <a:gs pos="74000">
            <a:schemeClr val="bg1">
              <a:lumMod val="85000"/>
            </a:schemeClr>
          </a:gs>
          <a:gs pos="83000">
            <a:schemeClr val="accent1">
              <a:lumMod val="45000"/>
              <a:lumOff val="55000"/>
            </a:schemeClr>
          </a:gs>
          <a:gs pos="100000">
            <a:schemeClr val="accent1">
              <a:lumMod val="30000"/>
              <a:lumOff val="70000"/>
            </a:schemeClr>
          </a:gs>
        </a:gsLst>
        <a:lin ang="5400000" scaled="1"/>
      </a:gra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3037840" cy="466434"/>
          </a:xfrm>
          <a:prstGeom prst="rect">
            <a:avLst/>
          </a:prstGeom>
        </p:spPr>
        <p:txBody>
          <a:bodyPr vert="horz" lIns="93163" tIns="46580" rIns="93163" bIns="46580" rtlCol="0"/>
          <a:lstStyle>
            <a:lvl1pPr algn="l">
              <a:defRPr sz="1200"/>
            </a:lvl1pPr>
          </a:lstStyle>
          <a:p>
            <a:endParaRPr lang="en-US">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970939" y="0"/>
            <a:ext cx="3037840" cy="466434"/>
          </a:xfrm>
          <a:prstGeom prst="rect">
            <a:avLst/>
          </a:prstGeom>
        </p:spPr>
        <p:txBody>
          <a:bodyPr vert="horz" lIns="93163" tIns="46580" rIns="93163" bIns="46580" rtlCol="0"/>
          <a:lstStyle>
            <a:lvl1pPr algn="r">
              <a:defRPr sz="1200"/>
            </a:lvl1pPr>
          </a:lstStyle>
          <a:p>
            <a:fld id="{D2233E32-5603-440A-ACDD-7442C88C5FED}" type="datetimeFigureOut">
              <a:rPr lang="en-US" smtClean="0">
                <a:latin typeface="Tw Cen MT" panose="020B0602020104020603" pitchFamily="34" charset="0"/>
              </a:rPr>
              <a:t>1/26/2023</a:t>
            </a:fld>
            <a:endParaRPr lang="en-US">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829968"/>
            <a:ext cx="3037840" cy="466433"/>
          </a:xfrm>
          <a:prstGeom prst="rect">
            <a:avLst/>
          </a:prstGeom>
        </p:spPr>
        <p:txBody>
          <a:bodyPr vert="horz" lIns="93163" tIns="46580" rIns="93163" bIns="46580" rtlCol="0" anchor="b"/>
          <a:lstStyle>
            <a:lvl1pPr algn="l">
              <a:defRPr sz="1200"/>
            </a:lvl1pPr>
          </a:lstStyle>
          <a:p>
            <a:endParaRPr lang="en-US">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970939" y="8829968"/>
            <a:ext cx="3037840" cy="466433"/>
          </a:xfrm>
          <a:prstGeom prst="rect">
            <a:avLst/>
          </a:prstGeom>
        </p:spPr>
        <p:txBody>
          <a:bodyPr vert="horz" lIns="93163" tIns="46580" rIns="93163" bIns="46580" rtlCol="0" anchor="b"/>
          <a:lstStyle>
            <a:lvl1pPr algn="r">
              <a:defRPr sz="1200"/>
            </a:lvl1pPr>
          </a:lstStyle>
          <a:p>
            <a:fld id="{41BB1589-0F8A-400D-AEF4-57688446A2F5}" type="slidenum">
              <a:rPr lang="en-US" smtClean="0">
                <a:latin typeface="Tw Cen MT" panose="020B0602020104020603" pitchFamily="34" charset="0"/>
              </a:rPr>
              <a:t>‹#›</a:t>
            </a:fld>
            <a:endParaRPr lang="en-US">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0" rIns="93163" bIns="46580" rtlCol="0"/>
          <a:lstStyle>
            <a:lvl1pPr algn="l">
              <a:defRPr sz="1200">
                <a:latin typeface="Tw Cen MT" panose="020B0602020104020603" pitchFamily="34" charset="0"/>
              </a:defRPr>
            </a:lvl1pPr>
          </a:lstStyle>
          <a:p>
            <a:endParaRPr lang="en-US" noProof="0"/>
          </a:p>
        </p:txBody>
      </p:sp>
      <p:sp>
        <p:nvSpPr>
          <p:cNvPr id="3" name="Date Placeholder 2"/>
          <p:cNvSpPr>
            <a:spLocks noGrp="1"/>
          </p:cNvSpPr>
          <p:nvPr>
            <p:ph type="dt" idx="1"/>
          </p:nvPr>
        </p:nvSpPr>
        <p:spPr>
          <a:xfrm>
            <a:off x="3970939" y="0"/>
            <a:ext cx="3037840" cy="466434"/>
          </a:xfrm>
          <a:prstGeom prst="rect">
            <a:avLst/>
          </a:prstGeom>
        </p:spPr>
        <p:txBody>
          <a:bodyPr vert="horz" lIns="93163" tIns="46580" rIns="93163" bIns="46580" rtlCol="0"/>
          <a:lstStyle>
            <a:lvl1pPr algn="r">
              <a:defRPr sz="1200">
                <a:latin typeface="Tw Cen MT" panose="020B0602020104020603" pitchFamily="34" charset="0"/>
              </a:defRPr>
            </a:lvl1pPr>
          </a:lstStyle>
          <a:p>
            <a:fld id="{AF4A386A-BFE4-4655-9801-CBB04655F27A}" type="datetimeFigureOut">
              <a:rPr lang="en-US" noProof="0" smtClean="0"/>
              <a:pPr/>
              <a:t>1/26/2023</a:t>
            </a:fld>
            <a:endParaRPr lang="en-US" noProof="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0" rIns="93163" bIns="46580" rtlCol="0" anchor="ctr"/>
          <a:lstStyle/>
          <a:p>
            <a:endParaRPr lang="en-US" noProof="0"/>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3" tIns="46580" rIns="93163"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0" rIns="93163" bIns="46580" rtlCol="0" anchor="b"/>
          <a:lstStyle>
            <a:lvl1pPr algn="l">
              <a:defRPr sz="1200">
                <a:latin typeface="Tw Cen MT" panose="020B0602020104020603" pitchFamily="34" charset="0"/>
              </a:defRPr>
            </a:lvl1pPr>
          </a:lstStyle>
          <a:p>
            <a:endParaRPr lang="en-US" noProof="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0" rIns="93163" bIns="4658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a:p>
        </p:txBody>
      </p:sp>
    </p:spTree>
    <p:extLst>
      <p:ext uri="{BB962C8B-B14F-4D97-AF65-F5344CB8AC3E}">
        <p14:creationId xmlns:p14="http://schemas.microsoft.com/office/powerpoint/2010/main" val="31479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protection Fees = Elba Island, Warehouse rentals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19</a:t>
            </a:fld>
            <a:endParaRPr lang="en-US" noProof="0"/>
          </a:p>
        </p:txBody>
      </p:sp>
    </p:spTree>
    <p:extLst>
      <p:ext uri="{BB962C8B-B14F-4D97-AF65-F5344CB8AC3E}">
        <p14:creationId xmlns:p14="http://schemas.microsoft.com/office/powerpoint/2010/main" val="421766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23</a:t>
            </a:fld>
            <a:endParaRPr lang="en-US" noProof="0"/>
          </a:p>
        </p:txBody>
      </p:sp>
    </p:spTree>
    <p:extLst>
      <p:ext uri="{BB962C8B-B14F-4D97-AF65-F5344CB8AC3E}">
        <p14:creationId xmlns:p14="http://schemas.microsoft.com/office/powerpoint/2010/main" val="260242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a:p>
        </p:txBody>
      </p:sp>
    </p:spTree>
    <p:extLst>
      <p:ext uri="{BB962C8B-B14F-4D97-AF65-F5344CB8AC3E}">
        <p14:creationId xmlns:p14="http://schemas.microsoft.com/office/powerpoint/2010/main" val="3524746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27</a:t>
            </a:fld>
            <a:endParaRPr lang="en-US" noProof="0"/>
          </a:p>
        </p:txBody>
      </p:sp>
    </p:spTree>
    <p:extLst>
      <p:ext uri="{BB962C8B-B14F-4D97-AF65-F5344CB8AC3E}">
        <p14:creationId xmlns:p14="http://schemas.microsoft.com/office/powerpoint/2010/main" val="37822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plan will serve as a guide for me through the first 100 days in my new role. The plan consists of goals and objectives to identify and engage key stakeholders and build relationships, understand your perspectives, and gain traction quickly so I can set up a foundation for long-term success in the organization.</a:t>
            </a:r>
          </a:p>
          <a:p>
            <a:r>
              <a:rPr lang="en-US" dirty="0"/>
              <a:t>Meet with the Crews at their Stations </a:t>
            </a:r>
          </a:p>
          <a:p>
            <a:r>
              <a:rPr lang="en-US" dirty="0"/>
              <a:t>Revise the Strategic Plan to provide a roadmap for the Department’s mission, vision, and values. Ensure it aligns with the City’s goals and objectives.</a:t>
            </a:r>
          </a:p>
          <a:p>
            <a:r>
              <a:rPr lang="en-US" dirty="0"/>
              <a:t>he guiding principles of this</a:t>
            </a:r>
          </a:p>
          <a:p>
            <a:r>
              <a:rPr lang="en-US" dirty="0"/>
              <a:t>document will provide a framework for how we diversify the department, improve working</a:t>
            </a:r>
          </a:p>
          <a:p>
            <a:r>
              <a:rPr lang="en-US" dirty="0"/>
              <a:t>conditions for all members, and provide even better service to the community. </a:t>
            </a:r>
          </a:p>
          <a:p>
            <a:r>
              <a:rPr lang="en-US" dirty="0"/>
              <a:t>Work with the DEI Officer to examine and revise SFD’s policies, practices, and procedures through a DEI lens</a:t>
            </a:r>
          </a:p>
          <a:p>
            <a:r>
              <a:rPr lang="en-US" dirty="0"/>
              <a:t>Engage neighborhood organizations and community members in the hiring process to enhance the diversity of recruit classes and to highlight the importance of inclusivity and community partnerships.</a:t>
            </a:r>
          </a:p>
          <a:p>
            <a:r>
              <a:rPr lang="en-US" dirty="0"/>
              <a:t>Start the accreditation process for SFD’s police department.</a:t>
            </a:r>
          </a:p>
          <a:p>
            <a:endParaRPr lang="en-US" dirty="0"/>
          </a:p>
          <a:p>
            <a:r>
              <a:rPr lang="en-US" dirty="0"/>
              <a:t>Camp Ignite: teen girls a chance to see what life is like as a first responder. Women make of 5% of the Fire service.</a:t>
            </a:r>
          </a:p>
          <a:p>
            <a:r>
              <a:rPr lang="en-US" dirty="0"/>
              <a:t>for girls age 15-18 years old to participate in fire related activities. Our mission is to introduce young women to the fire service through activities such as:</a:t>
            </a:r>
          </a:p>
          <a:p>
            <a:r>
              <a:rPr lang="en-US" dirty="0"/>
              <a:t>Providing hands on experience in a positive, team building environment;</a:t>
            </a:r>
          </a:p>
          <a:p>
            <a:r>
              <a:rPr lang="en-US" dirty="0"/>
              <a:t>encouraging and supporting self-confidence and a can do work ethic;</a:t>
            </a:r>
          </a:p>
          <a:p>
            <a:r>
              <a:rPr lang="en-US" dirty="0"/>
              <a:t>Experiencing structural firefighter activities;</a:t>
            </a:r>
          </a:p>
          <a:p>
            <a:r>
              <a:rPr lang="en-US" dirty="0"/>
              <a:t>Experiencing rope/ocean rescue activities;</a:t>
            </a:r>
          </a:p>
          <a:p>
            <a:r>
              <a:rPr lang="en-US" dirty="0"/>
              <a:t>Experiencing SLO City Ladder Truck Operations;</a:t>
            </a:r>
          </a:p>
          <a:p>
            <a:r>
              <a:rPr lang="en-US" dirty="0"/>
              <a:t>77.3% of Firefighters are White (Non-Hispanic), making that the most common race or ethnicity in the occupation. Representing 6.91% of Firefighters, Black (Non-Hispanic) is the second most common race or ethnicity in this occupation. This chart shows the racial and ethnic breakdown of Firefighters</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a:p>
        </p:txBody>
      </p:sp>
    </p:spTree>
    <p:extLst>
      <p:ext uri="{BB962C8B-B14F-4D97-AF65-F5344CB8AC3E}">
        <p14:creationId xmlns:p14="http://schemas.microsoft.com/office/powerpoint/2010/main" val="354879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a:p>
        </p:txBody>
      </p:sp>
    </p:spTree>
    <p:extLst>
      <p:ext uri="{BB962C8B-B14F-4D97-AF65-F5344CB8AC3E}">
        <p14:creationId xmlns:p14="http://schemas.microsoft.com/office/powerpoint/2010/main" val="352474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CISM / Peer Resource website </a:t>
            </a:r>
          </a:p>
          <a:p>
            <a:r>
              <a:rPr lang="en-US" dirty="0"/>
              <a:t>University of Kentucky</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a:p>
        </p:txBody>
      </p:sp>
    </p:spTree>
    <p:extLst>
      <p:ext uri="{BB962C8B-B14F-4D97-AF65-F5344CB8AC3E}">
        <p14:creationId xmlns:p14="http://schemas.microsoft.com/office/powerpoint/2010/main" val="290059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a:p>
        </p:txBody>
      </p:sp>
    </p:spTree>
    <p:extLst>
      <p:ext uri="{BB962C8B-B14F-4D97-AF65-F5344CB8AC3E}">
        <p14:creationId xmlns:p14="http://schemas.microsoft.com/office/powerpoint/2010/main" val="170006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Savannah Chamber of Commerce, the most recent data compiled shows Savannah has an average </a:t>
            </a:r>
            <a:r>
              <a:rPr lang="en-US" b="1" dirty="0"/>
              <a:t>of 8 million visitors annually</a:t>
            </a:r>
            <a:r>
              <a:rPr lang="en-US" dirty="0"/>
              <a:t>. </a:t>
            </a:r>
            <a:r>
              <a:rPr lang="en-US" b="0" i="0" dirty="0">
                <a:solidFill>
                  <a:srgbClr val="63666A"/>
                </a:solidFill>
                <a:effectLst/>
                <a:latin typeface="Muli"/>
              </a:rPr>
              <a:t>Savannah’s tourists enjoy year-round activities. Although the busiest months in terms of visitation are April, May, and June, tourism activity is </a:t>
            </a:r>
            <a:r>
              <a:rPr lang="en-US" b="1" i="0" dirty="0">
                <a:solidFill>
                  <a:srgbClr val="63666A"/>
                </a:solidFill>
                <a:effectLst/>
                <a:latin typeface="Muli"/>
              </a:rPr>
              <a:t>spread fairly evenly </a:t>
            </a:r>
            <a:r>
              <a:rPr lang="en-US" b="0" i="0" dirty="0">
                <a:solidFill>
                  <a:srgbClr val="63666A"/>
                </a:solidFill>
                <a:effectLst/>
                <a:latin typeface="Muli"/>
              </a:rPr>
              <a:t>across the year. </a:t>
            </a:r>
          </a:p>
          <a:p>
            <a:endParaRPr lang="en-US" b="0" i="0" dirty="0">
              <a:solidFill>
                <a:srgbClr val="63666A"/>
              </a:solidFill>
              <a:effectLst/>
              <a:latin typeface="Muli"/>
            </a:endParaRPr>
          </a:p>
          <a:p>
            <a:r>
              <a:rPr lang="en-US" b="1" i="0" dirty="0">
                <a:solidFill>
                  <a:srgbClr val="63666A"/>
                </a:solidFill>
                <a:effectLst/>
                <a:latin typeface="Muli"/>
              </a:rPr>
              <a:t>This would equate to an average of approximately 670K visitors per month, 154K per week, or 22K per day.</a:t>
            </a:r>
          </a:p>
          <a:p>
            <a:endParaRPr lang="en-US" b="0" i="0" dirty="0">
              <a:solidFill>
                <a:srgbClr val="63666A"/>
              </a:solidFill>
              <a:effectLst/>
              <a:latin typeface="Muli"/>
            </a:endParaRPr>
          </a:p>
          <a:p>
            <a:r>
              <a:rPr lang="en-US" b="0" i="0" dirty="0">
                <a:solidFill>
                  <a:srgbClr val="63666A"/>
                </a:solidFill>
                <a:effectLst/>
                <a:latin typeface="Muli"/>
              </a:rPr>
              <a:t>For overnight visitors, the mix is 89% leisure travel and 11% business and business-leisure</a:t>
            </a:r>
            <a:endParaRPr lang="en-US" b="0"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a:p>
        </p:txBody>
      </p:sp>
    </p:spTree>
    <p:extLst>
      <p:ext uri="{BB962C8B-B14F-4D97-AF65-F5344CB8AC3E}">
        <p14:creationId xmlns:p14="http://schemas.microsoft.com/office/powerpoint/2010/main" val="222176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143">
              <a:defRPr/>
            </a:pPr>
            <a:fld id="{DAE5FABD-26C8-4F74-B1E3-45BC91BC9D7B}" type="slidenum">
              <a:rPr lang="en-US">
                <a:solidFill>
                  <a:prstClr val="black"/>
                </a:solidFill>
              </a:rPr>
              <a:pPr defTabSz="457143">
                <a:defRPr/>
              </a:pPr>
              <a:t>11</a:t>
            </a:fld>
            <a:endParaRPr lang="en-US">
              <a:solidFill>
                <a:prstClr val="black"/>
              </a:solidFill>
            </a:endParaRPr>
          </a:p>
        </p:txBody>
      </p:sp>
    </p:spTree>
    <p:extLst>
      <p:ext uri="{BB962C8B-B14F-4D97-AF65-F5344CB8AC3E}">
        <p14:creationId xmlns:p14="http://schemas.microsoft.com/office/powerpoint/2010/main" val="298115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237% increase 2020 to 2021</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a:p>
        </p:txBody>
      </p:sp>
    </p:spTree>
    <p:extLst>
      <p:ext uri="{BB962C8B-B14F-4D97-AF65-F5344CB8AC3E}">
        <p14:creationId xmlns:p14="http://schemas.microsoft.com/office/powerpoint/2010/main" val="127329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a:p>
        </p:txBody>
      </p:sp>
    </p:spTree>
    <p:extLst>
      <p:ext uri="{BB962C8B-B14F-4D97-AF65-F5344CB8AC3E}">
        <p14:creationId xmlns:p14="http://schemas.microsoft.com/office/powerpoint/2010/main" val="120163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Because fire stations are strategically located and firefighters are trained and equipped to quickly reach a service call, they can, and often do when appropriate, provide the quickest response to an emergency.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SFD average response time 4 minutes, allowing patient care to begin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CEMS standard response time is 8 minutes in the City of Savannah proper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12 minutes in the annexed areas of Northwest Chatham County and Southwest Chatham County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Enable CEMS to transport the patient rapidly.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The cost for this service is minimal and will be for fuel, apparatus maintenance, and an increase in EMS supplies.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Public Safety is achieved when City Government and the Community work together to create a City where people feel safe in their neighborhoods and where the crime rate is low.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On any given day, the public’s safety is of primary importance in the minds of City leaders as they put policies in place, allocate resources and work to provide protection and enforcement for Savannah’s residents, businesses, and guests.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Emergency Medical Calls were evaluated by the University of Georgia’s (UGA) Savannah Fire Department (SFD) Organizational Assessment.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 the City of Savannah’s Savannah Forward: Strategic Plan 2017-2020, the following objectives were established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Strategic Goal: #1.4 Medical 911 BLS and ALS Support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By 2023, Savannahians making 911 calls for an emergency medical incident will receive first responder or higher-level services within 5 minutes or less, at least 90% of the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Objective 1 - EMS Response Ready by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Objective 2 - EMT-Basic Response by 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Strategic Goal: #1.5 Fire Rescue Department Advanced Life Support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Objective 3 - ALS Response by 2025, the Fire Rescue Department shall provide an advanced life support (ALS) response within 8 minutes at least 90% of the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Savannah Fire started shift-friendly EMT courses in 2018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The new Fire Chief arrived in 2019 and began discussions with Chatham Emergency Medical Services (EMS) and the Chatham County E911 Center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Savannah City Council agreed to implement a new emergency medical services partnership starting November 2, 2020, as part of their effort to enhance City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 2021 SFD was ready to expand EMS delivery beyond auto accidents to the community.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SFD collaborated with Chatham Emergency Services and the Chatham County E-911 center to develop a response strategy with agencies working in unison to provide life-saving care.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This is well ahead of the proposed implementation date in 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All three partners have diligently worked to develop a strategy to enhance response.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Savannah Fire will be responding with CEMS on the following EMS call types: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Burns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Cardiac Arrest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Choking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Drowning/Water Rescue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Drug Overdose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Electrocution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Shooting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Stabbing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Traumatic Injury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Unconscious Person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CEMS can requested SFD for other call types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Partnership enables the closest SFD and CEMS units for EMS incidents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SFD started responded to EMS incidents in December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a:p>
        </p:txBody>
      </p:sp>
    </p:spTree>
    <p:extLst>
      <p:ext uri="{BB962C8B-B14F-4D97-AF65-F5344CB8AC3E}">
        <p14:creationId xmlns:p14="http://schemas.microsoft.com/office/powerpoint/2010/main" val="65807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32155291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rgbClr val="E58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solidFill>
              <a:srgbClr val="9D20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954259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14886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323754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176658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536208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rgbClr val="E58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04092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2142137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3433771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139208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2946410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964095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12700533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34900304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22694295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a:t>I</a:t>
            </a:r>
            <a:endParaRPr lang="en-GB"/>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a:t>Important Content</a:t>
            </a:r>
            <a:endParaRPr lang="en-GB"/>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48393" y="0"/>
            <a:ext cx="9943407" cy="6823040"/>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56774" y="0"/>
            <a:ext cx="63502" cy="6858000"/>
          </a:xfrm>
          <a:solidFill>
            <a:srgbClr val="9D2007"/>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Tree>
    <p:extLst>
      <p:ext uri="{BB962C8B-B14F-4D97-AF65-F5344CB8AC3E}">
        <p14:creationId xmlns:p14="http://schemas.microsoft.com/office/powerpoint/2010/main" val="369565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39806680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2566824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8621574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a:t>Icon</a:t>
            </a:r>
          </a:p>
        </p:txBody>
      </p:sp>
    </p:spTree>
    <p:extLst>
      <p:ext uri="{BB962C8B-B14F-4D97-AF65-F5344CB8AC3E}">
        <p14:creationId xmlns:p14="http://schemas.microsoft.com/office/powerpoint/2010/main" val="28474110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rgbClr val="E58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1"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589743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9144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hasCustomPrompt="1"/>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Words</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BC260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rgbClr val="E58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rgbClr val="E58C09"/>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rgbClr val="BC2608"/>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37664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319270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8570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rgbClr val="F3CC2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rgbClr val="9D2007"/>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rgbClr val="F3CC2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157526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4031722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98610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662537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273548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9311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57200"/>
            <a:ext cx="703341" cy="1101901"/>
          </a:xfrm>
          <a:prstGeom prst="triangle">
            <a:avLst>
              <a:gd name="adj" fmla="val 100000"/>
            </a:avLst>
          </a:prstGeom>
          <a:solidFill>
            <a:srgbClr val="F3CC2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rgbClr val="F3CC2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rgbClr val="BC2608">
              <a:alpha val="92000"/>
            </a:srgb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3053201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00636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64389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39325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a:t>THANK </a:t>
            </a:r>
            <a:r>
              <a:rPr lang="en-US" err="1"/>
              <a:t>yOU</a:t>
            </a:r>
            <a:endParaRPr lang="en-US"/>
          </a:p>
        </p:txBody>
      </p:sp>
    </p:spTree>
    <p:extLst>
      <p:ext uri="{BB962C8B-B14F-4D97-AF65-F5344CB8AC3E}">
        <p14:creationId xmlns:p14="http://schemas.microsoft.com/office/powerpoint/2010/main" val="1612203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a:t>THANK </a:t>
            </a:r>
            <a:r>
              <a:rPr lang="en-US" err="1"/>
              <a:t>yOU</a:t>
            </a:r>
            <a:endParaRPr lang="en-US"/>
          </a:p>
        </p:txBody>
      </p:sp>
    </p:spTree>
    <p:extLst>
      <p:ext uri="{BB962C8B-B14F-4D97-AF65-F5344CB8AC3E}">
        <p14:creationId xmlns:p14="http://schemas.microsoft.com/office/powerpoint/2010/main" val="2653485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a:t>THANK </a:t>
            </a:r>
            <a:r>
              <a:rPr lang="en-US" err="1"/>
              <a:t>yOU</a:t>
            </a:r>
            <a:endParaRPr lang="en-US"/>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304480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a:t>THANK </a:t>
            </a:r>
            <a:r>
              <a:rPr lang="en-US" err="1"/>
              <a:t>yOU</a:t>
            </a:r>
            <a:endParaRPr lang="en-US"/>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32553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0499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60131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792466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rgbClr val="E58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12469"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BC2608"/>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mage</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1" r:id="rId3"/>
    <p:sldLayoutId id="2147483962" r:id="rId4"/>
    <p:sldLayoutId id="2147483964" r:id="rId5"/>
    <p:sldLayoutId id="2147483958" r:id="rId6"/>
    <p:sldLayoutId id="2147483963" r:id="rId7"/>
    <p:sldLayoutId id="2147483957" r:id="rId8"/>
    <p:sldLayoutId id="2147483965" r:id="rId9"/>
    <p:sldLayoutId id="2147483966" r:id="rId10"/>
    <p:sldLayoutId id="2147483996" r:id="rId11"/>
    <p:sldLayoutId id="2147483997" r:id="rId12"/>
    <p:sldLayoutId id="2147483998" r:id="rId13"/>
    <p:sldLayoutId id="2147483999" r:id="rId14"/>
    <p:sldLayoutId id="2147484000" r:id="rId15"/>
    <p:sldLayoutId id="2147484001" r:id="rId16"/>
    <p:sldLayoutId id="2147484007" r:id="rId17"/>
    <p:sldLayoutId id="2147483967" r:id="rId18"/>
    <p:sldLayoutId id="2147483968" r:id="rId19"/>
    <p:sldLayoutId id="2147483987" r:id="rId20"/>
    <p:sldLayoutId id="2147483969" r:id="rId21"/>
    <p:sldLayoutId id="2147483970" r:id="rId22"/>
    <p:sldLayoutId id="2147483971" r:id="rId23"/>
    <p:sldLayoutId id="2147483972" r:id="rId24"/>
    <p:sldLayoutId id="2147483973" r:id="rId25"/>
    <p:sldLayoutId id="2147483978" r:id="rId26"/>
    <p:sldLayoutId id="2147483974" r:id="rId27"/>
    <p:sldLayoutId id="2147483975" r:id="rId28"/>
    <p:sldLayoutId id="2147483976" r:id="rId29"/>
    <p:sldLayoutId id="2147483977" r:id="rId30"/>
    <p:sldLayoutId id="2147483988" r:id="rId31"/>
    <p:sldLayoutId id="2147483989" r:id="rId32"/>
    <p:sldLayoutId id="2147483990" r:id="rId33"/>
    <p:sldLayoutId id="2147483991" r:id="rId34"/>
    <p:sldLayoutId id="2147483992" r:id="rId35"/>
    <p:sldLayoutId id="2147483993" r:id="rId36"/>
    <p:sldLayoutId id="2147483995" r:id="rId37"/>
    <p:sldLayoutId id="2147484002" r:id="rId38"/>
    <p:sldLayoutId id="2147484003" r:id="rId39"/>
    <p:sldLayoutId id="2147484004" r:id="rId40"/>
    <p:sldLayoutId id="2147483994" r:id="rId41"/>
    <p:sldLayoutId id="2147484005" r:id="rId42"/>
    <p:sldLayoutId id="2147484006"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4008" r:id="rId52"/>
    <p:sldLayoutId id="2147484009" r:id="rId53"/>
    <p:sldLayoutId id="2147484010" r:id="rId54"/>
    <p:sldLayoutId id="2147484011" r:id="rId55"/>
    <p:sldLayoutId id="2147484012"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jpe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35.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6.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chart" Target="../charts/char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61">
            <a:extLst>
              <a:ext uri="{FF2B5EF4-FFF2-40B4-BE49-F238E27FC236}">
                <a16:creationId xmlns:a16="http://schemas.microsoft.com/office/drawing/2014/main" id="{F664113F-2BED-4E9D-A196-81BDAB9052CF}"/>
              </a:ext>
            </a:extLst>
          </p:cNvPr>
          <p:cNvPicPr>
            <a:picLocks noGrp="1" noChangeAspect="1"/>
          </p:cNvPicPr>
          <p:nvPr>
            <p:ph type="pic" sz="quarter" idx="11"/>
          </p:nvPr>
        </p:nvPicPr>
        <p:blipFill>
          <a:blip r:embed="rId3"/>
          <a:srcRect/>
          <a:stretch/>
        </p:blipFill>
        <p:spPr>
          <a:xfrm>
            <a:off x="0" y="0"/>
            <a:ext cx="12192000" cy="6858000"/>
          </a:xfrm>
          <a:solidFill>
            <a:srgbClr val="E31A2D"/>
          </a:solidFill>
        </p:spPr>
      </p:pic>
      <p:sp>
        <p:nvSpPr>
          <p:cNvPr id="285" name="Text Placeholder 284">
            <a:extLst>
              <a:ext uri="{FF2B5EF4-FFF2-40B4-BE49-F238E27FC236}">
                <a16:creationId xmlns:a16="http://schemas.microsoft.com/office/drawing/2014/main" id="{C0BF9B80-F084-4423-8C1C-E79BE829875F}"/>
              </a:ext>
              <a:ext uri="{C183D7F6-B498-43B3-948B-1728B52AA6E4}">
                <adec:decorative xmlns:adec="http://schemas.microsoft.com/office/drawing/2017/decorative" val="1"/>
              </a:ext>
            </a:extLst>
          </p:cNvPr>
          <p:cNvSpPr>
            <a:spLocks noGrp="1"/>
          </p:cNvSpPr>
          <p:nvPr>
            <p:ph type="body" sz="quarter" idx="13"/>
          </p:nvPr>
        </p:nvSpPr>
        <p:spPr>
          <a:xfrm rot="10800000" flipH="1" flipV="1">
            <a:off x="6307661" y="4231229"/>
            <a:ext cx="1551614" cy="2405683"/>
          </a:xfrm>
          <a:prstGeom prst="triangle">
            <a:avLst>
              <a:gd name="adj" fmla="val 100000"/>
            </a:avLst>
          </a:prstGeom>
          <a:solidFill>
            <a:srgbClr val="E58C09"/>
          </a:solidFill>
        </p:spPr>
        <p:txBody>
          <a:bodyPr/>
          <a:lstStyle/>
          <a:p>
            <a:endParaRPr lang="en-US"/>
          </a:p>
        </p:txBody>
      </p:sp>
      <p:sp>
        <p:nvSpPr>
          <p:cNvPr id="286" name="Text Placeholder 285">
            <a:extLst>
              <a:ext uri="{FF2B5EF4-FFF2-40B4-BE49-F238E27FC236}">
                <a16:creationId xmlns:a16="http://schemas.microsoft.com/office/drawing/2014/main" id="{9626180B-FF05-48CF-BFB3-C95C9B5DAB99}"/>
              </a:ext>
              <a:ext uri="{C183D7F6-B498-43B3-948B-1728B52AA6E4}">
                <adec:decorative xmlns:adec="http://schemas.microsoft.com/office/drawing/2017/decorative" val="1"/>
              </a:ext>
            </a:extLst>
          </p:cNvPr>
          <p:cNvSpPr>
            <a:spLocks noGrp="1"/>
          </p:cNvSpPr>
          <p:nvPr>
            <p:ph type="body" sz="quarter" idx="15"/>
          </p:nvPr>
        </p:nvSpPr>
        <p:spPr>
          <a:xfrm>
            <a:off x="1431957" y="4094149"/>
            <a:ext cx="6427318" cy="2558082"/>
          </a:xfrm>
          <a:solidFill>
            <a:srgbClr val="9D2007"/>
          </a:solidFill>
        </p:spPr>
        <p:txBody>
          <a:bodyPr/>
          <a:lstStyle/>
          <a:p>
            <a:endParaRPr lang="en-US"/>
          </a:p>
        </p:txBody>
      </p:sp>
      <p:sp>
        <p:nvSpPr>
          <p:cNvPr id="6" name="Title 5">
            <a:extLst>
              <a:ext uri="{FF2B5EF4-FFF2-40B4-BE49-F238E27FC236}">
                <a16:creationId xmlns:a16="http://schemas.microsoft.com/office/drawing/2014/main" id="{3933031D-018B-489E-B613-2113C1CD2360}"/>
              </a:ext>
            </a:extLst>
          </p:cNvPr>
          <p:cNvSpPr>
            <a:spLocks noGrp="1"/>
          </p:cNvSpPr>
          <p:nvPr>
            <p:ph type="ctrTitle"/>
          </p:nvPr>
        </p:nvSpPr>
        <p:spPr>
          <a:xfrm>
            <a:off x="1431957" y="3499154"/>
            <a:ext cx="6427318" cy="2558082"/>
          </a:xfrm>
        </p:spPr>
        <p:txBody>
          <a:bodyPr>
            <a:normAutofit fontScale="90000"/>
          </a:bodyPr>
          <a:lstStyle/>
          <a:p>
            <a:br>
              <a:rPr lang="en-US" sz="5300" dirty="0"/>
            </a:br>
            <a:r>
              <a:rPr lang="en-US" sz="5300" dirty="0"/>
              <a:t>Savannah Fire Department</a:t>
            </a:r>
            <a:br>
              <a:rPr lang="en-US" sz="5300" dirty="0"/>
            </a:br>
            <a:r>
              <a:rPr lang="en-US" sz="5300" dirty="0"/>
              <a:t>City Council Presentation</a:t>
            </a:r>
            <a:br>
              <a:rPr lang="en-US" sz="4000" dirty="0"/>
            </a:br>
            <a:r>
              <a:rPr lang="en-US" sz="4000" dirty="0"/>
              <a:t>January 26, 2023</a:t>
            </a:r>
            <a:r>
              <a:rPr lang="en-US" sz="4000"/>
              <a:t> </a:t>
            </a:r>
            <a:br>
              <a:rPr lang="en-US"/>
            </a:br>
            <a:r>
              <a:rPr lang="en-US" sz="4000"/>
              <a:t>FIRE Chief </a:t>
            </a:r>
            <a:r>
              <a:rPr lang="en-US" sz="4000" err="1"/>
              <a:t>eLZIE</a:t>
            </a:r>
            <a:r>
              <a:rPr lang="en-US" sz="4000"/>
              <a:t> KITCHEN JR.</a:t>
            </a:r>
            <a:endParaRPr lang="en-US"/>
          </a:p>
        </p:txBody>
      </p:sp>
      <p:pic>
        <p:nvPicPr>
          <p:cNvPr id="17" name="Picture 16" descr="Logo&#10;&#10;Description automatically generated">
            <a:extLst>
              <a:ext uri="{FF2B5EF4-FFF2-40B4-BE49-F238E27FC236}">
                <a16:creationId xmlns:a16="http://schemas.microsoft.com/office/drawing/2014/main" id="{C32EF783-5EE7-43FC-A62D-C1E9E3ED9B1C}"/>
              </a:ext>
            </a:extLst>
          </p:cNvPr>
          <p:cNvPicPr>
            <a:picLocks noChangeAspect="1"/>
          </p:cNvPicPr>
          <p:nvPr/>
        </p:nvPicPr>
        <p:blipFill>
          <a:blip r:embed="rId4"/>
          <a:stretch>
            <a:fillRect/>
          </a:stretch>
        </p:blipFill>
        <p:spPr>
          <a:xfrm>
            <a:off x="9829800" y="4391142"/>
            <a:ext cx="2168059" cy="20858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887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701EF584-7DBF-4841-A09F-7547D968CC56}"/>
              </a:ext>
            </a:extLst>
          </p:cNvPr>
          <p:cNvPicPr>
            <a:picLocks noGrp="1" noChangeAspect="1"/>
          </p:cNvPicPr>
          <p:nvPr>
            <p:ph type="pic" sz="quarter" idx="11"/>
          </p:nvPr>
        </p:nvPicPr>
        <p:blipFill>
          <a:blip r:embed="rId3"/>
          <a:srcRect l="417" r="417"/>
          <a:stretch/>
        </p:blipFill>
        <p:spPr>
          <a:xfrm>
            <a:off x="3198321" y="84841"/>
            <a:ext cx="8993679" cy="6708864"/>
          </a:xfrm>
        </p:spPr>
      </p:pic>
      <p:cxnSp>
        <p:nvCxnSpPr>
          <p:cNvPr id="6" name="Straight Connector 5">
            <a:extLst>
              <a:ext uri="{FF2B5EF4-FFF2-40B4-BE49-F238E27FC236}">
                <a16:creationId xmlns:a16="http://schemas.microsoft.com/office/drawing/2014/main" id="{C25EDA63-182E-ADB9-09BE-71F2FA4AB83A}"/>
              </a:ext>
              <a:ext uri="{C183D7F6-B498-43B3-948B-1728B52AA6E4}">
                <adec:decorative xmlns:adec="http://schemas.microsoft.com/office/drawing/2017/decorative" val="1"/>
              </a:ext>
            </a:extLst>
          </p:cNvPr>
          <p:cNvCxnSpPr>
            <a:cxnSpLocks/>
          </p:cNvCxnSpPr>
          <p:nvPr/>
        </p:nvCxnSpPr>
        <p:spPr>
          <a:xfrm>
            <a:off x="8243740" y="84841"/>
            <a:ext cx="3948260" cy="0"/>
          </a:xfrm>
          <a:prstGeom prst="line">
            <a:avLst/>
          </a:prstGeom>
          <a:ln w="7620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B923EFD8-BA78-43C7-87EB-9FBD4DBB8103}"/>
              </a:ext>
            </a:extLst>
          </p:cNvPr>
          <p:cNvSpPr>
            <a:spLocks noGrp="1"/>
          </p:cNvSpPr>
          <p:nvPr>
            <p:ph type="body" sz="quarter" idx="12"/>
          </p:nvPr>
        </p:nvSpPr>
        <p:spPr>
          <a:xfrm>
            <a:off x="284085" y="266700"/>
            <a:ext cx="4592715" cy="5872632"/>
          </a:xfrm>
        </p:spPr>
        <p:txBody>
          <a:bodyPr/>
          <a:lstStyle/>
          <a:p>
            <a:endParaRPr lang="en-US" dirty="0"/>
          </a:p>
          <a:p>
            <a:endParaRPr lang="en-US" dirty="0"/>
          </a:p>
          <a:p>
            <a:endParaRPr lang="en-US" dirty="0"/>
          </a:p>
          <a:p>
            <a:pPr marL="574675" marR="0" lvl="0" indent="-173038"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SFD adopted NFPA 1710 to establish staffing and response benchmarks</a:t>
            </a:r>
          </a:p>
          <a:p>
            <a:pPr marL="574675" marR="0" lvl="0" indent="-173038"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Evaluation of response is based on 90</a:t>
            </a:r>
            <a:r>
              <a:rPr kumimoji="0" lang="en-US" sz="2400" b="0" i="0" u="none" strike="noStrike" kern="1200" cap="none" spc="0" normalizeH="0" baseline="30000" noProof="0" dirty="0">
                <a:ln>
                  <a:noFill/>
                </a:ln>
                <a:solidFill>
                  <a:prstClr val="black"/>
                </a:solidFill>
                <a:effectLst/>
                <a:uLnTx/>
                <a:uFillTx/>
                <a:latin typeface="Tw Cen MT"/>
                <a:ea typeface="+mn-ea"/>
                <a:cs typeface="+mn-cs"/>
              </a:rPr>
              <a:t>th</a:t>
            </a:r>
            <a:r>
              <a:rPr kumimoji="0" lang="en-US" sz="2400" b="0" i="0" u="none" strike="noStrike" kern="1200" cap="none" spc="0" normalizeH="0" baseline="0" noProof="0" dirty="0">
                <a:ln>
                  <a:noFill/>
                </a:ln>
                <a:solidFill>
                  <a:prstClr val="black"/>
                </a:solidFill>
                <a:effectLst/>
                <a:uLnTx/>
                <a:uFillTx/>
                <a:latin typeface="Tw Cen MT"/>
                <a:ea typeface="+mn-ea"/>
                <a:cs typeface="+mn-cs"/>
              </a:rPr>
              <a:t> percentile</a:t>
            </a:r>
          </a:p>
          <a:p>
            <a:pPr marL="574675" marR="0" lvl="0" indent="-173038"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lang="en-US" sz="2400" dirty="0">
                <a:solidFill>
                  <a:prstClr val="black"/>
                </a:solidFill>
                <a:latin typeface="Tw Cen MT"/>
              </a:rPr>
              <a:t>First unit arrived on scene </a:t>
            </a:r>
            <a:r>
              <a:rPr lang="en-US" sz="2400" b="1" dirty="0">
                <a:solidFill>
                  <a:srgbClr val="C00000"/>
                </a:solidFill>
                <a:latin typeface="Tw Cen MT"/>
              </a:rPr>
              <a:t>87% </a:t>
            </a:r>
            <a:r>
              <a:rPr lang="en-US" sz="2400" dirty="0">
                <a:solidFill>
                  <a:prstClr val="black"/>
                </a:solidFill>
                <a:latin typeface="Tw Cen MT"/>
              </a:rPr>
              <a:t>of the time within 4-minutes</a:t>
            </a:r>
            <a:endParaRPr kumimoji="0" lang="en-US" sz="2400" b="0" i="0" u="none" strike="noStrike" kern="1200" cap="none" spc="0" normalizeH="0" baseline="0" noProof="0" dirty="0">
              <a:ln>
                <a:noFill/>
              </a:ln>
              <a:solidFill>
                <a:prstClr val="black"/>
              </a:solidFill>
              <a:effectLst/>
              <a:uLnTx/>
              <a:uFillTx/>
              <a:latin typeface="Tw Cen MT"/>
              <a:ea typeface="+mn-ea"/>
              <a:cs typeface="+mn-cs"/>
            </a:endParaRPr>
          </a:p>
          <a:p>
            <a:pPr marL="574675" marR="0" lvl="0" indent="-173038"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Effective Response Force (ERF) meets the 8-minute benchmark </a:t>
            </a:r>
            <a:r>
              <a:rPr kumimoji="0" lang="en-US" sz="2400" b="1" i="0" u="none" strike="noStrike" kern="1200" cap="none" spc="0" normalizeH="0" baseline="0" noProof="0" dirty="0">
                <a:ln>
                  <a:noFill/>
                </a:ln>
                <a:solidFill>
                  <a:srgbClr val="C00000"/>
                </a:solidFill>
                <a:effectLst/>
                <a:uLnTx/>
                <a:uFillTx/>
                <a:latin typeface="Tw Cen MT"/>
                <a:ea typeface="+mn-ea"/>
                <a:cs typeface="+mn-cs"/>
              </a:rPr>
              <a:t>85% </a:t>
            </a:r>
            <a:r>
              <a:rPr kumimoji="0" lang="en-US" sz="2400" b="0" i="0" u="none" strike="noStrike" kern="1200" cap="none" spc="0" normalizeH="0" baseline="0" noProof="0" dirty="0">
                <a:ln>
                  <a:noFill/>
                </a:ln>
                <a:solidFill>
                  <a:prstClr val="black"/>
                </a:solidFill>
                <a:effectLst/>
                <a:uLnTx/>
                <a:uFillTx/>
                <a:latin typeface="Tw Cen MT"/>
                <a:ea typeface="+mn-ea"/>
                <a:cs typeface="+mn-cs"/>
              </a:rPr>
              <a:t>of the time.</a:t>
            </a:r>
          </a:p>
          <a:p>
            <a:pPr marL="574675" marR="0" lvl="0" indent="-173038" algn="l" defTabSz="914400" rtl="0" eaLnBrk="1" fontAlgn="auto" latinLnBrk="0" hangingPunct="1">
              <a:lnSpc>
                <a:spcPct val="90000"/>
              </a:lnSpc>
              <a:spcBef>
                <a:spcPts val="1200"/>
              </a:spcBef>
              <a:spcAft>
                <a:spcPts val="200"/>
              </a:spcAft>
              <a:buClr>
                <a:srgbClr val="43467B"/>
              </a:buClr>
              <a:buSzPct val="10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w Cen MT"/>
              <a:ea typeface="+mn-ea"/>
              <a:cs typeface="+mn-cs"/>
            </a:endParaRPr>
          </a:p>
          <a:p>
            <a:endParaRPr lang="en-US" dirty="0"/>
          </a:p>
        </p:txBody>
      </p:sp>
      <p:sp>
        <p:nvSpPr>
          <p:cNvPr id="4" name="Title 3">
            <a:extLst>
              <a:ext uri="{FF2B5EF4-FFF2-40B4-BE49-F238E27FC236}">
                <a16:creationId xmlns:a16="http://schemas.microsoft.com/office/drawing/2014/main" id="{9FD76790-BE75-4C3D-BD06-42CB04AB76CF}"/>
              </a:ext>
            </a:extLst>
          </p:cNvPr>
          <p:cNvSpPr>
            <a:spLocks noGrp="1"/>
          </p:cNvSpPr>
          <p:nvPr>
            <p:ph type="ctrTitle"/>
          </p:nvPr>
        </p:nvSpPr>
        <p:spPr>
          <a:xfrm>
            <a:off x="284085" y="730851"/>
            <a:ext cx="4356162" cy="577641"/>
          </a:xfrm>
        </p:spPr>
        <p:txBody>
          <a:bodyPr>
            <a:noAutofit/>
          </a:bodyPr>
          <a:lstStyle/>
          <a:p>
            <a:r>
              <a:rPr lang="en-US" sz="4000" dirty="0"/>
              <a:t>2022 fire analysis</a:t>
            </a:r>
          </a:p>
        </p:txBody>
      </p:sp>
      <p:cxnSp>
        <p:nvCxnSpPr>
          <p:cNvPr id="13" name="Straight Connector 12">
            <a:extLst>
              <a:ext uri="{FF2B5EF4-FFF2-40B4-BE49-F238E27FC236}">
                <a16:creationId xmlns:a16="http://schemas.microsoft.com/office/drawing/2014/main" id="{02522636-3D0B-4E73-8A91-674F4EC3ACC8}"/>
              </a:ext>
              <a:ext uri="{C183D7F6-B498-43B3-948B-1728B52AA6E4}">
                <adec:decorative xmlns:adec="http://schemas.microsoft.com/office/drawing/2017/decorative" val="1"/>
              </a:ext>
            </a:extLst>
          </p:cNvPr>
          <p:cNvCxnSpPr>
            <a:cxnSpLocks/>
          </p:cNvCxnSpPr>
          <p:nvPr/>
        </p:nvCxnSpPr>
        <p:spPr>
          <a:xfrm>
            <a:off x="729005" y="1308492"/>
            <a:ext cx="3466321"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955182A-9F22-4F05-AE1F-B63F38E1CE3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19">
            <a:extLst>
              <a:ext uri="{FF2B5EF4-FFF2-40B4-BE49-F238E27FC236}">
                <a16:creationId xmlns:a16="http://schemas.microsoft.com/office/drawing/2014/main" id="{62BAC1CF-5F07-4C38-8948-191C3E0635F8}"/>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32" name="Slide Number Placeholder 8">
            <a:extLst>
              <a:ext uri="{FF2B5EF4-FFF2-40B4-BE49-F238E27FC236}">
                <a16:creationId xmlns:a16="http://schemas.microsoft.com/office/drawing/2014/main" id="{B9ED0A72-78AE-4FD3-9148-C8A419DDA9BF}"/>
              </a:ext>
            </a:extLst>
          </p:cNvPr>
          <p:cNvSpPr txBox="1">
            <a:spLocks/>
          </p:cNvSpPr>
          <p:nvPr/>
        </p:nvSpPr>
        <p:spPr>
          <a:xfrm>
            <a:off x="628788" y="6339840"/>
            <a:ext cx="301842" cy="365760"/>
          </a:xfrm>
          <a:prstGeom prst="rect">
            <a:avLst/>
          </a:prstGeom>
          <a:ln>
            <a:solidFill>
              <a:schemeClr val="accent2"/>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en-US" sz="1000" smtClean="0">
                <a:latin typeface="+mj-lt"/>
              </a:rPr>
              <a:pPr algn="ctr"/>
              <a:t>10</a:t>
            </a:fld>
            <a:endParaRPr lang="en-US" sz="1000">
              <a:latin typeface="+mj-lt"/>
            </a:endParaRPr>
          </a:p>
        </p:txBody>
      </p:sp>
    </p:spTree>
    <p:extLst>
      <p:ext uri="{BB962C8B-B14F-4D97-AF65-F5344CB8AC3E}">
        <p14:creationId xmlns:p14="http://schemas.microsoft.com/office/powerpoint/2010/main" val="118592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C2608"/>
        </a:solidFill>
        <a:effectLst/>
      </p:bgPr>
    </p:bg>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EB1BA1A1-4ED4-4D34-AF1D-71D4F305A71F}"/>
              </a:ext>
            </a:extLst>
          </p:cNvPr>
          <p:cNvPicPr>
            <a:picLocks noGrp="1" noChangeAspect="1"/>
          </p:cNvPicPr>
          <p:nvPr>
            <p:ph type="pic" sz="quarter" idx="15"/>
          </p:nvPr>
        </p:nvPicPr>
        <p:blipFill rotWithShape="1">
          <a:blip r:embed="rId3"/>
          <a:srcRect l="5365" t="19206" r="-101" b="19206"/>
          <a:stretch/>
        </p:blipFill>
        <p:spPr>
          <a:xfrm>
            <a:off x="-1" y="0"/>
            <a:ext cx="8183417" cy="6858000"/>
          </a:xfrm>
        </p:spPr>
      </p:pic>
      <p:sp>
        <p:nvSpPr>
          <p:cNvPr id="12" name="Title 11">
            <a:extLst>
              <a:ext uri="{FF2B5EF4-FFF2-40B4-BE49-F238E27FC236}">
                <a16:creationId xmlns:a16="http://schemas.microsoft.com/office/drawing/2014/main" id="{6186B978-D0B1-444D-AF3E-D3E2837A43C3}"/>
              </a:ext>
            </a:extLst>
          </p:cNvPr>
          <p:cNvSpPr txBox="1">
            <a:spLocks/>
          </p:cNvSpPr>
          <p:nvPr/>
        </p:nvSpPr>
        <p:spPr>
          <a:xfrm>
            <a:off x="7622455" y="344292"/>
            <a:ext cx="4828477"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all" spc="200" normalizeH="0" baseline="0" noProof="0">
                <a:ln>
                  <a:noFill/>
                </a:ln>
                <a:solidFill>
                  <a:schemeClr val="tx1"/>
                </a:solidFill>
                <a:effectLst/>
                <a:uLnTx/>
                <a:uFillTx/>
                <a:latin typeface="Tw Cen MT Condensed"/>
                <a:ea typeface="+mj-ea"/>
                <a:cs typeface="+mj-cs"/>
              </a:rPr>
              <a:t>Special operations</a:t>
            </a:r>
          </a:p>
        </p:txBody>
      </p:sp>
      <p:cxnSp>
        <p:nvCxnSpPr>
          <p:cNvPr id="19" name="Straight Connector 18">
            <a:extLst>
              <a:ext uri="{FF2B5EF4-FFF2-40B4-BE49-F238E27FC236}">
                <a16:creationId xmlns:a16="http://schemas.microsoft.com/office/drawing/2014/main" id="{F801F85C-8B3F-4DD8-B0FF-82B0B7480902}"/>
              </a:ext>
              <a:ext uri="{C183D7F6-B498-43B3-948B-1728B52AA6E4}">
                <adec:decorative xmlns:adec="http://schemas.microsoft.com/office/drawing/2017/decorative" val="1"/>
              </a:ext>
            </a:extLst>
          </p:cNvPr>
          <p:cNvCxnSpPr>
            <a:cxnSpLocks/>
          </p:cNvCxnSpPr>
          <p:nvPr/>
        </p:nvCxnSpPr>
        <p:spPr>
          <a:xfrm>
            <a:off x="8140823" y="1008261"/>
            <a:ext cx="3684831"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AC41BDD-0936-4FBD-99ED-9653C0AEE0E0}"/>
              </a:ext>
              <a:ext uri="{C183D7F6-B498-43B3-948B-1728B52AA6E4}">
                <adec:decorative xmlns:adec="http://schemas.microsoft.com/office/drawing/2017/decorative" val="1"/>
              </a:ext>
            </a:extLst>
          </p:cNvPr>
          <p:cNvCxnSpPr>
            <a:cxnSpLocks/>
          </p:cNvCxnSpPr>
          <p:nvPr/>
        </p:nvCxnSpPr>
        <p:spPr>
          <a:xfrm>
            <a:off x="3903034" y="6552144"/>
            <a:ext cx="6535744"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pic>
        <p:nvPicPr>
          <p:cNvPr id="25" name="Picture Placeholder 25" descr="Scuba diving outline">
            <a:extLst>
              <a:ext uri="{FF2B5EF4-FFF2-40B4-BE49-F238E27FC236}">
                <a16:creationId xmlns:a16="http://schemas.microsoft.com/office/drawing/2014/main" id="{3D4BB74E-BE8F-44FD-8D66-B94AC8AB9AF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47364" y="3562958"/>
            <a:ext cx="1005836" cy="1005836"/>
          </a:xfrm>
          <a:prstGeom prst="ellipse">
            <a:avLst/>
          </a:prstGeom>
        </p:spPr>
      </p:pic>
      <p:pic>
        <p:nvPicPr>
          <p:cNvPr id="26" name="Picture Placeholder 21" descr="Rope Knot outline">
            <a:extLst>
              <a:ext uri="{FF2B5EF4-FFF2-40B4-BE49-F238E27FC236}">
                <a16:creationId xmlns:a16="http://schemas.microsoft.com/office/drawing/2014/main" id="{1F8A4D16-2A13-4703-B665-BD5067B0663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154338" y="2602840"/>
            <a:ext cx="1005836" cy="1005836"/>
          </a:xfrm>
          <a:prstGeom prst="ellipse">
            <a:avLst/>
          </a:prstGeom>
        </p:spPr>
      </p:pic>
      <p:pic>
        <p:nvPicPr>
          <p:cNvPr id="14" name="Graphic 13" descr="Bio-hazard outline">
            <a:extLst>
              <a:ext uri="{FF2B5EF4-FFF2-40B4-BE49-F238E27FC236}">
                <a16:creationId xmlns:a16="http://schemas.microsoft.com/office/drawing/2014/main" id="{25B9BBC8-E190-400D-B09C-956538DA86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89249" y="1647287"/>
            <a:ext cx="914400" cy="914400"/>
          </a:xfrm>
          <a:prstGeom prst="rect">
            <a:avLst/>
          </a:prstGeom>
        </p:spPr>
      </p:pic>
      <p:pic>
        <p:nvPicPr>
          <p:cNvPr id="16" name="Graphic 15" descr="Life jacket outline">
            <a:extLst>
              <a:ext uri="{FF2B5EF4-FFF2-40B4-BE49-F238E27FC236}">
                <a16:creationId xmlns:a16="http://schemas.microsoft.com/office/drawing/2014/main" id="{CBAC2BD1-B1A8-4047-B8DA-B812D89F80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9798" y="5410200"/>
            <a:ext cx="914400" cy="914400"/>
          </a:xfrm>
          <a:prstGeom prst="rect">
            <a:avLst/>
          </a:prstGeom>
        </p:spPr>
      </p:pic>
      <p:pic>
        <p:nvPicPr>
          <p:cNvPr id="18" name="Graphic 17" descr="Danger outline">
            <a:extLst>
              <a:ext uri="{FF2B5EF4-FFF2-40B4-BE49-F238E27FC236}">
                <a16:creationId xmlns:a16="http://schemas.microsoft.com/office/drawing/2014/main" id="{DC6ADD28-8011-4CBE-86DC-B15C2703C30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57118" y="4392847"/>
            <a:ext cx="914400" cy="914400"/>
          </a:xfrm>
          <a:prstGeom prst="rect">
            <a:avLst/>
          </a:prstGeom>
        </p:spPr>
      </p:pic>
      <p:sp>
        <p:nvSpPr>
          <p:cNvPr id="35" name="Title 11">
            <a:extLst>
              <a:ext uri="{FF2B5EF4-FFF2-40B4-BE49-F238E27FC236}">
                <a16:creationId xmlns:a16="http://schemas.microsoft.com/office/drawing/2014/main" id="{E80011C8-AE9B-4B74-8DFD-1CD61A7A258E}"/>
              </a:ext>
            </a:extLst>
          </p:cNvPr>
          <p:cNvSpPr txBox="1">
            <a:spLocks/>
          </p:cNvSpPr>
          <p:nvPr/>
        </p:nvSpPr>
        <p:spPr>
          <a:xfrm>
            <a:off x="7439723" y="1750544"/>
            <a:ext cx="5210913"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w Cen MT Condensed"/>
                <a:ea typeface="+mj-ea"/>
                <a:cs typeface="+mj-cs"/>
              </a:rPr>
              <a:t>Hazardous materials</a:t>
            </a:r>
          </a:p>
        </p:txBody>
      </p:sp>
      <p:sp>
        <p:nvSpPr>
          <p:cNvPr id="39" name="Title 11">
            <a:extLst>
              <a:ext uri="{FF2B5EF4-FFF2-40B4-BE49-F238E27FC236}">
                <a16:creationId xmlns:a16="http://schemas.microsoft.com/office/drawing/2014/main" id="{274369E2-E8C9-4F8B-9A3D-C4C71B1E6CDB}"/>
              </a:ext>
            </a:extLst>
          </p:cNvPr>
          <p:cNvSpPr txBox="1">
            <a:spLocks/>
          </p:cNvSpPr>
          <p:nvPr/>
        </p:nvSpPr>
        <p:spPr>
          <a:xfrm>
            <a:off x="6778576" y="2748972"/>
            <a:ext cx="5210913"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w Cen MT Condensed"/>
                <a:ea typeface="+mj-ea"/>
                <a:cs typeface="+mj-cs"/>
              </a:rPr>
              <a:t>Technical rescue</a:t>
            </a:r>
          </a:p>
        </p:txBody>
      </p:sp>
      <p:sp>
        <p:nvSpPr>
          <p:cNvPr id="40" name="Title 11">
            <a:extLst>
              <a:ext uri="{FF2B5EF4-FFF2-40B4-BE49-F238E27FC236}">
                <a16:creationId xmlns:a16="http://schemas.microsoft.com/office/drawing/2014/main" id="{58AD1FD2-FF0B-48EE-9ED2-48D3EBD85A00}"/>
              </a:ext>
            </a:extLst>
          </p:cNvPr>
          <p:cNvSpPr txBox="1">
            <a:spLocks/>
          </p:cNvSpPr>
          <p:nvPr/>
        </p:nvSpPr>
        <p:spPr>
          <a:xfrm>
            <a:off x="6192137" y="3724071"/>
            <a:ext cx="5210913"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w Cen MT Condensed"/>
                <a:ea typeface="+mj-ea"/>
                <a:cs typeface="+mj-cs"/>
              </a:rPr>
              <a:t>Swift water rescue</a:t>
            </a:r>
          </a:p>
        </p:txBody>
      </p:sp>
      <p:sp>
        <p:nvSpPr>
          <p:cNvPr id="41" name="Title 11">
            <a:extLst>
              <a:ext uri="{FF2B5EF4-FFF2-40B4-BE49-F238E27FC236}">
                <a16:creationId xmlns:a16="http://schemas.microsoft.com/office/drawing/2014/main" id="{C4423C6C-9B31-417D-9B5C-D9CA8EA02BA8}"/>
              </a:ext>
            </a:extLst>
          </p:cNvPr>
          <p:cNvSpPr txBox="1">
            <a:spLocks/>
          </p:cNvSpPr>
          <p:nvPr/>
        </p:nvSpPr>
        <p:spPr>
          <a:xfrm>
            <a:off x="5429273" y="4725324"/>
            <a:ext cx="5210913"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w Cen MT Condensed"/>
                <a:ea typeface="+mj-ea"/>
                <a:cs typeface="+mj-cs"/>
              </a:rPr>
              <a:t>Gas leaks, various</a:t>
            </a:r>
          </a:p>
        </p:txBody>
      </p:sp>
      <p:sp>
        <p:nvSpPr>
          <p:cNvPr id="42" name="Title 11">
            <a:extLst>
              <a:ext uri="{FF2B5EF4-FFF2-40B4-BE49-F238E27FC236}">
                <a16:creationId xmlns:a16="http://schemas.microsoft.com/office/drawing/2014/main" id="{42724370-A067-41E9-B25E-4DFCD9B3B274}"/>
              </a:ext>
            </a:extLst>
          </p:cNvPr>
          <p:cNvSpPr txBox="1">
            <a:spLocks/>
          </p:cNvSpPr>
          <p:nvPr/>
        </p:nvSpPr>
        <p:spPr>
          <a:xfrm>
            <a:off x="4426998" y="5741001"/>
            <a:ext cx="5210913"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w Cen MT Condensed"/>
                <a:ea typeface="+mj-ea"/>
                <a:cs typeface="+mj-cs"/>
              </a:rPr>
              <a:t>Marine rescue</a:t>
            </a:r>
          </a:p>
        </p:txBody>
      </p:sp>
      <p:sp>
        <p:nvSpPr>
          <p:cNvPr id="51" name="Slide Number Placeholder 8">
            <a:extLst>
              <a:ext uri="{FF2B5EF4-FFF2-40B4-BE49-F238E27FC236}">
                <a16:creationId xmlns:a16="http://schemas.microsoft.com/office/drawing/2014/main" id="{2DA9913C-80C5-480E-A176-879290EA25A7}"/>
              </a:ext>
            </a:extLst>
          </p:cNvPr>
          <p:cNvSpPr txBox="1">
            <a:spLocks/>
          </p:cNvSpPr>
          <p:nvPr/>
        </p:nvSpPr>
        <p:spPr>
          <a:xfrm>
            <a:off x="628788" y="6339840"/>
            <a:ext cx="301842" cy="365760"/>
          </a:xfrm>
          <a:prstGeom prst="rect">
            <a:avLst/>
          </a:prstGeom>
          <a:ln>
            <a:solidFill>
              <a:schemeClr val="accent2"/>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en-US" sz="1000" smtClean="0">
                <a:latin typeface="+mj-lt"/>
              </a:rPr>
              <a:pPr algn="ctr"/>
              <a:t>11</a:t>
            </a:fld>
            <a:endParaRPr lang="en-US" sz="1000">
              <a:latin typeface="+mj-lt"/>
            </a:endParaRPr>
          </a:p>
        </p:txBody>
      </p:sp>
      <p:sp>
        <p:nvSpPr>
          <p:cNvPr id="52" name="Text Placeholder 119">
            <a:extLst>
              <a:ext uri="{FF2B5EF4-FFF2-40B4-BE49-F238E27FC236}">
                <a16:creationId xmlns:a16="http://schemas.microsoft.com/office/drawing/2014/main" id="{0FE3B15E-20EC-44E8-B23B-53BCD89FB465}"/>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83564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16A1-4CAD-470F-B610-C31645974C78}"/>
              </a:ext>
            </a:extLst>
          </p:cNvPr>
          <p:cNvSpPr>
            <a:spLocks noGrp="1"/>
          </p:cNvSpPr>
          <p:nvPr>
            <p:ph type="title"/>
          </p:nvPr>
        </p:nvSpPr>
        <p:spPr>
          <a:xfrm>
            <a:off x="169351" y="519149"/>
            <a:ext cx="10805160" cy="707886"/>
          </a:xfrm>
        </p:spPr>
        <p:txBody>
          <a:bodyPr/>
          <a:lstStyle/>
          <a:p>
            <a:r>
              <a:rPr lang="en-US"/>
              <a:t>Special ops incidents</a:t>
            </a:r>
          </a:p>
        </p:txBody>
      </p:sp>
      <p:sp>
        <p:nvSpPr>
          <p:cNvPr id="9" name="Slide Number Placeholder 8">
            <a:extLst>
              <a:ext uri="{FF2B5EF4-FFF2-40B4-BE49-F238E27FC236}">
                <a16:creationId xmlns:a16="http://schemas.microsoft.com/office/drawing/2014/main" id="{E8F21B49-5F9B-4361-8237-9FE5A81B1DBB}"/>
              </a:ext>
            </a:extLst>
          </p:cNvPr>
          <p:cNvSpPr>
            <a:spLocks noGrp="1"/>
          </p:cNvSpPr>
          <p:nvPr>
            <p:ph type="sldNum" sz="quarter" idx="4"/>
          </p:nvPr>
        </p:nvSpPr>
        <p:spPr/>
        <p:txBody>
          <a:bodyPr/>
          <a:lstStyle/>
          <a:p>
            <a:fld id="{4FAB73BC-B049-4115-A692-8D63A059BFB8}" type="slidenum">
              <a:rPr lang="en-US" noProof="0" smtClean="0"/>
              <a:pPr/>
              <a:t>12</a:t>
            </a:fld>
            <a:endParaRPr lang="en-US" noProof="0"/>
          </a:p>
        </p:txBody>
      </p:sp>
      <p:pic>
        <p:nvPicPr>
          <p:cNvPr id="20" name="Picture 19">
            <a:extLst>
              <a:ext uri="{FF2B5EF4-FFF2-40B4-BE49-F238E27FC236}">
                <a16:creationId xmlns:a16="http://schemas.microsoft.com/office/drawing/2014/main" id="{C16C573E-CB7E-4283-921B-EAA5DED3AC63}"/>
              </a:ext>
            </a:extLst>
          </p:cNvPr>
          <p:cNvPicPr>
            <a:picLocks noChangeAspect="1"/>
          </p:cNvPicPr>
          <p:nvPr/>
        </p:nvPicPr>
        <p:blipFill>
          <a:blip r:embed="rId2"/>
          <a:srcRect/>
          <a:stretch/>
        </p:blipFill>
        <p:spPr>
          <a:xfrm>
            <a:off x="8266545" y="519148"/>
            <a:ext cx="3208166" cy="333649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D667BB9F-CA03-4AE3-A90A-A69971400FB9}"/>
              </a:ext>
            </a:extLst>
          </p:cNvPr>
          <p:cNvPicPr>
            <a:picLocks noChangeAspect="1"/>
          </p:cNvPicPr>
          <p:nvPr/>
        </p:nvPicPr>
        <p:blipFill>
          <a:blip r:embed="rId3"/>
          <a:srcRect/>
          <a:stretch/>
        </p:blipFill>
        <p:spPr>
          <a:xfrm>
            <a:off x="552902" y="4016172"/>
            <a:ext cx="2804031" cy="2103022"/>
          </a:xfrm>
          <a:prstGeom prst="rect">
            <a:avLst/>
          </a:prstGeom>
          <a:ln>
            <a:noFill/>
          </a:ln>
          <a:effectLst>
            <a:outerShdw blurRad="292100" dist="139700" dir="2700000" algn="tl" rotWithShape="0">
              <a:srgbClr val="333333">
                <a:alpha val="65000"/>
              </a:srgbClr>
            </a:outerShdw>
          </a:effectLst>
        </p:spPr>
      </p:pic>
      <p:cxnSp>
        <p:nvCxnSpPr>
          <p:cNvPr id="33" name="Straight Connector 32">
            <a:extLst>
              <a:ext uri="{FF2B5EF4-FFF2-40B4-BE49-F238E27FC236}">
                <a16:creationId xmlns:a16="http://schemas.microsoft.com/office/drawing/2014/main" id="{29AC19F8-9381-4C6F-BA2F-3C6E4C495564}"/>
              </a:ext>
              <a:ext uri="{C183D7F6-B498-43B3-948B-1728B52AA6E4}">
                <adec:decorative xmlns:adec="http://schemas.microsoft.com/office/drawing/2017/decorative" val="1"/>
              </a:ext>
            </a:extLst>
          </p:cNvPr>
          <p:cNvCxnSpPr>
            <a:cxnSpLocks/>
          </p:cNvCxnSpPr>
          <p:nvPr/>
        </p:nvCxnSpPr>
        <p:spPr>
          <a:xfrm>
            <a:off x="276808" y="1243471"/>
            <a:ext cx="3735899"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35" name="Text Placeholder 119">
            <a:extLst>
              <a:ext uri="{FF2B5EF4-FFF2-40B4-BE49-F238E27FC236}">
                <a16:creationId xmlns:a16="http://schemas.microsoft.com/office/drawing/2014/main" id="{21F0BC4F-7BD5-49F3-9483-ECAFF8AFA7D5}"/>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graphicFrame>
        <p:nvGraphicFramePr>
          <p:cNvPr id="11" name="Chart 10">
            <a:extLst>
              <a:ext uri="{FF2B5EF4-FFF2-40B4-BE49-F238E27FC236}">
                <a16:creationId xmlns:a16="http://schemas.microsoft.com/office/drawing/2014/main" id="{38D391A2-153D-55D4-E272-0B8673A81B18}"/>
              </a:ext>
            </a:extLst>
          </p:cNvPr>
          <p:cNvGraphicFramePr>
            <a:graphicFrameLocks/>
          </p:cNvGraphicFramePr>
          <p:nvPr>
            <p:extLst>
              <p:ext uri="{D42A27DB-BD31-4B8C-83A1-F6EECF244321}">
                <p14:modId xmlns:p14="http://schemas.microsoft.com/office/powerpoint/2010/main" val="638625323"/>
              </p:ext>
            </p:extLst>
          </p:nvPr>
        </p:nvGraphicFramePr>
        <p:xfrm>
          <a:off x="6271491" y="3846056"/>
          <a:ext cx="5497006" cy="28051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8FB54210-C5F7-F247-AE26-DCA7D52F27AD}"/>
              </a:ext>
            </a:extLst>
          </p:cNvPr>
          <p:cNvGraphicFramePr>
            <a:graphicFrameLocks/>
          </p:cNvGraphicFramePr>
          <p:nvPr>
            <p:extLst>
              <p:ext uri="{D42A27DB-BD31-4B8C-83A1-F6EECF244321}">
                <p14:modId xmlns:p14="http://schemas.microsoft.com/office/powerpoint/2010/main" val="3603186277"/>
              </p:ext>
            </p:extLst>
          </p:nvPr>
        </p:nvGraphicFramePr>
        <p:xfrm>
          <a:off x="552902" y="1397151"/>
          <a:ext cx="4786877" cy="24489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86152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9C9AB-8851-4447-9987-492C0AB51B28}"/>
              </a:ext>
            </a:extLst>
          </p:cNvPr>
          <p:cNvSpPr>
            <a:spLocks noGrp="1"/>
          </p:cNvSpPr>
          <p:nvPr>
            <p:ph type="body" sz="quarter" idx="18"/>
          </p:nvPr>
        </p:nvSpPr>
        <p:spPr>
          <a:solidFill>
            <a:srgbClr val="BC2608"/>
          </a:solidFill>
        </p:spPr>
        <p:txBody>
          <a:bodyPr/>
          <a:lstStyle/>
          <a:p>
            <a:endParaRPr lang="en-US" dirty="0"/>
          </a:p>
        </p:txBody>
      </p:sp>
      <p:sp>
        <p:nvSpPr>
          <p:cNvPr id="4" name="Title 3">
            <a:extLst>
              <a:ext uri="{FF2B5EF4-FFF2-40B4-BE49-F238E27FC236}">
                <a16:creationId xmlns:a16="http://schemas.microsoft.com/office/drawing/2014/main" id="{41AE68EF-EF47-4F33-8FF8-DAFD184892A2}"/>
              </a:ext>
            </a:extLst>
          </p:cNvPr>
          <p:cNvSpPr>
            <a:spLocks noGrp="1"/>
          </p:cNvSpPr>
          <p:nvPr>
            <p:ph type="title"/>
          </p:nvPr>
        </p:nvSpPr>
        <p:spPr>
          <a:xfrm>
            <a:off x="1523999" y="2393664"/>
            <a:ext cx="9144000" cy="935854"/>
          </a:xfrm>
        </p:spPr>
        <p:txBody>
          <a:bodyPr/>
          <a:lstStyle/>
          <a:p>
            <a:pPr algn="ctr"/>
            <a:r>
              <a:rPr lang="en-US"/>
              <a:t>EMERGENCY Medical services</a:t>
            </a:r>
          </a:p>
        </p:txBody>
      </p:sp>
      <p:sp>
        <p:nvSpPr>
          <p:cNvPr id="5" name="Text Placeholder 4">
            <a:extLst>
              <a:ext uri="{FF2B5EF4-FFF2-40B4-BE49-F238E27FC236}">
                <a16:creationId xmlns:a16="http://schemas.microsoft.com/office/drawing/2014/main" id="{2C1D0E33-B93C-40C8-B113-5A3102538B9E}"/>
              </a:ext>
            </a:extLst>
          </p:cNvPr>
          <p:cNvSpPr>
            <a:spLocks noGrp="1"/>
          </p:cNvSpPr>
          <p:nvPr>
            <p:ph type="body" sz="quarter" idx="23"/>
          </p:nvPr>
        </p:nvSpPr>
        <p:spPr>
          <a:solidFill>
            <a:srgbClr val="E58C09"/>
          </a:solidFill>
        </p:spPr>
        <p:txBody>
          <a:bodyPr/>
          <a:lstStyle/>
          <a:p>
            <a:endParaRPr lang="en-US"/>
          </a:p>
        </p:txBody>
      </p:sp>
      <p:sp>
        <p:nvSpPr>
          <p:cNvPr id="6" name="Slide Number Placeholder 5">
            <a:extLst>
              <a:ext uri="{FF2B5EF4-FFF2-40B4-BE49-F238E27FC236}">
                <a16:creationId xmlns:a16="http://schemas.microsoft.com/office/drawing/2014/main" id="{D1F32146-BA18-48B2-9908-665FDC9B9C74}"/>
              </a:ext>
            </a:extLst>
          </p:cNvPr>
          <p:cNvSpPr>
            <a:spLocks noGrp="1"/>
          </p:cNvSpPr>
          <p:nvPr>
            <p:ph type="sldNum" sz="quarter" idx="4"/>
          </p:nvPr>
        </p:nvSpPr>
        <p:spPr/>
        <p:txBody>
          <a:bodyPr/>
          <a:lstStyle/>
          <a:p>
            <a:fld id="{4FAB73BC-B049-4115-A692-8D63A059BFB8}" type="slidenum">
              <a:rPr lang="en-US" smtClean="0"/>
              <a:pPr/>
              <a:t>13</a:t>
            </a:fld>
            <a:endParaRPr lang="en-US"/>
          </a:p>
        </p:txBody>
      </p:sp>
      <p:pic>
        <p:nvPicPr>
          <p:cNvPr id="16" name="Picture 15" descr="Logo&#10;&#10;Description automatically generated">
            <a:extLst>
              <a:ext uri="{FF2B5EF4-FFF2-40B4-BE49-F238E27FC236}">
                <a16:creationId xmlns:a16="http://schemas.microsoft.com/office/drawing/2014/main" id="{20FCF9DE-2A44-4531-BE69-C5A9EEFFF9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0" b="98600" l="3200" r="98600">
                        <a14:foregroundMark x1="9600" y1="33800" x2="9600" y2="33800"/>
                        <a14:foregroundMark x1="3200" y1="44000" x2="3200" y2="44000"/>
                        <a14:foregroundMark x1="22600" y1="91400" x2="22000" y2="91400"/>
                        <a14:foregroundMark x1="40000" y1="94800" x2="40000" y2="94800"/>
                        <a14:foregroundMark x1="50000" y1="98600" x2="50000" y2="98600"/>
                        <a14:foregroundMark x1="14600" y1="89800" x2="14600" y2="89800"/>
                        <a14:foregroundMark x1="10200" y1="85200" x2="10200" y2="85200"/>
                        <a14:foregroundMark x1="44000" y1="6400" x2="44000" y2="6400"/>
                        <a14:foregroundMark x1="49800" y1="2200" x2="49800" y2="2200"/>
                        <a14:foregroundMark x1="94000" y1="53800" x2="94000" y2="53800"/>
                        <a14:foregroundMark x1="98600" y1="52000" x2="98600" y2="52000"/>
                        <a14:foregroundMark x1="85600" y1="89600" x2="85600" y2="89600"/>
                      </a14:backgroundRemoval>
                    </a14:imgEffect>
                  </a14:imgLayer>
                </a14:imgProps>
              </a:ext>
            </a:extLst>
          </a:blip>
          <a:stretch>
            <a:fillRect/>
          </a:stretch>
        </p:blipFill>
        <p:spPr>
          <a:xfrm flipH="1">
            <a:off x="9639176" y="5676777"/>
            <a:ext cx="1028823" cy="1028823"/>
          </a:xfrm>
          <a:prstGeom prst="rect">
            <a:avLst/>
          </a:prstGeom>
        </p:spPr>
      </p:pic>
      <p:sp>
        <p:nvSpPr>
          <p:cNvPr id="7" name="Text Placeholder 119">
            <a:extLst>
              <a:ext uri="{FF2B5EF4-FFF2-40B4-BE49-F238E27FC236}">
                <a16:creationId xmlns:a16="http://schemas.microsoft.com/office/drawing/2014/main" id="{6F95DC92-E397-4AEA-9CFA-61B95802A9B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63501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287F1B-3E25-4481-B199-24E6AD18DCEE}"/>
              </a:ext>
            </a:extLst>
          </p:cNvPr>
          <p:cNvSpPr>
            <a:spLocks noGrp="1"/>
          </p:cNvSpPr>
          <p:nvPr>
            <p:ph type="title"/>
          </p:nvPr>
        </p:nvSpPr>
        <p:spPr>
          <a:xfrm>
            <a:off x="386124" y="579714"/>
            <a:ext cx="10805160" cy="707886"/>
          </a:xfrm>
        </p:spPr>
        <p:txBody>
          <a:bodyPr>
            <a:normAutofit fontScale="90000"/>
          </a:bodyPr>
          <a:lstStyle/>
          <a:p>
            <a:r>
              <a:rPr lang="en-US" sz="4400"/>
              <a:t>EMS 2022</a:t>
            </a:r>
          </a:p>
        </p:txBody>
      </p:sp>
      <p:sp>
        <p:nvSpPr>
          <p:cNvPr id="3" name="Slide Number Placeholder 2">
            <a:extLst>
              <a:ext uri="{FF2B5EF4-FFF2-40B4-BE49-F238E27FC236}">
                <a16:creationId xmlns:a16="http://schemas.microsoft.com/office/drawing/2014/main" id="{101D4ADB-79CE-478E-8FBE-53E59DEC969A}"/>
              </a:ext>
            </a:extLst>
          </p:cNvPr>
          <p:cNvSpPr>
            <a:spLocks noGrp="1"/>
          </p:cNvSpPr>
          <p:nvPr>
            <p:ph type="sldNum" sz="quarter" idx="4"/>
          </p:nvPr>
        </p:nvSpPr>
        <p:spPr/>
        <p:txBody>
          <a:bodyPr/>
          <a:lstStyle/>
          <a:p>
            <a:fld id="{4FAB73BC-B049-4115-A692-8D63A059BFB8}" type="slidenum">
              <a:rPr lang="en-US" smtClean="0"/>
              <a:pPr/>
              <a:t>14</a:t>
            </a:fld>
            <a:endParaRPr lang="en-US"/>
          </a:p>
        </p:txBody>
      </p:sp>
      <p:sp>
        <p:nvSpPr>
          <p:cNvPr id="5" name="Text Placeholder 119">
            <a:extLst>
              <a:ext uri="{FF2B5EF4-FFF2-40B4-BE49-F238E27FC236}">
                <a16:creationId xmlns:a16="http://schemas.microsoft.com/office/drawing/2014/main" id="{A8F5C4E3-6105-466B-A340-80D73DB227A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9" name="Content Placeholder 12">
            <a:extLst>
              <a:ext uri="{FF2B5EF4-FFF2-40B4-BE49-F238E27FC236}">
                <a16:creationId xmlns:a16="http://schemas.microsoft.com/office/drawing/2014/main" id="{5F307770-38D8-49CA-BFD0-64F78C89348C}"/>
              </a:ext>
            </a:extLst>
          </p:cNvPr>
          <p:cNvSpPr txBox="1">
            <a:spLocks/>
          </p:cNvSpPr>
          <p:nvPr/>
        </p:nvSpPr>
        <p:spPr>
          <a:xfrm>
            <a:off x="386123" y="1589065"/>
            <a:ext cx="6352027" cy="4623258"/>
          </a:xfrm>
          <a:prstGeom prst="rect">
            <a:avLst/>
          </a:prstGeom>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sz="2400" dirty="0"/>
              <a:t>SFD completed </a:t>
            </a:r>
            <a:r>
              <a:rPr lang="en-US" sz="2400" dirty="0">
                <a:solidFill>
                  <a:srgbClr val="9D2007"/>
                </a:solidFill>
              </a:rPr>
              <a:t>second</a:t>
            </a:r>
            <a:r>
              <a:rPr lang="en-US" sz="2400" dirty="0"/>
              <a:t> full year of EMS expansion </a:t>
            </a:r>
          </a:p>
          <a:p>
            <a:r>
              <a:rPr lang="en-US" sz="2400" b="1" dirty="0">
                <a:solidFill>
                  <a:srgbClr val="E8772B"/>
                </a:solidFill>
              </a:rPr>
              <a:t>129</a:t>
            </a:r>
            <a:r>
              <a:rPr lang="en-US" sz="2400" dirty="0"/>
              <a:t> CPR Administrations</a:t>
            </a:r>
          </a:p>
          <a:p>
            <a:r>
              <a:rPr lang="en-US" sz="2400" b="1" dirty="0">
                <a:solidFill>
                  <a:srgbClr val="F9BB00"/>
                </a:solidFill>
              </a:rPr>
              <a:t>126</a:t>
            </a:r>
            <a:r>
              <a:rPr lang="en-US" sz="2400" dirty="0"/>
              <a:t> Narcan Administrations</a:t>
            </a:r>
          </a:p>
          <a:p>
            <a:r>
              <a:rPr lang="en-US" sz="2400" dirty="0"/>
              <a:t>Total EMS Calls:</a:t>
            </a:r>
          </a:p>
          <a:p>
            <a:pPr lvl="1"/>
            <a:r>
              <a:rPr lang="en-US" sz="2400" dirty="0"/>
              <a:t>2022:  5120</a:t>
            </a:r>
          </a:p>
          <a:p>
            <a:pPr lvl="1"/>
            <a:r>
              <a:rPr lang="en-US" sz="2400" dirty="0"/>
              <a:t>2021:  5,166</a:t>
            </a:r>
          </a:p>
          <a:p>
            <a:pPr lvl="1"/>
            <a:r>
              <a:rPr lang="en-US" sz="2400" dirty="0"/>
              <a:t>2020:  1,531</a:t>
            </a:r>
          </a:p>
        </p:txBody>
      </p:sp>
      <p:cxnSp>
        <p:nvCxnSpPr>
          <p:cNvPr id="10" name="Straight Connector 9">
            <a:extLst>
              <a:ext uri="{FF2B5EF4-FFF2-40B4-BE49-F238E27FC236}">
                <a16:creationId xmlns:a16="http://schemas.microsoft.com/office/drawing/2014/main" id="{DBE4C720-5C54-4451-B4D2-51B61B80A43B}"/>
              </a:ext>
              <a:ext uri="{C183D7F6-B498-43B3-948B-1728B52AA6E4}">
                <adec:decorative xmlns:adec="http://schemas.microsoft.com/office/drawing/2017/decorative" val="1"/>
              </a:ext>
            </a:extLst>
          </p:cNvPr>
          <p:cNvCxnSpPr>
            <a:cxnSpLocks/>
          </p:cNvCxnSpPr>
          <p:nvPr/>
        </p:nvCxnSpPr>
        <p:spPr>
          <a:xfrm>
            <a:off x="508166" y="1353076"/>
            <a:ext cx="1524820"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52066D17-55F3-30E7-516D-DD56DA837787}"/>
              </a:ext>
            </a:extLst>
          </p:cNvPr>
          <p:cNvGraphicFramePr>
            <a:graphicFrameLocks/>
          </p:cNvGraphicFramePr>
          <p:nvPr>
            <p:extLst>
              <p:ext uri="{D42A27DB-BD31-4B8C-83A1-F6EECF244321}">
                <p14:modId xmlns:p14="http://schemas.microsoft.com/office/powerpoint/2010/main" val="1601677458"/>
              </p:ext>
            </p:extLst>
          </p:nvPr>
        </p:nvGraphicFramePr>
        <p:xfrm>
          <a:off x="6622473" y="2467649"/>
          <a:ext cx="5238010" cy="41256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073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137160" y="602089"/>
            <a:ext cx="7101113" cy="707886"/>
          </a:xfrm>
        </p:spPr>
        <p:txBody>
          <a:bodyPr/>
          <a:lstStyle/>
          <a:p>
            <a:r>
              <a:rPr lang="en-US"/>
              <a:t>Savannah fire saves</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7847860" y="1363973"/>
            <a:ext cx="4236701" cy="914490"/>
          </a:xfrm>
        </p:spPr>
        <p:txBody>
          <a:bodyPr/>
          <a:lstStyle/>
          <a:p>
            <a:r>
              <a:rPr lang="en-US" sz="2400" dirty="0">
                <a:solidFill>
                  <a:srgbClr val="E58C09"/>
                </a:solidFill>
                <a:latin typeface="Franklin Gothic Book"/>
              </a:rPr>
              <a:t>12 </a:t>
            </a:r>
            <a:r>
              <a:rPr lang="en-US" sz="2400" dirty="0">
                <a:latin typeface="Franklin Gothic Book"/>
              </a:rPr>
              <a:t>lives saved via swift fire and water rescue responses</a:t>
            </a:r>
          </a:p>
        </p:txBody>
      </p:sp>
      <p:sp>
        <p:nvSpPr>
          <p:cNvPr id="24" name="Text Placeholder 23">
            <a:extLst>
              <a:ext uri="{FF2B5EF4-FFF2-40B4-BE49-F238E27FC236}">
                <a16:creationId xmlns:a16="http://schemas.microsoft.com/office/drawing/2014/main" id="{2BE63BA8-EAF4-4B88-8D23-BEF6AA60CC23}"/>
              </a:ext>
            </a:extLst>
          </p:cNvPr>
          <p:cNvSpPr>
            <a:spLocks noGrp="1"/>
          </p:cNvSpPr>
          <p:nvPr>
            <p:ph type="body" sz="quarter" idx="16"/>
          </p:nvPr>
        </p:nvSpPr>
        <p:spPr>
          <a:xfrm>
            <a:off x="628788" y="2353376"/>
            <a:ext cx="4937760" cy="424732"/>
          </a:xfrm>
        </p:spPr>
        <p:txBody>
          <a:bodyPr/>
          <a:lstStyle/>
          <a:p>
            <a:r>
              <a:rPr lang="en-US" sz="2800">
                <a:solidFill>
                  <a:srgbClr val="E58C09"/>
                </a:solidFill>
              </a:rPr>
              <a:t>LIVES SAVED</a:t>
            </a:r>
          </a:p>
        </p:txBody>
      </p:sp>
      <p:sp>
        <p:nvSpPr>
          <p:cNvPr id="23" name="Content Placeholder 22">
            <a:extLst>
              <a:ext uri="{FF2B5EF4-FFF2-40B4-BE49-F238E27FC236}">
                <a16:creationId xmlns:a16="http://schemas.microsoft.com/office/drawing/2014/main" id="{2F8BDB9A-6E49-4052-924A-83FDD2B0A487}"/>
              </a:ext>
            </a:extLst>
          </p:cNvPr>
          <p:cNvSpPr>
            <a:spLocks noGrp="1"/>
          </p:cNvSpPr>
          <p:nvPr>
            <p:ph sz="quarter" idx="22"/>
          </p:nvPr>
        </p:nvSpPr>
        <p:spPr>
          <a:xfrm>
            <a:off x="5652005" y="4829084"/>
            <a:ext cx="5392925" cy="914490"/>
          </a:xfrm>
        </p:spPr>
        <p:txBody>
          <a:bodyPr/>
          <a:lstStyle/>
          <a:p>
            <a:r>
              <a:rPr lang="en-US" sz="2400"/>
              <a:t>3 family pets including cats &amp; dogs</a:t>
            </a:r>
          </a:p>
        </p:txBody>
      </p:sp>
      <p:sp>
        <p:nvSpPr>
          <p:cNvPr id="25" name="Text Placeholder 24">
            <a:extLst>
              <a:ext uri="{FF2B5EF4-FFF2-40B4-BE49-F238E27FC236}">
                <a16:creationId xmlns:a16="http://schemas.microsoft.com/office/drawing/2014/main" id="{34818BA8-E954-4497-B8B9-B67D92F6032D}"/>
              </a:ext>
            </a:extLst>
          </p:cNvPr>
          <p:cNvSpPr>
            <a:spLocks noGrp="1"/>
          </p:cNvSpPr>
          <p:nvPr>
            <p:ph type="body" sz="quarter" idx="23"/>
          </p:nvPr>
        </p:nvSpPr>
        <p:spPr>
          <a:xfrm>
            <a:off x="-367274" y="4974789"/>
            <a:ext cx="4023360" cy="424732"/>
          </a:xfrm>
        </p:spPr>
        <p:txBody>
          <a:bodyPr/>
          <a:lstStyle/>
          <a:p>
            <a:r>
              <a:rPr lang="en-US" sz="2800">
                <a:solidFill>
                  <a:srgbClr val="9D2007"/>
                </a:solidFill>
              </a:rPr>
              <a:t>ANIMALS SAVED</a:t>
            </a:r>
          </a:p>
        </p:txBody>
      </p:sp>
      <p:sp>
        <p:nvSpPr>
          <p:cNvPr id="3" name="Slide Number Placeholder 2">
            <a:extLst>
              <a:ext uri="{FF2B5EF4-FFF2-40B4-BE49-F238E27FC236}">
                <a16:creationId xmlns:a16="http://schemas.microsoft.com/office/drawing/2014/main" id="{1B0F4F9B-7D29-4BED-87FB-3F3D1724712B}"/>
              </a:ext>
            </a:extLst>
          </p:cNvPr>
          <p:cNvSpPr>
            <a:spLocks noGrp="1"/>
          </p:cNvSpPr>
          <p:nvPr>
            <p:ph type="sldNum" sz="quarter" idx="4"/>
          </p:nvPr>
        </p:nvSpPr>
        <p:spPr/>
        <p:txBody>
          <a:bodyPr/>
          <a:lstStyle/>
          <a:p>
            <a:fld id="{4FAB73BC-B049-4115-A692-8D63A059BFB8}" type="slidenum">
              <a:rPr lang="en-US" smtClean="0"/>
              <a:pPr/>
              <a:t>15</a:t>
            </a:fld>
            <a:endParaRPr lang="en-US"/>
          </a:p>
        </p:txBody>
      </p:sp>
      <p:sp>
        <p:nvSpPr>
          <p:cNvPr id="29" name="Text Placeholder 119">
            <a:extLst>
              <a:ext uri="{FF2B5EF4-FFF2-40B4-BE49-F238E27FC236}">
                <a16:creationId xmlns:a16="http://schemas.microsoft.com/office/drawing/2014/main" id="{4DE3975B-F441-486B-9317-C176CC96BC6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a16="http://schemas.microsoft.com/office/drawing/2014/main" id="{66F01420-E00A-46BC-9AE5-EDE89E81F291}"/>
              </a:ext>
              <a:ext uri="{C183D7F6-B498-43B3-948B-1728B52AA6E4}">
                <adec:decorative xmlns:adec="http://schemas.microsoft.com/office/drawing/2017/decorative" val="1"/>
              </a:ext>
            </a:extLst>
          </p:cNvPr>
          <p:cNvCxnSpPr>
            <a:cxnSpLocks/>
          </p:cNvCxnSpPr>
          <p:nvPr/>
        </p:nvCxnSpPr>
        <p:spPr>
          <a:xfrm>
            <a:off x="137160" y="3890497"/>
            <a:ext cx="5054268"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Placeholder 84" descr="Group of women with solid fill">
            <a:extLst>
              <a:ext uri="{FF2B5EF4-FFF2-40B4-BE49-F238E27FC236}">
                <a16:creationId xmlns:a16="http://schemas.microsoft.com/office/drawing/2014/main" id="{0ADF8A81-5952-4D4E-8AA6-F76C584B5F5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853" r="853"/>
          <a:stretch/>
        </p:blipFill>
        <p:spPr>
          <a:xfrm>
            <a:off x="5850527" y="1965291"/>
            <a:ext cx="1094116" cy="1113108"/>
          </a:xfrm>
          <a:prstGeom prst="ellipse">
            <a:avLst/>
          </a:prstGeom>
          <a:solidFill>
            <a:schemeClr val="bg1"/>
          </a:solidFill>
          <a:effectLst>
            <a:outerShdw blurRad="50800" dist="38100" dir="2700000" algn="tl" rotWithShape="0">
              <a:prstClr val="black">
                <a:alpha val="40000"/>
              </a:prstClr>
            </a:outerShdw>
          </a:effectLst>
        </p:spPr>
      </p:pic>
      <p:pic>
        <p:nvPicPr>
          <p:cNvPr id="17" name="Picture Placeholder 16" descr="Cat with solid fill">
            <a:extLst>
              <a:ext uri="{FF2B5EF4-FFF2-40B4-BE49-F238E27FC236}">
                <a16:creationId xmlns:a16="http://schemas.microsoft.com/office/drawing/2014/main" id="{749D0B81-4A58-49D8-B568-D97418C7D8CA}"/>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l="856" r="856"/>
          <a:stretch/>
        </p:blipFill>
        <p:spPr>
          <a:xfrm>
            <a:off x="3987584" y="4630736"/>
            <a:ext cx="1093788" cy="1112838"/>
          </a:xfrm>
        </p:spPr>
      </p:pic>
      <p:cxnSp>
        <p:nvCxnSpPr>
          <p:cNvPr id="35" name="Straight Connector 34">
            <a:extLst>
              <a:ext uri="{FF2B5EF4-FFF2-40B4-BE49-F238E27FC236}">
                <a16:creationId xmlns:a16="http://schemas.microsoft.com/office/drawing/2014/main" id="{34023F5A-3623-4E4D-9B74-3A54F7D3EAF5}"/>
              </a:ext>
              <a:ext uri="{C183D7F6-B498-43B3-948B-1728B52AA6E4}">
                <adec:decorative xmlns:adec="http://schemas.microsoft.com/office/drawing/2017/decorative" val="1"/>
              </a:ext>
            </a:extLst>
          </p:cNvPr>
          <p:cNvCxnSpPr>
            <a:cxnSpLocks/>
          </p:cNvCxnSpPr>
          <p:nvPr/>
        </p:nvCxnSpPr>
        <p:spPr>
          <a:xfrm>
            <a:off x="137160" y="5929104"/>
            <a:ext cx="3622117"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B7A8A8-2FD7-4C64-880A-36C0B573494B}"/>
              </a:ext>
              <a:ext uri="{C183D7F6-B498-43B3-948B-1728B52AA6E4}">
                <adec:decorative xmlns:adec="http://schemas.microsoft.com/office/drawing/2017/decorative" val="1"/>
              </a:ext>
            </a:extLst>
          </p:cNvPr>
          <p:cNvCxnSpPr>
            <a:cxnSpLocks/>
          </p:cNvCxnSpPr>
          <p:nvPr/>
        </p:nvCxnSpPr>
        <p:spPr>
          <a:xfrm>
            <a:off x="238683" y="1364647"/>
            <a:ext cx="3459117"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1EDDF3-3557-404B-837F-4665D416C303}"/>
              </a:ext>
            </a:extLst>
          </p:cNvPr>
          <p:cNvSpPr txBox="1"/>
          <p:nvPr/>
        </p:nvSpPr>
        <p:spPr>
          <a:xfrm>
            <a:off x="7732102" y="2337179"/>
            <a:ext cx="3831110" cy="369332"/>
          </a:xfrm>
          <a:prstGeom prst="rect">
            <a:avLst/>
          </a:prstGeom>
          <a:solidFill>
            <a:schemeClr val="accent2"/>
          </a:solidFill>
          <a:ln>
            <a:solidFill>
              <a:schemeClr val="tx1"/>
            </a:solidFill>
          </a:ln>
          <a:effectLst>
            <a:glow rad="101600">
              <a:schemeClr val="accent2">
                <a:satMod val="175000"/>
                <a:alpha val="40000"/>
              </a:schemeClr>
            </a:glow>
          </a:effectLst>
        </p:spPr>
        <p:txBody>
          <a:bodyPr wrap="square" rtlCol="0">
            <a:spAutoFit/>
          </a:bodyPr>
          <a:lstStyle/>
          <a:p>
            <a:pPr algn="ctr"/>
            <a:r>
              <a:rPr lang="en-US">
                <a:solidFill>
                  <a:schemeClr val="bg1"/>
                </a:solidFill>
              </a:rPr>
              <a:t>3</a:t>
            </a:r>
            <a:r>
              <a:rPr lang="en-US" baseline="30000">
                <a:solidFill>
                  <a:schemeClr val="bg1"/>
                </a:solidFill>
              </a:rPr>
              <a:t>rd </a:t>
            </a:r>
            <a:r>
              <a:rPr lang="en-US">
                <a:solidFill>
                  <a:schemeClr val="bg1"/>
                </a:solidFill>
              </a:rPr>
              <a:t>year with </a:t>
            </a:r>
            <a:r>
              <a:rPr lang="en-US" b="1">
                <a:solidFill>
                  <a:schemeClr val="bg1"/>
                </a:solidFill>
              </a:rPr>
              <a:t>ZERO</a:t>
            </a:r>
            <a:r>
              <a:rPr lang="en-US">
                <a:solidFill>
                  <a:schemeClr val="bg1"/>
                </a:solidFill>
              </a:rPr>
              <a:t> Fire Deaths</a:t>
            </a:r>
          </a:p>
        </p:txBody>
      </p:sp>
      <p:sp>
        <p:nvSpPr>
          <p:cNvPr id="2" name="Content Placeholder 22">
            <a:extLst>
              <a:ext uri="{FF2B5EF4-FFF2-40B4-BE49-F238E27FC236}">
                <a16:creationId xmlns:a16="http://schemas.microsoft.com/office/drawing/2014/main" id="{80BB1FCB-216E-B995-B2AC-B09602FD81D9}"/>
              </a:ext>
            </a:extLst>
          </p:cNvPr>
          <p:cNvSpPr txBox="1">
            <a:spLocks/>
          </p:cNvSpPr>
          <p:nvPr/>
        </p:nvSpPr>
        <p:spPr>
          <a:xfrm>
            <a:off x="5553227" y="3305050"/>
            <a:ext cx="6481556" cy="131200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14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r">
              <a:lnSpc>
                <a:spcPct val="107000"/>
              </a:lnSpc>
              <a:spcBef>
                <a:spcPts val="0"/>
              </a:spcBef>
              <a:spcAft>
                <a:spcPts val="800"/>
              </a:spcAft>
            </a:pPr>
            <a:r>
              <a:rPr lang="en-US" sz="2000" dirty="0">
                <a:effectLst/>
                <a:latin typeface="Franklin Gothic Book"/>
                <a:ea typeface="Calibri" panose="020F0502020204030204" pitchFamily="34" charset="0"/>
                <a:cs typeface="Times New Roman"/>
              </a:rPr>
              <a:t>National average for CPR survivability is </a:t>
            </a:r>
            <a:r>
              <a:rPr lang="en-US" sz="2000" b="1" dirty="0">
                <a:solidFill>
                  <a:srgbClr val="E8772B"/>
                </a:solidFill>
                <a:effectLst/>
                <a:latin typeface="Franklin Gothic Book"/>
                <a:ea typeface="Calibri" panose="020F0502020204030204" pitchFamily="34" charset="0"/>
                <a:cs typeface="Times New Roman"/>
              </a:rPr>
              <a:t>12%</a:t>
            </a:r>
            <a:endParaRPr lang="en-US" sz="2000" dirty="0">
              <a:latin typeface="Franklin Gothic Book"/>
              <a:ea typeface="Calibri" panose="020F0502020204030204" pitchFamily="34" charset="0"/>
              <a:cs typeface="Times New Roman"/>
            </a:endParaRPr>
          </a:p>
          <a:p>
            <a:pPr algn="r">
              <a:lnSpc>
                <a:spcPct val="107000"/>
              </a:lnSpc>
              <a:spcBef>
                <a:spcPts val="0"/>
              </a:spcBef>
              <a:spcAft>
                <a:spcPts val="800"/>
              </a:spcAft>
            </a:pPr>
            <a:r>
              <a:rPr lang="en-US" sz="2000" dirty="0">
                <a:effectLst/>
                <a:latin typeface="Franklin Gothic Book"/>
                <a:ea typeface="Calibri" panose="020F0502020204030204" pitchFamily="34" charset="0"/>
                <a:cs typeface="Times New Roman"/>
              </a:rPr>
              <a:t>Currently SFD has a </a:t>
            </a:r>
            <a:r>
              <a:rPr lang="en-US" sz="2000" b="1" dirty="0">
                <a:solidFill>
                  <a:srgbClr val="9D2007"/>
                </a:solidFill>
                <a:effectLst/>
                <a:latin typeface="Franklin Gothic Book"/>
                <a:ea typeface="Calibri" panose="020F0502020204030204" pitchFamily="34" charset="0"/>
                <a:cs typeface="Times New Roman"/>
              </a:rPr>
              <a:t>14%</a:t>
            </a:r>
            <a:r>
              <a:rPr lang="en-US" sz="2000" dirty="0">
                <a:effectLst/>
                <a:latin typeface="Franklin Gothic Book"/>
                <a:ea typeface="Calibri" panose="020F0502020204030204" pitchFamily="34" charset="0"/>
                <a:cs typeface="Times New Roman"/>
              </a:rPr>
              <a:t> survivability year to date </a:t>
            </a:r>
            <a:r>
              <a:rPr lang="en-US" sz="2000" dirty="0">
                <a:latin typeface="Franklin Gothic Book"/>
                <a:ea typeface="Calibri" panose="020F0502020204030204" pitchFamily="34" charset="0"/>
                <a:cs typeface="Times New Roman"/>
              </a:rPr>
              <a:t> </a:t>
            </a:r>
            <a:endParaRPr lang="en-US" sz="2000">
              <a:latin typeface="Franklin Gothic Book"/>
            </a:endParaRPr>
          </a:p>
          <a:p>
            <a:pPr marL="0" marR="0" algn="r">
              <a:lnSpc>
                <a:spcPct val="107000"/>
              </a:lnSpc>
              <a:spcBef>
                <a:spcPts val="0"/>
              </a:spcBef>
              <a:spcAft>
                <a:spcPts val="800"/>
              </a:spcAft>
            </a:pPr>
            <a:r>
              <a:rPr lang="en-US" sz="2000" dirty="0">
                <a:effectLst/>
                <a:latin typeface="Franklin Gothic Book"/>
                <a:ea typeface="Calibri" panose="020F0502020204030204" pitchFamily="34" charset="0"/>
                <a:cs typeface="Times New Roman"/>
              </a:rPr>
              <a:t>The highest monthly survival rate was May at </a:t>
            </a:r>
            <a:r>
              <a:rPr lang="en-US" sz="2000" b="1" dirty="0">
                <a:solidFill>
                  <a:srgbClr val="E8772B"/>
                </a:solidFill>
                <a:effectLst/>
                <a:latin typeface="Franklin Gothic Book"/>
                <a:ea typeface="Calibri" panose="020F0502020204030204" pitchFamily="34" charset="0"/>
                <a:cs typeface="Times New Roman"/>
              </a:rPr>
              <a:t>33%.</a:t>
            </a:r>
          </a:p>
        </p:txBody>
      </p:sp>
    </p:spTree>
    <p:extLst>
      <p:ext uri="{BB962C8B-B14F-4D97-AF65-F5344CB8AC3E}">
        <p14:creationId xmlns:p14="http://schemas.microsoft.com/office/powerpoint/2010/main" val="3251232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B326-8F8D-2D97-586E-D81C33B25688}"/>
              </a:ext>
            </a:extLst>
          </p:cNvPr>
          <p:cNvSpPr>
            <a:spLocks noGrp="1"/>
          </p:cNvSpPr>
          <p:nvPr>
            <p:ph type="title"/>
          </p:nvPr>
        </p:nvSpPr>
        <p:spPr>
          <a:xfrm>
            <a:off x="536088" y="569311"/>
            <a:ext cx="10805160" cy="707886"/>
          </a:xfrm>
        </p:spPr>
        <p:txBody>
          <a:bodyPr/>
          <a:lstStyle/>
          <a:p>
            <a:r>
              <a:rPr lang="en-US"/>
              <a:t>Advantages of SFD response to EMS incidents</a:t>
            </a:r>
          </a:p>
        </p:txBody>
      </p:sp>
      <p:sp>
        <p:nvSpPr>
          <p:cNvPr id="3" name="Slide Number Placeholder 2">
            <a:extLst>
              <a:ext uri="{FF2B5EF4-FFF2-40B4-BE49-F238E27FC236}">
                <a16:creationId xmlns:a16="http://schemas.microsoft.com/office/drawing/2014/main" id="{3521BEC8-E7E0-7C1C-715F-EB706BF5B3D1}"/>
              </a:ext>
            </a:extLst>
          </p:cNvPr>
          <p:cNvSpPr>
            <a:spLocks noGrp="1"/>
          </p:cNvSpPr>
          <p:nvPr>
            <p:ph type="sldNum" sz="quarter" idx="4"/>
          </p:nvPr>
        </p:nvSpPr>
        <p:spPr>
          <a:prstGeom prst="rect">
            <a:avLst/>
          </a:prstGeom>
        </p:spPr>
        <p:txBody>
          <a:bodyPr/>
          <a:lstStyle/>
          <a:p>
            <a:fld id="{4FAB73BC-B049-4115-A692-8D63A059BFB8}" type="slidenum">
              <a:rPr lang="en-US" noProof="0" smtClean="0"/>
              <a:pPr/>
              <a:t>16</a:t>
            </a:fld>
            <a:endParaRPr lang="en-US" noProof="0"/>
          </a:p>
        </p:txBody>
      </p:sp>
      <p:sp>
        <p:nvSpPr>
          <p:cNvPr id="5" name="TextBox 4">
            <a:extLst>
              <a:ext uri="{FF2B5EF4-FFF2-40B4-BE49-F238E27FC236}">
                <a16:creationId xmlns:a16="http://schemas.microsoft.com/office/drawing/2014/main" id="{0BD24473-D8F2-5D34-A967-487470F4A42B}"/>
              </a:ext>
            </a:extLst>
          </p:cNvPr>
          <p:cNvSpPr txBox="1"/>
          <p:nvPr/>
        </p:nvSpPr>
        <p:spPr>
          <a:xfrm>
            <a:off x="628788" y="1822972"/>
            <a:ext cx="7929286"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t>Strategically located stations, trained firefighters, and equipped to quickly reach service call areas</a:t>
            </a:r>
          </a:p>
          <a:p>
            <a:pPr marL="285750" indent="-285750">
              <a:buFont typeface="Arial" panose="020B0604020202020204" pitchFamily="34" charset="0"/>
              <a:buChar char="•"/>
            </a:pPr>
            <a:r>
              <a:rPr lang="en-US" sz="2400" dirty="0">
                <a:solidFill>
                  <a:srgbClr val="C00000"/>
                </a:solidFill>
              </a:rPr>
              <a:t>4 minutes </a:t>
            </a:r>
            <a:r>
              <a:rPr lang="en-US" sz="2400" dirty="0"/>
              <a:t>average response time compared </a:t>
            </a:r>
          </a:p>
          <a:p>
            <a:pPr marL="285750" indent="-285750">
              <a:buFont typeface="Arial" panose="020B0604020202020204" pitchFamily="34" charset="0"/>
              <a:buChar char="•"/>
            </a:pPr>
            <a:r>
              <a:rPr lang="en-US" sz="2400" dirty="0"/>
              <a:t>Enable CEMS to transport the patient rapidly</a:t>
            </a:r>
          </a:p>
          <a:p>
            <a:pPr marL="285750" indent="-285750">
              <a:buFont typeface="Arial" panose="020B0604020202020204" pitchFamily="34" charset="0"/>
              <a:buChar char="•"/>
            </a:pPr>
            <a:r>
              <a:rPr lang="en-US" sz="2400" dirty="0"/>
              <a:t>Provide an EMS force multiplier administered care</a:t>
            </a:r>
          </a:p>
          <a:p>
            <a:pPr marL="285750" indent="-285750">
              <a:buFont typeface="Arial" panose="020B0604020202020204" pitchFamily="34" charset="0"/>
              <a:buChar char="•"/>
            </a:pPr>
            <a:r>
              <a:rPr lang="en-US" sz="2400" dirty="0"/>
              <a:t>Partnership enables the closest SFD and CEMS units for EMS incidents</a:t>
            </a:r>
          </a:p>
        </p:txBody>
      </p:sp>
      <p:cxnSp>
        <p:nvCxnSpPr>
          <p:cNvPr id="12" name="Straight Connector 11">
            <a:extLst>
              <a:ext uri="{FF2B5EF4-FFF2-40B4-BE49-F238E27FC236}">
                <a16:creationId xmlns:a16="http://schemas.microsoft.com/office/drawing/2014/main" id="{AA73C48A-9D28-39DB-03F6-ED7ADA466E3A}"/>
              </a:ext>
              <a:ext uri="{C183D7F6-B498-43B3-948B-1728B52AA6E4}">
                <adec:decorative xmlns:adec="http://schemas.microsoft.com/office/drawing/2017/decorative" val="1"/>
              </a:ext>
            </a:extLst>
          </p:cNvPr>
          <p:cNvCxnSpPr>
            <a:cxnSpLocks/>
          </p:cNvCxnSpPr>
          <p:nvPr/>
        </p:nvCxnSpPr>
        <p:spPr>
          <a:xfrm>
            <a:off x="536087" y="1277197"/>
            <a:ext cx="8021987"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4365AF18-61A7-D29C-BB66-ABB774333CFA}"/>
              </a:ext>
            </a:extLst>
          </p:cNvPr>
          <p:cNvPicPr>
            <a:picLocks noChangeAspect="1"/>
          </p:cNvPicPr>
          <p:nvPr/>
        </p:nvPicPr>
        <p:blipFill>
          <a:blip r:embed="rId3"/>
          <a:stretch>
            <a:fillRect/>
          </a:stretch>
        </p:blipFill>
        <p:spPr>
          <a:xfrm>
            <a:off x="11353800" y="5953762"/>
            <a:ext cx="756920" cy="751838"/>
          </a:xfrm>
          <a:prstGeom prst="rect">
            <a:avLst/>
          </a:prstGeom>
          <a:ln>
            <a:noFill/>
          </a:ln>
          <a:effectLst>
            <a:outerShdw blurRad="190500" algn="tl" rotWithShape="0">
              <a:srgbClr val="000000">
                <a:alpha val="70000"/>
              </a:srgbClr>
            </a:outerShdw>
          </a:effectLst>
        </p:spPr>
      </p:pic>
      <p:graphicFrame>
        <p:nvGraphicFramePr>
          <p:cNvPr id="7" name="Table 9">
            <a:extLst>
              <a:ext uri="{FF2B5EF4-FFF2-40B4-BE49-F238E27FC236}">
                <a16:creationId xmlns:a16="http://schemas.microsoft.com/office/drawing/2014/main" id="{541CDD55-F028-433B-A98E-C3DF5683240D}"/>
              </a:ext>
            </a:extLst>
          </p:cNvPr>
          <p:cNvGraphicFramePr>
            <a:graphicFrameLocks noGrp="1"/>
          </p:cNvGraphicFramePr>
          <p:nvPr>
            <p:extLst>
              <p:ext uri="{D42A27DB-BD31-4B8C-83A1-F6EECF244321}">
                <p14:modId xmlns:p14="http://schemas.microsoft.com/office/powerpoint/2010/main" val="3947070540"/>
              </p:ext>
            </p:extLst>
          </p:nvPr>
        </p:nvGraphicFramePr>
        <p:xfrm>
          <a:off x="8750949" y="1925075"/>
          <a:ext cx="2892233" cy="3291840"/>
        </p:xfrm>
        <a:graphic>
          <a:graphicData uri="http://schemas.openxmlformats.org/drawingml/2006/table">
            <a:tbl>
              <a:tblPr firstRow="1" bandRow="1">
                <a:effectLst>
                  <a:outerShdw blurRad="50800" dist="38100" dir="2700000" algn="tl" rotWithShape="0">
                    <a:prstClr val="black">
                      <a:alpha val="40000"/>
                    </a:prstClr>
                  </a:outerShdw>
                </a:effectLst>
                <a:tableStyleId>{BDBED569-4797-4DF1-A0F4-6AAB3CD982D8}</a:tableStyleId>
              </a:tblPr>
              <a:tblGrid>
                <a:gridCol w="2892233">
                  <a:extLst>
                    <a:ext uri="{9D8B030D-6E8A-4147-A177-3AD203B41FA5}">
                      <a16:colId xmlns:a16="http://schemas.microsoft.com/office/drawing/2014/main" val="3702978459"/>
                    </a:ext>
                  </a:extLst>
                </a:gridCol>
              </a:tblGrid>
              <a:tr h="345740">
                <a:tc>
                  <a:txBody>
                    <a:bodyPr/>
                    <a:lstStyle/>
                    <a:p>
                      <a:r>
                        <a:rPr lang="en-US" sz="1800">
                          <a:solidFill>
                            <a:schemeClr val="bg1"/>
                          </a:solidFill>
                        </a:rPr>
                        <a:t>EIGHT CRITICAL INCIDENTS</a:t>
                      </a:r>
                    </a:p>
                  </a:txBody>
                  <a:tcPr>
                    <a:solidFill>
                      <a:srgbClr val="9D2007"/>
                    </a:solidFill>
                  </a:tcPr>
                </a:tc>
                <a:extLst>
                  <a:ext uri="{0D108BD9-81ED-4DB2-BD59-A6C34878D82A}">
                    <a16:rowId xmlns:a16="http://schemas.microsoft.com/office/drawing/2014/main" val="480084537"/>
                  </a:ext>
                </a:extLst>
              </a:tr>
              <a:tr h="345740">
                <a:tc>
                  <a:txBody>
                    <a:bodyPr/>
                    <a:lstStyle/>
                    <a:p>
                      <a:pPr algn="ctr"/>
                      <a:r>
                        <a:rPr lang="en-US" sz="1800"/>
                        <a:t>BURNS</a:t>
                      </a:r>
                    </a:p>
                  </a:txBody>
                  <a:tcPr>
                    <a:solidFill>
                      <a:srgbClr val="FFFFFF"/>
                    </a:solidFill>
                  </a:tcPr>
                </a:tc>
                <a:extLst>
                  <a:ext uri="{0D108BD9-81ED-4DB2-BD59-A6C34878D82A}">
                    <a16:rowId xmlns:a16="http://schemas.microsoft.com/office/drawing/2014/main" val="563024217"/>
                  </a:ext>
                </a:extLst>
              </a:tr>
              <a:tr h="345740">
                <a:tc>
                  <a:txBody>
                    <a:bodyPr/>
                    <a:lstStyle/>
                    <a:p>
                      <a:pPr algn="ctr"/>
                      <a:r>
                        <a:rPr lang="en-US" sz="1800"/>
                        <a:t>CARDIAC ARREST</a:t>
                      </a:r>
                    </a:p>
                  </a:txBody>
                  <a:tcPr>
                    <a:solidFill>
                      <a:srgbClr val="F9BB00"/>
                    </a:solidFill>
                  </a:tcPr>
                </a:tc>
                <a:extLst>
                  <a:ext uri="{0D108BD9-81ED-4DB2-BD59-A6C34878D82A}">
                    <a16:rowId xmlns:a16="http://schemas.microsoft.com/office/drawing/2014/main" val="1210031943"/>
                  </a:ext>
                </a:extLst>
              </a:tr>
              <a:tr h="345740">
                <a:tc>
                  <a:txBody>
                    <a:bodyPr/>
                    <a:lstStyle/>
                    <a:p>
                      <a:pPr algn="ctr"/>
                      <a:r>
                        <a:rPr lang="en-US" sz="1800"/>
                        <a:t>CHOKINGS</a:t>
                      </a:r>
                    </a:p>
                  </a:txBody>
                  <a:tcPr>
                    <a:solidFill>
                      <a:srgbClr val="FFFFFF"/>
                    </a:solidFill>
                  </a:tcPr>
                </a:tc>
                <a:extLst>
                  <a:ext uri="{0D108BD9-81ED-4DB2-BD59-A6C34878D82A}">
                    <a16:rowId xmlns:a16="http://schemas.microsoft.com/office/drawing/2014/main" val="1705890251"/>
                  </a:ext>
                </a:extLst>
              </a:tr>
              <a:tr h="345740">
                <a:tc>
                  <a:txBody>
                    <a:bodyPr/>
                    <a:lstStyle/>
                    <a:p>
                      <a:pPr algn="ctr"/>
                      <a:r>
                        <a:rPr lang="en-US" sz="1800"/>
                        <a:t>DROWNINGS</a:t>
                      </a:r>
                    </a:p>
                  </a:txBody>
                  <a:tcPr>
                    <a:solidFill>
                      <a:srgbClr val="F9BB00"/>
                    </a:solidFill>
                  </a:tcPr>
                </a:tc>
                <a:extLst>
                  <a:ext uri="{0D108BD9-81ED-4DB2-BD59-A6C34878D82A}">
                    <a16:rowId xmlns:a16="http://schemas.microsoft.com/office/drawing/2014/main" val="105942333"/>
                  </a:ext>
                </a:extLst>
              </a:tr>
              <a:tr h="345740">
                <a:tc>
                  <a:txBody>
                    <a:bodyPr/>
                    <a:lstStyle/>
                    <a:p>
                      <a:pPr algn="ctr"/>
                      <a:r>
                        <a:rPr lang="en-US" sz="1800"/>
                        <a:t>ELECTROCUTION</a:t>
                      </a:r>
                    </a:p>
                  </a:txBody>
                  <a:tcPr>
                    <a:solidFill>
                      <a:srgbClr val="FFFFFF"/>
                    </a:solidFill>
                  </a:tcPr>
                </a:tc>
                <a:extLst>
                  <a:ext uri="{0D108BD9-81ED-4DB2-BD59-A6C34878D82A}">
                    <a16:rowId xmlns:a16="http://schemas.microsoft.com/office/drawing/2014/main" val="1067479269"/>
                  </a:ext>
                </a:extLst>
              </a:tr>
              <a:tr h="345740">
                <a:tc>
                  <a:txBody>
                    <a:bodyPr/>
                    <a:lstStyle/>
                    <a:p>
                      <a:pPr algn="ctr"/>
                      <a:r>
                        <a:rPr lang="en-US" sz="1800"/>
                        <a:t>SHOOTING</a:t>
                      </a:r>
                    </a:p>
                  </a:txBody>
                  <a:tcPr>
                    <a:solidFill>
                      <a:srgbClr val="F9BB00"/>
                    </a:solidFill>
                  </a:tcPr>
                </a:tc>
                <a:extLst>
                  <a:ext uri="{0D108BD9-81ED-4DB2-BD59-A6C34878D82A}">
                    <a16:rowId xmlns:a16="http://schemas.microsoft.com/office/drawing/2014/main" val="1313761713"/>
                  </a:ext>
                </a:extLst>
              </a:tr>
              <a:tr h="345740">
                <a:tc>
                  <a:txBody>
                    <a:bodyPr/>
                    <a:lstStyle/>
                    <a:p>
                      <a:pPr algn="ctr"/>
                      <a:r>
                        <a:rPr lang="en-US" sz="1800"/>
                        <a:t>STABBING/CUTTING</a:t>
                      </a:r>
                    </a:p>
                  </a:txBody>
                  <a:tcPr>
                    <a:solidFill>
                      <a:srgbClr val="FFFFFF"/>
                    </a:solidFill>
                  </a:tcPr>
                </a:tc>
                <a:extLst>
                  <a:ext uri="{0D108BD9-81ED-4DB2-BD59-A6C34878D82A}">
                    <a16:rowId xmlns:a16="http://schemas.microsoft.com/office/drawing/2014/main" val="2426429132"/>
                  </a:ext>
                </a:extLst>
              </a:tr>
              <a:tr h="345740">
                <a:tc>
                  <a:txBody>
                    <a:bodyPr/>
                    <a:lstStyle/>
                    <a:p>
                      <a:pPr algn="ctr"/>
                      <a:r>
                        <a:rPr lang="en-US" sz="1800"/>
                        <a:t>UNCONSCIOUS PERSON</a:t>
                      </a:r>
                    </a:p>
                  </a:txBody>
                  <a:tcPr>
                    <a:solidFill>
                      <a:srgbClr val="F9BB00"/>
                    </a:solidFill>
                  </a:tcPr>
                </a:tc>
                <a:extLst>
                  <a:ext uri="{0D108BD9-81ED-4DB2-BD59-A6C34878D82A}">
                    <a16:rowId xmlns:a16="http://schemas.microsoft.com/office/drawing/2014/main" val="2216639599"/>
                  </a:ext>
                </a:extLst>
              </a:tr>
            </a:tbl>
          </a:graphicData>
        </a:graphic>
      </p:graphicFrame>
    </p:spTree>
    <p:extLst>
      <p:ext uri="{BB962C8B-B14F-4D97-AF65-F5344CB8AC3E}">
        <p14:creationId xmlns:p14="http://schemas.microsoft.com/office/powerpoint/2010/main" val="340214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9C9AB-8851-4447-9987-492C0AB51B28}"/>
              </a:ext>
            </a:extLst>
          </p:cNvPr>
          <p:cNvSpPr>
            <a:spLocks noGrp="1"/>
          </p:cNvSpPr>
          <p:nvPr>
            <p:ph type="body" sz="quarter" idx="18"/>
          </p:nvPr>
        </p:nvSpPr>
        <p:spPr>
          <a:solidFill>
            <a:schemeClr val="accent2"/>
          </a:solidFill>
        </p:spPr>
        <p:txBody>
          <a:bodyPr/>
          <a:lstStyle/>
          <a:p>
            <a:endParaRPr lang="en-US"/>
          </a:p>
        </p:txBody>
      </p:sp>
      <p:sp>
        <p:nvSpPr>
          <p:cNvPr id="4" name="Title 3">
            <a:extLst>
              <a:ext uri="{FF2B5EF4-FFF2-40B4-BE49-F238E27FC236}">
                <a16:creationId xmlns:a16="http://schemas.microsoft.com/office/drawing/2014/main" id="{41AE68EF-EF47-4F33-8FF8-DAFD184892A2}"/>
              </a:ext>
            </a:extLst>
          </p:cNvPr>
          <p:cNvSpPr>
            <a:spLocks noGrp="1"/>
          </p:cNvSpPr>
          <p:nvPr>
            <p:ph type="title"/>
          </p:nvPr>
        </p:nvSpPr>
        <p:spPr>
          <a:xfrm>
            <a:off x="1523999" y="2393664"/>
            <a:ext cx="9144000" cy="935854"/>
          </a:xfrm>
        </p:spPr>
        <p:txBody>
          <a:bodyPr/>
          <a:lstStyle/>
          <a:p>
            <a:pPr algn="ctr"/>
            <a:r>
              <a:rPr lang="en-US"/>
              <a:t>logistics</a:t>
            </a:r>
          </a:p>
        </p:txBody>
      </p:sp>
      <p:sp>
        <p:nvSpPr>
          <p:cNvPr id="5" name="Text Placeholder 4">
            <a:extLst>
              <a:ext uri="{FF2B5EF4-FFF2-40B4-BE49-F238E27FC236}">
                <a16:creationId xmlns:a16="http://schemas.microsoft.com/office/drawing/2014/main" id="{2C1D0E33-B93C-40C8-B113-5A3102538B9E}"/>
              </a:ext>
            </a:extLst>
          </p:cNvPr>
          <p:cNvSpPr>
            <a:spLocks noGrp="1"/>
          </p:cNvSpPr>
          <p:nvPr>
            <p:ph type="body" sz="quarter" idx="23"/>
          </p:nvPr>
        </p:nvSpPr>
        <p:spPr>
          <a:solidFill>
            <a:srgbClr val="C00000"/>
          </a:solidFill>
        </p:spPr>
        <p:txBody>
          <a:bodyPr/>
          <a:lstStyle/>
          <a:p>
            <a:endParaRPr lang="en-US"/>
          </a:p>
        </p:txBody>
      </p:sp>
      <p:sp>
        <p:nvSpPr>
          <p:cNvPr id="6" name="Slide Number Placeholder 5">
            <a:extLst>
              <a:ext uri="{FF2B5EF4-FFF2-40B4-BE49-F238E27FC236}">
                <a16:creationId xmlns:a16="http://schemas.microsoft.com/office/drawing/2014/main" id="{D1F32146-BA18-48B2-9908-665FDC9B9C74}"/>
              </a:ext>
            </a:extLst>
          </p:cNvPr>
          <p:cNvSpPr>
            <a:spLocks noGrp="1"/>
          </p:cNvSpPr>
          <p:nvPr>
            <p:ph type="sldNum" sz="quarter" idx="4"/>
          </p:nvPr>
        </p:nvSpPr>
        <p:spPr/>
        <p:txBody>
          <a:bodyPr/>
          <a:lstStyle/>
          <a:p>
            <a:fld id="{4FAB73BC-B049-4115-A692-8D63A059BFB8}" type="slidenum">
              <a:rPr lang="en-US" smtClean="0"/>
              <a:pPr/>
              <a:t>17</a:t>
            </a:fld>
            <a:endParaRPr lang="en-US"/>
          </a:p>
        </p:txBody>
      </p:sp>
      <p:pic>
        <p:nvPicPr>
          <p:cNvPr id="16" name="Picture 15" descr="Logo&#10;&#10;Description automatically generated">
            <a:extLst>
              <a:ext uri="{FF2B5EF4-FFF2-40B4-BE49-F238E27FC236}">
                <a16:creationId xmlns:a16="http://schemas.microsoft.com/office/drawing/2014/main" id="{20FCF9DE-2A44-4531-BE69-C5A9EEFFF9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0" b="98600" l="3200" r="98600">
                        <a14:foregroundMark x1="9600" y1="33800" x2="9600" y2="33800"/>
                        <a14:foregroundMark x1="3200" y1="44000" x2="3200" y2="44000"/>
                        <a14:foregroundMark x1="22600" y1="91400" x2="22000" y2="91400"/>
                        <a14:foregroundMark x1="40000" y1="94800" x2="40000" y2="94800"/>
                        <a14:foregroundMark x1="50000" y1="98600" x2="50000" y2="98600"/>
                        <a14:foregroundMark x1="14600" y1="89800" x2="14600" y2="89800"/>
                        <a14:foregroundMark x1="10200" y1="85200" x2="10200" y2="85200"/>
                        <a14:foregroundMark x1="44000" y1="6400" x2="44000" y2="6400"/>
                        <a14:foregroundMark x1="49800" y1="2200" x2="49800" y2="2200"/>
                        <a14:foregroundMark x1="94000" y1="53800" x2="94000" y2="53800"/>
                        <a14:foregroundMark x1="98600" y1="52000" x2="98600" y2="52000"/>
                        <a14:foregroundMark x1="85600" y1="89600" x2="85600" y2="89600"/>
                      </a14:backgroundRemoval>
                    </a14:imgEffect>
                  </a14:imgLayer>
                </a14:imgProps>
              </a:ext>
            </a:extLst>
          </a:blip>
          <a:stretch>
            <a:fillRect/>
          </a:stretch>
        </p:blipFill>
        <p:spPr>
          <a:xfrm>
            <a:off x="10099962" y="5676777"/>
            <a:ext cx="1136074" cy="1028823"/>
          </a:xfrm>
          <a:prstGeom prst="rect">
            <a:avLst/>
          </a:prstGeom>
        </p:spPr>
      </p:pic>
      <p:sp>
        <p:nvSpPr>
          <p:cNvPr id="7" name="Text Placeholder 119">
            <a:extLst>
              <a:ext uri="{FF2B5EF4-FFF2-40B4-BE49-F238E27FC236}">
                <a16:creationId xmlns:a16="http://schemas.microsoft.com/office/drawing/2014/main" id="{6F95DC92-E397-4AEA-9CFA-61B95802A9B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26476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76790-BE75-4C3D-BD06-42CB04AB76CF}"/>
              </a:ext>
            </a:extLst>
          </p:cNvPr>
          <p:cNvSpPr>
            <a:spLocks noGrp="1"/>
          </p:cNvSpPr>
          <p:nvPr>
            <p:ph type="title"/>
          </p:nvPr>
        </p:nvSpPr>
        <p:spPr>
          <a:xfrm>
            <a:off x="274151" y="613608"/>
            <a:ext cx="10805160" cy="707886"/>
          </a:xfrm>
        </p:spPr>
        <p:txBody>
          <a:bodyPr/>
          <a:lstStyle/>
          <a:p>
            <a:r>
              <a:rPr lang="en-US"/>
              <a:t>2022 fire prevention</a:t>
            </a:r>
          </a:p>
        </p:txBody>
      </p:sp>
      <p:sp>
        <p:nvSpPr>
          <p:cNvPr id="3" name="Slide Number Placeholder 2">
            <a:extLst>
              <a:ext uri="{FF2B5EF4-FFF2-40B4-BE49-F238E27FC236}">
                <a16:creationId xmlns:a16="http://schemas.microsoft.com/office/drawing/2014/main" id="{7EDD4BD6-5973-45CA-B32A-9F74C11A7D37}"/>
              </a:ext>
            </a:extLst>
          </p:cNvPr>
          <p:cNvSpPr>
            <a:spLocks noGrp="1"/>
          </p:cNvSpPr>
          <p:nvPr>
            <p:ph type="sldNum" sz="quarter" idx="4"/>
          </p:nvPr>
        </p:nvSpPr>
        <p:spPr/>
        <p:txBody>
          <a:bodyPr/>
          <a:lstStyle/>
          <a:p>
            <a:fld id="{4FAB73BC-B049-4115-A692-8D63A059BFB8}" type="slidenum">
              <a:rPr lang="en-US" noProof="0" smtClean="0"/>
              <a:pPr/>
              <a:t>18</a:t>
            </a:fld>
            <a:endParaRPr lang="en-US" noProof="0"/>
          </a:p>
        </p:txBody>
      </p:sp>
      <p:cxnSp>
        <p:nvCxnSpPr>
          <p:cNvPr id="13" name="Straight Connector 12">
            <a:extLst>
              <a:ext uri="{FF2B5EF4-FFF2-40B4-BE49-F238E27FC236}">
                <a16:creationId xmlns:a16="http://schemas.microsoft.com/office/drawing/2014/main" id="{02522636-3D0B-4E73-8A91-674F4EC3ACC8}"/>
              </a:ext>
              <a:ext uri="{C183D7F6-B498-43B3-948B-1728B52AA6E4}">
                <adec:decorative xmlns:adec="http://schemas.microsoft.com/office/drawing/2017/decorative" val="1"/>
              </a:ext>
            </a:extLst>
          </p:cNvPr>
          <p:cNvCxnSpPr>
            <a:cxnSpLocks/>
          </p:cNvCxnSpPr>
          <p:nvPr/>
        </p:nvCxnSpPr>
        <p:spPr>
          <a:xfrm>
            <a:off x="349694" y="1375154"/>
            <a:ext cx="3618624"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955182A-9F22-4F05-AE1F-B63F38E1CE3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9">
            <a:extLst>
              <a:ext uri="{FF2B5EF4-FFF2-40B4-BE49-F238E27FC236}">
                <a16:creationId xmlns:a16="http://schemas.microsoft.com/office/drawing/2014/main" id="{37F94643-3C6B-4B5C-9874-FAF3DFBFB463}"/>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graphicFrame>
        <p:nvGraphicFramePr>
          <p:cNvPr id="2" name="Chart 1">
            <a:extLst>
              <a:ext uri="{FF2B5EF4-FFF2-40B4-BE49-F238E27FC236}">
                <a16:creationId xmlns:a16="http://schemas.microsoft.com/office/drawing/2014/main" id="{F6B41CD9-7105-4017-888B-31000F7D64D5}"/>
              </a:ext>
            </a:extLst>
          </p:cNvPr>
          <p:cNvGraphicFramePr>
            <a:graphicFrameLocks/>
          </p:cNvGraphicFramePr>
          <p:nvPr>
            <p:extLst>
              <p:ext uri="{D42A27DB-BD31-4B8C-83A1-F6EECF244321}">
                <p14:modId xmlns:p14="http://schemas.microsoft.com/office/powerpoint/2010/main" val="522932825"/>
              </p:ext>
            </p:extLst>
          </p:nvPr>
        </p:nvGraphicFramePr>
        <p:xfrm>
          <a:off x="227601" y="1684639"/>
          <a:ext cx="5563230" cy="42406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AE8BBEC-7B88-43E7-8F5A-5C46C446C57A}"/>
              </a:ext>
            </a:extLst>
          </p:cNvPr>
          <p:cNvGraphicFramePr>
            <a:graphicFrameLocks/>
          </p:cNvGraphicFramePr>
          <p:nvPr>
            <p:extLst>
              <p:ext uri="{D42A27DB-BD31-4B8C-83A1-F6EECF244321}">
                <p14:modId xmlns:p14="http://schemas.microsoft.com/office/powerpoint/2010/main" val="1963137459"/>
              </p:ext>
            </p:extLst>
          </p:nvPr>
        </p:nvGraphicFramePr>
        <p:xfrm>
          <a:off x="6141720" y="1697573"/>
          <a:ext cx="5809673" cy="4246017"/>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82D0C4C5-7C29-FFB5-8B97-7E546155FA9A}"/>
              </a:ext>
            </a:extLst>
          </p:cNvPr>
          <p:cNvCxnSpPr>
            <a:cxnSpLocks/>
          </p:cNvCxnSpPr>
          <p:nvPr/>
        </p:nvCxnSpPr>
        <p:spPr>
          <a:xfrm flipV="1">
            <a:off x="9421091" y="2373745"/>
            <a:ext cx="157018" cy="73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986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76790-BE75-4C3D-BD06-42CB04AB76CF}"/>
              </a:ext>
            </a:extLst>
          </p:cNvPr>
          <p:cNvSpPr>
            <a:spLocks noGrp="1"/>
          </p:cNvSpPr>
          <p:nvPr>
            <p:ph type="title"/>
          </p:nvPr>
        </p:nvSpPr>
        <p:spPr>
          <a:xfrm>
            <a:off x="274151" y="613608"/>
            <a:ext cx="10805160" cy="707886"/>
          </a:xfrm>
        </p:spPr>
        <p:txBody>
          <a:bodyPr/>
          <a:lstStyle/>
          <a:p>
            <a:r>
              <a:rPr lang="en-US"/>
              <a:t>2022 fire prevention</a:t>
            </a:r>
          </a:p>
        </p:txBody>
      </p:sp>
      <p:sp>
        <p:nvSpPr>
          <p:cNvPr id="3" name="Slide Number Placeholder 2">
            <a:extLst>
              <a:ext uri="{FF2B5EF4-FFF2-40B4-BE49-F238E27FC236}">
                <a16:creationId xmlns:a16="http://schemas.microsoft.com/office/drawing/2014/main" id="{7EDD4BD6-5973-45CA-B32A-9F74C11A7D37}"/>
              </a:ext>
            </a:extLst>
          </p:cNvPr>
          <p:cNvSpPr>
            <a:spLocks noGrp="1"/>
          </p:cNvSpPr>
          <p:nvPr>
            <p:ph type="sldNum" sz="quarter" idx="4"/>
          </p:nvPr>
        </p:nvSpPr>
        <p:spPr/>
        <p:txBody>
          <a:bodyPr/>
          <a:lstStyle/>
          <a:p>
            <a:fld id="{4FAB73BC-B049-4115-A692-8D63A059BFB8}" type="slidenum">
              <a:rPr lang="en-US" noProof="0" smtClean="0"/>
              <a:pPr/>
              <a:t>19</a:t>
            </a:fld>
            <a:endParaRPr lang="en-US" noProof="0"/>
          </a:p>
        </p:txBody>
      </p:sp>
      <p:cxnSp>
        <p:nvCxnSpPr>
          <p:cNvPr id="13" name="Straight Connector 12">
            <a:extLst>
              <a:ext uri="{FF2B5EF4-FFF2-40B4-BE49-F238E27FC236}">
                <a16:creationId xmlns:a16="http://schemas.microsoft.com/office/drawing/2014/main" id="{02522636-3D0B-4E73-8A91-674F4EC3ACC8}"/>
              </a:ext>
              <a:ext uri="{C183D7F6-B498-43B3-948B-1728B52AA6E4}">
                <adec:decorative xmlns:adec="http://schemas.microsoft.com/office/drawing/2017/decorative" val="1"/>
              </a:ext>
            </a:extLst>
          </p:cNvPr>
          <p:cNvCxnSpPr>
            <a:cxnSpLocks/>
          </p:cNvCxnSpPr>
          <p:nvPr/>
        </p:nvCxnSpPr>
        <p:spPr>
          <a:xfrm>
            <a:off x="349694" y="1375154"/>
            <a:ext cx="3618624"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955182A-9F22-4F05-AE1F-B63F38E1CE3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9">
            <a:extLst>
              <a:ext uri="{FF2B5EF4-FFF2-40B4-BE49-F238E27FC236}">
                <a16:creationId xmlns:a16="http://schemas.microsoft.com/office/drawing/2014/main" id="{37F94643-3C6B-4B5C-9874-FAF3DFBFB463}"/>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8" name="Straight Connector 7">
            <a:extLst>
              <a:ext uri="{FF2B5EF4-FFF2-40B4-BE49-F238E27FC236}">
                <a16:creationId xmlns:a16="http://schemas.microsoft.com/office/drawing/2014/main" id="{82D0C4C5-7C29-FFB5-8B97-7E546155FA9A}"/>
              </a:ext>
            </a:extLst>
          </p:cNvPr>
          <p:cNvCxnSpPr>
            <a:cxnSpLocks/>
          </p:cNvCxnSpPr>
          <p:nvPr/>
        </p:nvCxnSpPr>
        <p:spPr>
          <a:xfrm flipV="1">
            <a:off x="9421091" y="2373745"/>
            <a:ext cx="157018" cy="73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2AA736-DE2A-62AD-5EAB-A6EE819E5229}"/>
              </a:ext>
            </a:extLst>
          </p:cNvPr>
          <p:cNvSpPr txBox="1"/>
          <p:nvPr/>
        </p:nvSpPr>
        <p:spPr>
          <a:xfrm>
            <a:off x="349694" y="1547888"/>
            <a:ext cx="3832162" cy="4893647"/>
          </a:xfrm>
          <a:prstGeom prst="rect">
            <a:avLst/>
          </a:prstGeom>
          <a:noFill/>
        </p:spPr>
        <p:txBody>
          <a:bodyPr wrap="square" rtlCol="0">
            <a:spAutoFit/>
          </a:bodyPr>
          <a:lstStyle/>
          <a:p>
            <a:pPr marL="285750" indent="-285750">
              <a:buFont typeface="Arial" panose="020B0604020202020204" pitchFamily="34" charset="0"/>
              <a:buChar char="•"/>
            </a:pPr>
            <a:r>
              <a:rPr lang="en-US" sz="2400"/>
              <a:t>Increased total revenue received from 2021 to 2022 by </a:t>
            </a:r>
            <a:r>
              <a:rPr lang="en-US" sz="2400" b="1">
                <a:solidFill>
                  <a:srgbClr val="9D2007"/>
                </a:solidFill>
              </a:rPr>
              <a:t>$189,183 (72%)</a:t>
            </a:r>
          </a:p>
          <a:p>
            <a:pPr marL="742950" lvl="1" indent="-285750">
              <a:buFont typeface="Arial" panose="020B0604020202020204" pitchFamily="34" charset="0"/>
              <a:buChar char="•"/>
            </a:pPr>
            <a:r>
              <a:rPr lang="en-US" sz="2400"/>
              <a:t>Fire Inspection Fees </a:t>
            </a:r>
            <a:r>
              <a:rPr lang="en-US" sz="2400">
                <a:solidFill>
                  <a:srgbClr val="9D2007"/>
                </a:solidFill>
              </a:rPr>
              <a:t>increased</a:t>
            </a:r>
            <a:r>
              <a:rPr lang="en-US" sz="2400"/>
              <a:t> by </a:t>
            </a:r>
            <a:r>
              <a:rPr lang="en-US" sz="2400" b="1">
                <a:solidFill>
                  <a:srgbClr val="9D2007"/>
                </a:solidFill>
              </a:rPr>
              <a:t>504%</a:t>
            </a:r>
          </a:p>
          <a:p>
            <a:pPr marL="742950" lvl="1" indent="-285750">
              <a:buFont typeface="Arial" panose="020B0604020202020204" pitchFamily="34" charset="0"/>
              <a:buChar char="•"/>
            </a:pPr>
            <a:r>
              <a:rPr lang="en-US" sz="2400"/>
              <a:t>Fire Protection fees </a:t>
            </a:r>
            <a:r>
              <a:rPr lang="en-US" sz="2400">
                <a:solidFill>
                  <a:schemeClr val="accent2"/>
                </a:solidFill>
              </a:rPr>
              <a:t>increased</a:t>
            </a:r>
            <a:r>
              <a:rPr lang="en-US" sz="2400"/>
              <a:t> by </a:t>
            </a:r>
            <a:r>
              <a:rPr lang="en-US" sz="2400" b="1">
                <a:solidFill>
                  <a:schemeClr val="accent2"/>
                </a:solidFill>
              </a:rPr>
              <a:t>8.6%</a:t>
            </a:r>
          </a:p>
          <a:p>
            <a:pPr marL="742950" lvl="1" indent="-285750">
              <a:buFont typeface="Arial" panose="020B0604020202020204" pitchFamily="34" charset="0"/>
              <a:buChar char="•"/>
            </a:pPr>
            <a:r>
              <a:rPr lang="en-US" sz="2400"/>
              <a:t>Fire Incident Report fees </a:t>
            </a:r>
            <a:r>
              <a:rPr lang="en-US" sz="2400">
                <a:solidFill>
                  <a:srgbClr val="9D2007"/>
                </a:solidFill>
              </a:rPr>
              <a:t>increased</a:t>
            </a:r>
            <a:r>
              <a:rPr lang="en-US" sz="2400"/>
              <a:t> by </a:t>
            </a:r>
            <a:r>
              <a:rPr lang="en-US" sz="2400" b="1">
                <a:solidFill>
                  <a:srgbClr val="9D2007"/>
                </a:solidFill>
              </a:rPr>
              <a:t>175%</a:t>
            </a:r>
          </a:p>
          <a:p>
            <a:pPr marL="742950" lvl="1" indent="-285750">
              <a:buFont typeface="Arial" panose="020B0604020202020204" pitchFamily="34" charset="0"/>
              <a:buChar char="•"/>
            </a:pPr>
            <a:r>
              <a:rPr lang="en-US" sz="2400"/>
              <a:t>Fire Equipment User fees </a:t>
            </a:r>
            <a:r>
              <a:rPr lang="en-US" sz="2400">
                <a:solidFill>
                  <a:schemeClr val="accent2"/>
                </a:solidFill>
              </a:rPr>
              <a:t>increased</a:t>
            </a:r>
            <a:r>
              <a:rPr lang="en-US" sz="2400"/>
              <a:t> by </a:t>
            </a:r>
            <a:r>
              <a:rPr lang="en-US" sz="2400" b="1">
                <a:solidFill>
                  <a:schemeClr val="accent2"/>
                </a:solidFill>
              </a:rPr>
              <a:t>724%</a:t>
            </a:r>
          </a:p>
        </p:txBody>
      </p:sp>
      <p:graphicFrame>
        <p:nvGraphicFramePr>
          <p:cNvPr id="15" name="Chart 14">
            <a:extLst>
              <a:ext uri="{FF2B5EF4-FFF2-40B4-BE49-F238E27FC236}">
                <a16:creationId xmlns:a16="http://schemas.microsoft.com/office/drawing/2014/main" id="{C5BB7A2E-1321-917D-D74A-44BD090FD218}"/>
              </a:ext>
            </a:extLst>
          </p:cNvPr>
          <p:cNvGraphicFramePr>
            <a:graphicFrameLocks/>
          </p:cNvGraphicFramePr>
          <p:nvPr>
            <p:extLst>
              <p:ext uri="{D42A27DB-BD31-4B8C-83A1-F6EECF244321}">
                <p14:modId xmlns:p14="http://schemas.microsoft.com/office/powerpoint/2010/main" val="3335294716"/>
              </p:ext>
            </p:extLst>
          </p:nvPr>
        </p:nvGraphicFramePr>
        <p:xfrm>
          <a:off x="4389119" y="1097390"/>
          <a:ext cx="7528729" cy="53134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52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58BE5-C68B-4AFC-876E-5F66C44BE20D}"/>
              </a:ext>
            </a:extLst>
          </p:cNvPr>
          <p:cNvSpPr>
            <a:spLocks noGrp="1"/>
          </p:cNvSpPr>
          <p:nvPr>
            <p:ph sz="quarter" idx="13"/>
          </p:nvPr>
        </p:nvSpPr>
        <p:spPr>
          <a:xfrm>
            <a:off x="548640" y="4111816"/>
            <a:ext cx="3474720" cy="1884265"/>
          </a:xfrm>
        </p:spPr>
        <p:txBody>
          <a:bodyPr vert="horz" lIns="91440" tIns="45720" rIns="91440" bIns="45720" rtlCol="0" anchor="t">
            <a:normAutofit/>
          </a:bodyPr>
          <a:lstStyle/>
          <a:p>
            <a:pPr marL="0" indent="0" algn="ctr">
              <a:lnSpc>
                <a:spcPct val="119000"/>
              </a:lnSpc>
              <a:spcBef>
                <a:spcPts val="0"/>
              </a:spcBef>
              <a:spcAft>
                <a:spcPts val="600"/>
              </a:spcAft>
              <a:buNone/>
            </a:pPr>
            <a:r>
              <a:rPr lang="en-US" sz="1800" kern="1400" dirty="0">
                <a:ln>
                  <a:noFill/>
                </a:ln>
                <a:solidFill>
                  <a:srgbClr val="000000"/>
                </a:solidFill>
                <a:effectLst/>
                <a:latin typeface="Franklin Gothic Book"/>
              </a:rPr>
              <a:t>We are </a:t>
            </a:r>
            <a:r>
              <a:rPr lang="en-US" sz="1800" b="1" i="1" u="sng" kern="1400" dirty="0">
                <a:ln>
                  <a:noFill/>
                </a:ln>
                <a:solidFill>
                  <a:srgbClr val="000000"/>
                </a:solidFill>
                <a:effectLst/>
                <a:latin typeface="Franklin Gothic Book"/>
              </a:rPr>
              <a:t>committed</a:t>
            </a:r>
            <a:r>
              <a:rPr lang="en-US" sz="1800" kern="1400" dirty="0">
                <a:ln>
                  <a:noFill/>
                </a:ln>
                <a:solidFill>
                  <a:srgbClr val="000000"/>
                </a:solidFill>
                <a:effectLst/>
                <a:latin typeface="Franklin Gothic Book"/>
              </a:rPr>
              <a:t> to serving our community </a:t>
            </a:r>
            <a:r>
              <a:rPr lang="en-US" sz="1800" kern="1400" dirty="0">
                <a:solidFill>
                  <a:srgbClr val="000000"/>
                </a:solidFill>
                <a:latin typeface="Franklin Gothic Book"/>
              </a:rPr>
              <a:t>while  preserving </a:t>
            </a:r>
            <a:r>
              <a:rPr lang="en-US" sz="1800" kern="1400" dirty="0">
                <a:ln>
                  <a:noFill/>
                </a:ln>
                <a:solidFill>
                  <a:srgbClr val="000000"/>
                </a:solidFill>
                <a:effectLst/>
                <a:latin typeface="Franklin Gothic Book"/>
              </a:rPr>
              <a:t>life and property.</a:t>
            </a:r>
            <a:r>
              <a:rPr lang="en-US" sz="1800" kern="1400" dirty="0">
                <a:solidFill>
                  <a:srgbClr val="000000"/>
                </a:solidFill>
                <a:latin typeface="Franklin Gothic Book"/>
              </a:rPr>
              <a:t> </a:t>
            </a:r>
            <a:endParaRPr lang="en-US" sz="1800" kern="1400" dirty="0">
              <a:ln>
                <a:noFill/>
              </a:ln>
              <a:solidFill>
                <a:srgbClr val="000000"/>
              </a:solidFill>
              <a:effectLst/>
              <a:latin typeface="Perpetua" panose="02020502060401020303" pitchFamily="18"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Perpetua" panose="02020502060401020303" pitchFamily="18" charset="0"/>
            </a:endParaRPr>
          </a:p>
        </p:txBody>
      </p:sp>
      <p:sp>
        <p:nvSpPr>
          <p:cNvPr id="4" name="Text Placeholder 3">
            <a:extLst>
              <a:ext uri="{FF2B5EF4-FFF2-40B4-BE49-F238E27FC236}">
                <a16:creationId xmlns:a16="http://schemas.microsoft.com/office/drawing/2014/main" id="{B91FC62B-A028-4080-92C9-572C8D45A37A}"/>
              </a:ext>
            </a:extLst>
          </p:cNvPr>
          <p:cNvSpPr>
            <a:spLocks noGrp="1"/>
          </p:cNvSpPr>
          <p:nvPr>
            <p:ph type="body" sz="quarter" idx="16"/>
          </p:nvPr>
        </p:nvSpPr>
        <p:spPr>
          <a:xfrm>
            <a:off x="559691" y="3515205"/>
            <a:ext cx="3474720" cy="424732"/>
          </a:xfrm>
          <a:solidFill>
            <a:srgbClr val="E58C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a:solidFill>
                  <a:schemeClr val="bg1"/>
                </a:solidFill>
              </a:rPr>
              <a:t>VISION</a:t>
            </a:r>
          </a:p>
        </p:txBody>
      </p:sp>
      <p:sp>
        <p:nvSpPr>
          <p:cNvPr id="5" name="Content Placeholder 4">
            <a:extLst>
              <a:ext uri="{FF2B5EF4-FFF2-40B4-BE49-F238E27FC236}">
                <a16:creationId xmlns:a16="http://schemas.microsoft.com/office/drawing/2014/main" id="{541EBE73-9EEF-42FD-BB83-AA84F8FA18CA}"/>
              </a:ext>
            </a:extLst>
          </p:cNvPr>
          <p:cNvSpPr>
            <a:spLocks noGrp="1"/>
          </p:cNvSpPr>
          <p:nvPr>
            <p:ph sz="quarter" idx="19"/>
          </p:nvPr>
        </p:nvSpPr>
        <p:spPr>
          <a:xfrm>
            <a:off x="4358639" y="4119007"/>
            <a:ext cx="3744400" cy="1753258"/>
          </a:xfrm>
        </p:spPr>
        <p:txBody>
          <a:bodyPr vert="horz" lIns="91440" tIns="45720" rIns="91440" bIns="45720" rtlCol="0" anchor="t">
            <a:noAutofit/>
          </a:bodyPr>
          <a:lstStyle/>
          <a:p>
            <a:pPr marL="0" indent="0" algn="ctr">
              <a:lnSpc>
                <a:spcPct val="119000"/>
              </a:lnSpc>
              <a:spcBef>
                <a:spcPts val="0"/>
              </a:spcBef>
              <a:spcAft>
                <a:spcPts val="600"/>
              </a:spcAft>
              <a:buNone/>
            </a:pPr>
            <a:r>
              <a:rPr lang="en-US" sz="1800" b="1" i="1" u="sng" kern="1400" dirty="0">
                <a:latin typeface="Franklin Gothic Book"/>
              </a:rPr>
              <a:t>We are committed</a:t>
            </a:r>
            <a:r>
              <a:rPr lang="en-US" sz="1800" kern="1400" dirty="0">
                <a:latin typeface="Franklin Gothic Book"/>
              </a:rPr>
              <a:t> to serving Savannah by continuously improving with a culture that encourages innovation, professionalism, and inclusion.  </a:t>
            </a:r>
            <a:endParaRPr lang="en-US" sz="1800" kern="1400" dirty="0">
              <a:ln>
                <a:noFill/>
              </a:ln>
              <a:effectLst/>
              <a:latin typeface="Perpetua" panose="02020502060401020303" pitchFamily="18" charset="0"/>
            </a:endParaRPr>
          </a:p>
        </p:txBody>
      </p:sp>
      <p:sp>
        <p:nvSpPr>
          <p:cNvPr id="6" name="Text Placeholder 5">
            <a:extLst>
              <a:ext uri="{FF2B5EF4-FFF2-40B4-BE49-F238E27FC236}">
                <a16:creationId xmlns:a16="http://schemas.microsoft.com/office/drawing/2014/main" id="{455186A0-52A5-49D6-A5E8-6C3070391609}"/>
              </a:ext>
            </a:extLst>
          </p:cNvPr>
          <p:cNvSpPr>
            <a:spLocks noGrp="1"/>
          </p:cNvSpPr>
          <p:nvPr>
            <p:ph type="body" sz="quarter" idx="20"/>
          </p:nvPr>
        </p:nvSpPr>
        <p:spPr>
          <a:xfrm>
            <a:off x="4358638" y="3515205"/>
            <a:ext cx="3474720" cy="424732"/>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a:solidFill>
                  <a:schemeClr val="bg1"/>
                </a:solidFill>
              </a:rPr>
              <a:t>MISSION</a:t>
            </a:r>
          </a:p>
        </p:txBody>
      </p:sp>
      <p:pic>
        <p:nvPicPr>
          <p:cNvPr id="14" name="Picture Placeholder 13" descr="Group brainstorm with solid fill">
            <a:extLst>
              <a:ext uri="{FF2B5EF4-FFF2-40B4-BE49-F238E27FC236}">
                <a16:creationId xmlns:a16="http://schemas.microsoft.com/office/drawing/2014/main" id="{863C943C-56C4-4DEC-B045-330D780FA94E}"/>
              </a:ext>
            </a:extLst>
          </p:cNvPr>
          <p:cNvPicPr>
            <a:picLocks noGrp="1" noChangeAspect="1"/>
          </p:cNvPicPr>
          <p:nvPr>
            <p:ph type="pic" sz="quarter" idx="21"/>
          </p:nvPr>
        </p:nvPicPr>
        <p:blipFill>
          <a:blip r:embed="rId2">
            <a:extLst>
              <a:ext uri="{96DAC541-7B7A-43D3-8B79-37D633B846F1}">
                <asvg:svgBlip xmlns:asvg="http://schemas.microsoft.com/office/drawing/2016/SVG/main" r:embed="rId3"/>
              </a:ext>
            </a:extLst>
          </a:blip>
          <a:srcRect l="877" r="877"/>
          <a:stretch>
            <a:fillRect/>
          </a:stretch>
        </p:blipFill>
        <p:spPr>
          <a:xfrm>
            <a:off x="1941451" y="2612235"/>
            <a:ext cx="711200" cy="723900"/>
          </a:xfrm>
        </p:spPr>
      </p:pic>
      <p:pic>
        <p:nvPicPr>
          <p:cNvPr id="16" name="Picture Placeholder 15" descr="Fire with solid fill">
            <a:extLst>
              <a:ext uri="{FF2B5EF4-FFF2-40B4-BE49-F238E27FC236}">
                <a16:creationId xmlns:a16="http://schemas.microsoft.com/office/drawing/2014/main" id="{62823F93-9E71-447F-B0D7-A2A89663E87B}"/>
              </a:ext>
            </a:extLst>
          </p:cNvPr>
          <p:cNvPicPr>
            <a:picLocks noGrp="1" noChangeAspect="1"/>
          </p:cNvPicPr>
          <p:nvPr>
            <p:ph type="pic" sz="quarter" idx="22"/>
          </p:nvPr>
        </p:nvPicPr>
        <p:blipFill>
          <a:blip r:embed="rId4">
            <a:extLst>
              <a:ext uri="{96DAC541-7B7A-43D3-8B79-37D633B846F1}">
                <asvg:svgBlip xmlns:asvg="http://schemas.microsoft.com/office/drawing/2016/SVG/main" r:embed="rId5"/>
              </a:ext>
            </a:extLst>
          </a:blip>
          <a:srcRect l="877" r="877"/>
          <a:stretch>
            <a:fillRect/>
          </a:stretch>
        </p:blipFill>
        <p:spPr>
          <a:xfrm>
            <a:off x="5740398" y="2612235"/>
            <a:ext cx="711200" cy="723900"/>
          </a:xfrm>
        </p:spPr>
      </p:pic>
      <p:sp>
        <p:nvSpPr>
          <p:cNvPr id="10" name="Text Placeholder 9">
            <a:extLst>
              <a:ext uri="{FF2B5EF4-FFF2-40B4-BE49-F238E27FC236}">
                <a16:creationId xmlns:a16="http://schemas.microsoft.com/office/drawing/2014/main" id="{D4FEAEDC-94B4-4E3C-AF9C-2FD8BFBAFF33}"/>
              </a:ext>
            </a:extLst>
          </p:cNvPr>
          <p:cNvSpPr>
            <a:spLocks noGrp="1"/>
          </p:cNvSpPr>
          <p:nvPr>
            <p:ph type="body" sz="quarter" idx="24"/>
          </p:nvPr>
        </p:nvSpPr>
        <p:spPr>
          <a:xfrm>
            <a:off x="8157585" y="3515205"/>
            <a:ext cx="3474720" cy="424732"/>
          </a:xfrm>
          <a:solidFill>
            <a:srgbClr val="E58C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US">
                <a:solidFill>
                  <a:schemeClr val="bg1"/>
                </a:solidFill>
              </a:rPr>
              <a:t>VALUES</a:t>
            </a:r>
          </a:p>
        </p:txBody>
      </p:sp>
      <p:pic>
        <p:nvPicPr>
          <p:cNvPr id="18" name="Picture Placeholder 17" descr="Firefighter female with solid fill">
            <a:extLst>
              <a:ext uri="{FF2B5EF4-FFF2-40B4-BE49-F238E27FC236}">
                <a16:creationId xmlns:a16="http://schemas.microsoft.com/office/drawing/2014/main" id="{1C10769C-3541-4EB2-AE85-9FB6C9B94F93}"/>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l="877" r="877"/>
          <a:stretch>
            <a:fillRect/>
          </a:stretch>
        </p:blipFill>
        <p:spPr>
          <a:xfrm>
            <a:off x="9624291" y="2618895"/>
            <a:ext cx="711200" cy="723900"/>
          </a:xfrm>
        </p:spPr>
      </p:pic>
      <p:sp>
        <p:nvSpPr>
          <p:cNvPr id="12" name="Slide Number Placeholder 11">
            <a:extLst>
              <a:ext uri="{FF2B5EF4-FFF2-40B4-BE49-F238E27FC236}">
                <a16:creationId xmlns:a16="http://schemas.microsoft.com/office/drawing/2014/main" id="{D1BC2E56-B641-4AF2-A1FA-61136F4D315B}"/>
              </a:ext>
            </a:extLst>
          </p:cNvPr>
          <p:cNvSpPr>
            <a:spLocks noGrp="1"/>
          </p:cNvSpPr>
          <p:nvPr>
            <p:ph type="sldNum" sz="quarter" idx="4"/>
          </p:nvPr>
        </p:nvSpPr>
        <p:spPr/>
        <p:txBody>
          <a:bodyPr/>
          <a:lstStyle/>
          <a:p>
            <a:fld id="{4FAB73BC-B049-4115-A692-8D63A059BFB8}" type="slidenum">
              <a:rPr lang="en-US" noProof="0" smtClean="0"/>
              <a:pPr/>
              <a:t>2</a:t>
            </a:fld>
            <a:endParaRPr lang="en-US" noProof="0"/>
          </a:p>
        </p:txBody>
      </p:sp>
      <p:sp>
        <p:nvSpPr>
          <p:cNvPr id="20" name="Text Placeholder 119">
            <a:extLst>
              <a:ext uri="{FF2B5EF4-FFF2-40B4-BE49-F238E27FC236}">
                <a16:creationId xmlns:a16="http://schemas.microsoft.com/office/drawing/2014/main" id="{2A4B73B7-2124-49C4-A920-FF2D4C6256F8}"/>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25" name="Freeform: Shape 24">
            <a:extLst>
              <a:ext uri="{FF2B5EF4-FFF2-40B4-BE49-F238E27FC236}">
                <a16:creationId xmlns:a16="http://schemas.microsoft.com/office/drawing/2014/main" id="{540ED023-B9F3-4AAD-AD23-9A796C1EF99C}"/>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E2439C5-76CF-F89E-42EE-7ABE04B25C47}"/>
              </a:ext>
            </a:extLst>
          </p:cNvPr>
          <p:cNvSpPr txBox="1"/>
          <p:nvPr/>
        </p:nvSpPr>
        <p:spPr>
          <a:xfrm>
            <a:off x="9204065" y="4119007"/>
            <a:ext cx="185749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Franklin Gothic Book"/>
              </a:rPr>
              <a:t>C</a:t>
            </a:r>
            <a:r>
              <a:rPr lang="en-US" dirty="0">
                <a:latin typeface="Franklin Gothic Book"/>
              </a:rPr>
              <a:t>ommunication  </a:t>
            </a:r>
            <a:endParaRPr lang="en-US" sz="2000" dirty="0"/>
          </a:p>
          <a:p>
            <a:r>
              <a:rPr lang="en-US" b="1" dirty="0">
                <a:latin typeface="Franklin Gothic Book"/>
              </a:rPr>
              <a:t>O</a:t>
            </a:r>
            <a:r>
              <a:rPr lang="en-US" dirty="0">
                <a:latin typeface="Franklin Gothic Book"/>
              </a:rPr>
              <a:t>pen Minded</a:t>
            </a:r>
          </a:p>
          <a:p>
            <a:r>
              <a:rPr lang="en-US" b="1" dirty="0">
                <a:latin typeface="Franklin Gothic Book"/>
              </a:rPr>
              <a:t>M</a:t>
            </a:r>
            <a:r>
              <a:rPr lang="en-US" dirty="0">
                <a:latin typeface="Franklin Gothic Book"/>
              </a:rPr>
              <a:t>otivated</a:t>
            </a:r>
          </a:p>
          <a:p>
            <a:r>
              <a:rPr lang="en-US" b="1" dirty="0">
                <a:latin typeface="Franklin Gothic Book"/>
              </a:rPr>
              <a:t>M</a:t>
            </a:r>
            <a:r>
              <a:rPr lang="en-US" dirty="0">
                <a:latin typeface="Franklin Gothic Book"/>
              </a:rPr>
              <a:t>astery of Skills</a:t>
            </a:r>
          </a:p>
          <a:p>
            <a:r>
              <a:rPr lang="en-US" b="1" dirty="0">
                <a:latin typeface="Franklin Gothic Book"/>
              </a:rPr>
              <a:t>I</a:t>
            </a:r>
            <a:r>
              <a:rPr lang="en-US" dirty="0">
                <a:latin typeface="Franklin Gothic Book"/>
              </a:rPr>
              <a:t>ntegrity</a:t>
            </a:r>
          </a:p>
          <a:p>
            <a:r>
              <a:rPr lang="en-US" b="1" dirty="0">
                <a:latin typeface="Franklin Gothic Book"/>
              </a:rPr>
              <a:t>T</a:t>
            </a:r>
            <a:r>
              <a:rPr lang="en-US" dirty="0">
                <a:latin typeface="Franklin Gothic Book"/>
              </a:rPr>
              <a:t>eamwork   </a:t>
            </a:r>
          </a:p>
          <a:p>
            <a:r>
              <a:rPr lang="en-US" b="1" dirty="0">
                <a:latin typeface="Franklin Gothic Book"/>
              </a:rPr>
              <a:t>T</a:t>
            </a:r>
            <a:r>
              <a:rPr lang="en-US" dirty="0">
                <a:latin typeface="Franklin Gothic Book"/>
              </a:rPr>
              <a:t>rust</a:t>
            </a:r>
          </a:p>
          <a:p>
            <a:r>
              <a:rPr lang="en-US" b="1" dirty="0">
                <a:latin typeface="Franklin Gothic Book"/>
              </a:rPr>
              <a:t>D</a:t>
            </a:r>
            <a:r>
              <a:rPr lang="en-US" dirty="0">
                <a:latin typeface="Franklin Gothic Book"/>
              </a:rPr>
              <a:t>edication</a:t>
            </a:r>
          </a:p>
        </p:txBody>
      </p:sp>
      <p:sp>
        <p:nvSpPr>
          <p:cNvPr id="22" name="Text Placeholder 5">
            <a:extLst>
              <a:ext uri="{FF2B5EF4-FFF2-40B4-BE49-F238E27FC236}">
                <a16:creationId xmlns:a16="http://schemas.microsoft.com/office/drawing/2014/main" id="{74106766-666C-BFBF-8C49-7D25A68946C0}"/>
              </a:ext>
            </a:extLst>
          </p:cNvPr>
          <p:cNvSpPr txBox="1">
            <a:spLocks/>
          </p:cNvSpPr>
          <p:nvPr/>
        </p:nvSpPr>
        <p:spPr>
          <a:xfrm>
            <a:off x="4358637" y="1208004"/>
            <a:ext cx="3474720" cy="42473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400" b="1" kern="1200">
                <a:solidFill>
                  <a:schemeClr val="accent5"/>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a:solidFill>
                  <a:schemeClr val="bg1"/>
                </a:solidFill>
              </a:rPr>
              <a:t>MOTTO</a:t>
            </a:r>
            <a:endParaRPr lang="en-US"/>
          </a:p>
        </p:txBody>
      </p:sp>
      <p:sp>
        <p:nvSpPr>
          <p:cNvPr id="24" name="Content Placeholder 2">
            <a:extLst>
              <a:ext uri="{FF2B5EF4-FFF2-40B4-BE49-F238E27FC236}">
                <a16:creationId xmlns:a16="http://schemas.microsoft.com/office/drawing/2014/main" id="{405A16F8-F990-BAF3-4BEF-C5FECED5E82E}"/>
              </a:ext>
            </a:extLst>
          </p:cNvPr>
          <p:cNvSpPr txBox="1">
            <a:spLocks/>
          </p:cNvSpPr>
          <p:nvPr/>
        </p:nvSpPr>
        <p:spPr>
          <a:xfrm>
            <a:off x="3972116" y="1804615"/>
            <a:ext cx="4357170" cy="6616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19000"/>
              </a:lnSpc>
              <a:spcBef>
                <a:spcPts val="0"/>
              </a:spcBef>
              <a:spcAft>
                <a:spcPts val="600"/>
              </a:spcAft>
              <a:buNone/>
            </a:pPr>
            <a:r>
              <a:rPr lang="en-US" sz="2400" b="1" i="1" kern="1400">
                <a:solidFill>
                  <a:srgbClr val="000000"/>
                </a:solidFill>
                <a:latin typeface="Franklin Gothic Book"/>
              </a:rPr>
              <a:t>"...committed to those we serve"</a:t>
            </a:r>
          </a:p>
          <a:p>
            <a:pPr marL="0" indent="0">
              <a:lnSpc>
                <a:spcPct val="119000"/>
              </a:lnSpc>
              <a:spcBef>
                <a:spcPts val="0"/>
              </a:spcBef>
              <a:spcAft>
                <a:spcPts val="600"/>
              </a:spcAft>
            </a:pPr>
            <a:endParaRPr lang="en-US" sz="2400" kern="1400">
              <a:solidFill>
                <a:srgbClr val="000000"/>
              </a:solidFill>
              <a:latin typeface="Perpetua" panose="02020502060401020303" pitchFamily="18" charset="0"/>
            </a:endParaRPr>
          </a:p>
        </p:txBody>
      </p:sp>
    </p:spTree>
    <p:extLst>
      <p:ext uri="{BB962C8B-B14F-4D97-AF65-F5344CB8AC3E}">
        <p14:creationId xmlns:p14="http://schemas.microsoft.com/office/powerpoint/2010/main" val="1977918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person, outdoor, outdoor object, accessory&#10;&#10;Description automatically generated">
            <a:extLst>
              <a:ext uri="{FF2B5EF4-FFF2-40B4-BE49-F238E27FC236}">
                <a16:creationId xmlns:a16="http://schemas.microsoft.com/office/drawing/2014/main" id="{AA15EB2A-50C4-7E31-20F1-FD96AD734FB2}"/>
              </a:ext>
            </a:extLst>
          </p:cNvPr>
          <p:cNvPicPr>
            <a:picLocks noChangeAspect="1"/>
          </p:cNvPicPr>
          <p:nvPr/>
        </p:nvPicPr>
        <p:blipFill>
          <a:blip r:embed="rId2"/>
          <a:stretch>
            <a:fillRect/>
          </a:stretch>
        </p:blipFill>
        <p:spPr>
          <a:xfrm>
            <a:off x="5824552" y="617000"/>
            <a:ext cx="3536265" cy="2652199"/>
          </a:xfrm>
          <a:prstGeom prst="rect">
            <a:avLst/>
          </a:prstGeom>
          <a:ln>
            <a:noFill/>
          </a:ln>
          <a:effectLst>
            <a:outerShdw blurRad="292100" dist="139700" dir="2700000" algn="tl" rotWithShape="0">
              <a:srgbClr val="333333">
                <a:alpha val="65000"/>
              </a:srgbClr>
            </a:outerShdw>
          </a:effectLst>
        </p:spPr>
      </p:pic>
      <p:pic>
        <p:nvPicPr>
          <p:cNvPr id="12" name="Picture 11" descr="A group of people posing for a photo&#10;&#10;Description automatically generated">
            <a:extLst>
              <a:ext uri="{FF2B5EF4-FFF2-40B4-BE49-F238E27FC236}">
                <a16:creationId xmlns:a16="http://schemas.microsoft.com/office/drawing/2014/main" id="{ECB8265A-6AF8-68E2-AAE2-8D3EAD93F496}"/>
              </a:ext>
            </a:extLst>
          </p:cNvPr>
          <p:cNvPicPr>
            <a:picLocks noChangeAspect="1"/>
          </p:cNvPicPr>
          <p:nvPr/>
        </p:nvPicPr>
        <p:blipFill rotWithShape="1">
          <a:blip r:embed="rId3"/>
          <a:srcRect l="-460" t="7812" r="1171" b="16498"/>
          <a:stretch/>
        </p:blipFill>
        <p:spPr>
          <a:xfrm>
            <a:off x="3003825" y="1218122"/>
            <a:ext cx="2820727" cy="2867053"/>
          </a:xfrm>
          <a:prstGeom prst="rect">
            <a:avLst/>
          </a:prstGeom>
          <a:ln>
            <a:noFill/>
          </a:ln>
          <a:effectLst>
            <a:outerShdw blurRad="292100" dist="139700" dir="2700000" algn="tl" rotWithShape="0">
              <a:srgbClr val="333333">
                <a:alpha val="65000"/>
              </a:srgbClr>
            </a:outerShdw>
          </a:effectLst>
        </p:spPr>
      </p:pic>
      <p:pic>
        <p:nvPicPr>
          <p:cNvPr id="36" name="Picture 35" descr="A group of people posing for the camera">
            <a:extLst>
              <a:ext uri="{FF2B5EF4-FFF2-40B4-BE49-F238E27FC236}">
                <a16:creationId xmlns:a16="http://schemas.microsoft.com/office/drawing/2014/main" id="{B0B06C43-0F55-AAE8-1567-850FD76E66B0}"/>
              </a:ext>
            </a:extLst>
          </p:cNvPr>
          <p:cNvPicPr>
            <a:picLocks noChangeAspect="1"/>
          </p:cNvPicPr>
          <p:nvPr/>
        </p:nvPicPr>
        <p:blipFill rotWithShape="1">
          <a:blip r:embed="rId4"/>
          <a:srcRect t="9576" r="20430" b="8800"/>
          <a:stretch/>
        </p:blipFill>
        <p:spPr>
          <a:xfrm>
            <a:off x="122407" y="846731"/>
            <a:ext cx="2881418" cy="3941064"/>
          </a:xfrm>
          <a:prstGeom prst="rect">
            <a:avLst/>
          </a:prstGeom>
          <a:ln>
            <a:no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81949D7D-2918-4791-9DCD-118DC6076706}"/>
              </a:ext>
            </a:extLst>
          </p:cNvPr>
          <p:cNvSpPr>
            <a:spLocks noGrp="1"/>
          </p:cNvSpPr>
          <p:nvPr>
            <p:ph type="title"/>
          </p:nvPr>
        </p:nvSpPr>
        <p:spPr>
          <a:xfrm>
            <a:off x="9837272" y="368547"/>
            <a:ext cx="2055891" cy="813266"/>
          </a:xfrm>
        </p:spPr>
        <p:txBody>
          <a:bodyPr>
            <a:normAutofit/>
          </a:bodyPr>
          <a:lstStyle/>
          <a:p>
            <a:r>
              <a:rPr lang="en-US"/>
              <a:t>Engaging</a:t>
            </a:r>
          </a:p>
        </p:txBody>
      </p:sp>
      <p:sp>
        <p:nvSpPr>
          <p:cNvPr id="3" name="Slide Number Placeholder 2">
            <a:extLst>
              <a:ext uri="{FF2B5EF4-FFF2-40B4-BE49-F238E27FC236}">
                <a16:creationId xmlns:a16="http://schemas.microsoft.com/office/drawing/2014/main" id="{4BB1857E-4460-4B9C-8181-D7E61EF4811A}"/>
              </a:ext>
            </a:extLst>
          </p:cNvPr>
          <p:cNvSpPr>
            <a:spLocks noGrp="1"/>
          </p:cNvSpPr>
          <p:nvPr>
            <p:ph type="sldNum" sz="quarter" idx="4"/>
          </p:nvPr>
        </p:nvSpPr>
        <p:spPr/>
        <p:txBody>
          <a:bodyPr/>
          <a:lstStyle/>
          <a:p>
            <a:fld id="{4FAB73BC-B049-4115-A692-8D63A059BFB8}" type="slidenum">
              <a:rPr lang="en-US" noProof="0" smtClean="0"/>
              <a:pPr/>
              <a:t>20</a:t>
            </a:fld>
            <a:endParaRPr lang="en-US" noProof="0"/>
          </a:p>
        </p:txBody>
      </p:sp>
      <p:cxnSp>
        <p:nvCxnSpPr>
          <p:cNvPr id="22" name="Straight Connector 21">
            <a:extLst>
              <a:ext uri="{FF2B5EF4-FFF2-40B4-BE49-F238E27FC236}">
                <a16:creationId xmlns:a16="http://schemas.microsoft.com/office/drawing/2014/main" id="{ABA6121F-511E-4C99-B596-5F74C98BDA96}"/>
              </a:ext>
              <a:ext uri="{C183D7F6-B498-43B3-948B-1728B52AA6E4}">
                <adec:decorative xmlns:adec="http://schemas.microsoft.com/office/drawing/2017/decorative" val="1"/>
              </a:ext>
            </a:extLst>
          </p:cNvPr>
          <p:cNvCxnSpPr>
            <a:cxnSpLocks/>
          </p:cNvCxnSpPr>
          <p:nvPr/>
        </p:nvCxnSpPr>
        <p:spPr>
          <a:xfrm>
            <a:off x="9965667" y="1067700"/>
            <a:ext cx="1617207"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A8E9895D-0C45-43FE-A3CC-637F1C2B08C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19">
            <a:extLst>
              <a:ext uri="{FF2B5EF4-FFF2-40B4-BE49-F238E27FC236}">
                <a16:creationId xmlns:a16="http://schemas.microsoft.com/office/drawing/2014/main" id="{B126D52E-A39F-4911-AE68-C3DA6E6FBAA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pic>
        <p:nvPicPr>
          <p:cNvPr id="2050" name="Picture 2">
            <a:extLst>
              <a:ext uri="{FF2B5EF4-FFF2-40B4-BE49-F238E27FC236}">
                <a16:creationId xmlns:a16="http://schemas.microsoft.com/office/drawing/2014/main" id="{A41813E5-F034-E21C-E01B-A2B8695F2BE0}"/>
              </a:ext>
            </a:extLst>
          </p:cNvPr>
          <p:cNvPicPr>
            <a:picLocks noGrp="1" noChangeAspect="1" noChangeArrowheads="1"/>
          </p:cNvPicPr>
          <p:nvPr>
            <p:ph type="pic" sz="quarter" idx="19"/>
          </p:nvPr>
        </p:nvPicPr>
        <p:blipFill>
          <a:blip r:embed="rId5">
            <a:extLst>
              <a:ext uri="{28A0092B-C50C-407E-A947-70E740481C1C}">
                <a14:useLocalDpi xmlns:a14="http://schemas.microsoft.com/office/drawing/2010/main" val="0"/>
              </a:ext>
            </a:extLst>
          </a:blip>
          <a:srcRect l="14731" r="14731"/>
          <a:stretch>
            <a:fillRect/>
          </a:stretch>
        </p:blipFill>
        <p:spPr bwMode="auto">
          <a:xfrm>
            <a:off x="5988132" y="3353285"/>
            <a:ext cx="2419330" cy="3504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146F783-3FBA-1898-FB85-17040E76F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965" y="4164220"/>
            <a:ext cx="3398715" cy="2553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descr="A group of people wearing safety vests and holding shovels&#10;&#10;Description automatically generated with medium confidence">
            <a:extLst>
              <a:ext uri="{FF2B5EF4-FFF2-40B4-BE49-F238E27FC236}">
                <a16:creationId xmlns:a16="http://schemas.microsoft.com/office/drawing/2014/main" id="{B12D8E4E-7BDC-3A22-8299-58D8F96B15EF}"/>
              </a:ext>
            </a:extLst>
          </p:cNvPr>
          <p:cNvPicPr>
            <a:picLocks noChangeAspect="1"/>
          </p:cNvPicPr>
          <p:nvPr/>
        </p:nvPicPr>
        <p:blipFill>
          <a:blip r:embed="rId7"/>
          <a:stretch>
            <a:fillRect/>
          </a:stretch>
        </p:blipFill>
        <p:spPr>
          <a:xfrm>
            <a:off x="9099275" y="1287048"/>
            <a:ext cx="2857181" cy="3809574"/>
          </a:xfrm>
          <a:prstGeom prst="rect">
            <a:avLst/>
          </a:prstGeom>
          <a:ln>
            <a:noFill/>
          </a:ln>
          <a:effectLst>
            <a:outerShdw blurRad="292100" dist="139700" dir="2700000" algn="tl" rotWithShape="0">
              <a:srgbClr val="333333">
                <a:alpha val="65000"/>
              </a:srgbClr>
            </a:outerShdw>
          </a:effectLst>
        </p:spPr>
      </p:pic>
      <p:pic>
        <p:nvPicPr>
          <p:cNvPr id="38" name="Picture 37" descr="A group of people posing for the camera&#10;&#10;Description automatically generated">
            <a:extLst>
              <a:ext uri="{FF2B5EF4-FFF2-40B4-BE49-F238E27FC236}">
                <a16:creationId xmlns:a16="http://schemas.microsoft.com/office/drawing/2014/main" id="{EA3A1F7D-3B7F-C86E-CC25-01A025DFD612}"/>
              </a:ext>
            </a:extLst>
          </p:cNvPr>
          <p:cNvPicPr>
            <a:picLocks noChangeAspect="1"/>
          </p:cNvPicPr>
          <p:nvPr/>
        </p:nvPicPr>
        <p:blipFill rotWithShape="1">
          <a:blip r:embed="rId8"/>
          <a:srcRect l="11047" t="27557"/>
          <a:stretch/>
        </p:blipFill>
        <p:spPr>
          <a:xfrm>
            <a:off x="8471735" y="4629763"/>
            <a:ext cx="3536265" cy="2163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050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949D7D-2918-4791-9DCD-118DC6076706}"/>
              </a:ext>
            </a:extLst>
          </p:cNvPr>
          <p:cNvSpPr>
            <a:spLocks noGrp="1"/>
          </p:cNvSpPr>
          <p:nvPr>
            <p:ph type="title"/>
          </p:nvPr>
        </p:nvSpPr>
        <p:spPr>
          <a:xfrm>
            <a:off x="8216239" y="362007"/>
            <a:ext cx="4154750" cy="813266"/>
          </a:xfrm>
        </p:spPr>
        <p:txBody>
          <a:bodyPr>
            <a:normAutofit/>
          </a:bodyPr>
          <a:lstStyle/>
          <a:p>
            <a:pPr algn="ctr"/>
            <a:r>
              <a:rPr lang="en-US"/>
              <a:t>Educating</a:t>
            </a:r>
          </a:p>
        </p:txBody>
      </p:sp>
      <p:sp>
        <p:nvSpPr>
          <p:cNvPr id="3" name="Slide Number Placeholder 2">
            <a:extLst>
              <a:ext uri="{FF2B5EF4-FFF2-40B4-BE49-F238E27FC236}">
                <a16:creationId xmlns:a16="http://schemas.microsoft.com/office/drawing/2014/main" id="{4BB1857E-4460-4B9C-8181-D7E61EF4811A}"/>
              </a:ext>
            </a:extLst>
          </p:cNvPr>
          <p:cNvSpPr>
            <a:spLocks noGrp="1"/>
          </p:cNvSpPr>
          <p:nvPr>
            <p:ph type="sldNum" sz="quarter" idx="4"/>
          </p:nvPr>
        </p:nvSpPr>
        <p:spPr/>
        <p:txBody>
          <a:bodyPr/>
          <a:lstStyle/>
          <a:p>
            <a:fld id="{4FAB73BC-B049-4115-A692-8D63A059BFB8}" type="slidenum">
              <a:rPr lang="en-US" noProof="0" smtClean="0"/>
              <a:pPr/>
              <a:t>21</a:t>
            </a:fld>
            <a:endParaRPr lang="en-US" noProof="0"/>
          </a:p>
        </p:txBody>
      </p:sp>
      <p:cxnSp>
        <p:nvCxnSpPr>
          <p:cNvPr id="22" name="Straight Connector 21">
            <a:extLst>
              <a:ext uri="{FF2B5EF4-FFF2-40B4-BE49-F238E27FC236}">
                <a16:creationId xmlns:a16="http://schemas.microsoft.com/office/drawing/2014/main" id="{ABA6121F-511E-4C99-B596-5F74C98BDA96}"/>
              </a:ext>
              <a:ext uri="{C183D7F6-B498-43B3-948B-1728B52AA6E4}">
                <adec:decorative xmlns:adec="http://schemas.microsoft.com/office/drawing/2017/decorative" val="1"/>
              </a:ext>
            </a:extLst>
          </p:cNvPr>
          <p:cNvCxnSpPr>
            <a:cxnSpLocks/>
          </p:cNvCxnSpPr>
          <p:nvPr/>
        </p:nvCxnSpPr>
        <p:spPr>
          <a:xfrm>
            <a:off x="9417915" y="1038155"/>
            <a:ext cx="1751398"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A8E9895D-0C45-43FE-A3CC-637F1C2B08C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7AC077C-C14A-4F70-9F65-E8F80589F105}"/>
              </a:ext>
            </a:extLst>
          </p:cNvPr>
          <p:cNvSpPr/>
          <p:nvPr/>
        </p:nvSpPr>
        <p:spPr>
          <a:xfrm>
            <a:off x="8780106" y="1268963"/>
            <a:ext cx="3301657" cy="5448542"/>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E03E28-1E44-489D-9A12-440C6DF3E24D}"/>
              </a:ext>
            </a:extLst>
          </p:cNvPr>
          <p:cNvSpPr txBox="1"/>
          <p:nvPr/>
        </p:nvSpPr>
        <p:spPr>
          <a:xfrm>
            <a:off x="8921154" y="1537280"/>
            <a:ext cx="3067654" cy="4708981"/>
          </a:xfrm>
          <a:prstGeom prst="rect">
            <a:avLst/>
          </a:prstGeom>
          <a:noFill/>
        </p:spPr>
        <p:txBody>
          <a:bodyPr wrap="square">
            <a:spAutoFit/>
          </a:bodyPr>
          <a:lstStyle/>
          <a:p>
            <a:pPr>
              <a:defRPr/>
            </a:pPr>
            <a:r>
              <a:rPr kumimoji="0" lang="en-US" sz="2000" b="0" i="0" u="none" strike="noStrike" kern="1200" cap="none" spc="0" normalizeH="0" baseline="0" noProof="0">
                <a:ln>
                  <a:noFill/>
                </a:ln>
                <a:effectLst/>
                <a:uLnTx/>
                <a:uFillTx/>
                <a:ea typeface="+mn-ea"/>
                <a:cs typeface="Arial" panose="020B0604020202020204" pitchFamily="34" charset="0"/>
              </a:rPr>
              <a:t>SFD continues to provide safe, accessible Public Fire Safety Education Events. </a:t>
            </a:r>
          </a:p>
          <a:p>
            <a:pPr>
              <a:defRPr/>
            </a:pPr>
            <a:endParaRPr kumimoji="0" lang="en-US" sz="2000" b="0" i="0" u="none" strike="noStrike" kern="1200" cap="none" spc="0" normalizeH="0" baseline="0" noProof="0">
              <a:ln>
                <a:noFill/>
              </a:ln>
              <a:effectLst/>
              <a:uLnTx/>
              <a:uFillTx/>
              <a:ea typeface="+mn-ea"/>
              <a:cs typeface="Arial" panose="020B0604020202020204" pitchFamily="34" charset="0"/>
            </a:endParaRPr>
          </a:p>
          <a:p>
            <a:pPr>
              <a:defRPr/>
            </a:pPr>
            <a:r>
              <a:rPr lang="en-US" sz="2000">
                <a:cs typeface="Arial" panose="020B0604020202020204" pitchFamily="34" charset="0"/>
              </a:rPr>
              <a:t>Fire Personnel participate in: </a:t>
            </a:r>
          </a:p>
          <a:p>
            <a:pPr marL="285750" indent="-285750">
              <a:buFont typeface="Arial" panose="020B0604020202020204" pitchFamily="34" charset="0"/>
              <a:buChar char="•"/>
              <a:defRPr/>
            </a:pPr>
            <a:r>
              <a:rPr lang="en-US" sz="2000">
                <a:cs typeface="Arial" panose="020B0604020202020204" pitchFamily="34" charset="0"/>
              </a:rPr>
              <a:t>Community Fire Blitz events</a:t>
            </a:r>
          </a:p>
          <a:p>
            <a:pPr marL="285750" indent="-285750">
              <a:buFont typeface="Arial" panose="020B0604020202020204" pitchFamily="34" charset="0"/>
              <a:buChar char="•"/>
              <a:defRPr/>
            </a:pPr>
            <a:r>
              <a:rPr lang="en-US" sz="2000">
                <a:cs typeface="Arial" panose="020B0604020202020204" pitchFamily="34" charset="0"/>
              </a:rPr>
              <a:t>Neighborhood Association Meetings</a:t>
            </a:r>
          </a:p>
          <a:p>
            <a:pPr marL="285750" indent="-285750">
              <a:buFont typeface="Arial" panose="020B0604020202020204" pitchFamily="34" charset="0"/>
              <a:buChar char="•"/>
              <a:defRPr/>
            </a:pPr>
            <a:r>
              <a:rPr lang="en-US" sz="2000">
                <a:cs typeface="Arial" panose="020B0604020202020204" pitchFamily="34" charset="0"/>
              </a:rPr>
              <a:t>Station Tours</a:t>
            </a:r>
          </a:p>
          <a:p>
            <a:pPr marL="285750" indent="-285750">
              <a:buFont typeface="Arial" panose="020B0604020202020204" pitchFamily="34" charset="0"/>
              <a:buChar char="•"/>
              <a:defRPr/>
            </a:pPr>
            <a:r>
              <a:rPr kumimoji="0" lang="en-US" sz="2000" b="0" i="0" u="none" strike="noStrike" kern="1200" cap="none" spc="0" normalizeH="0" baseline="0" noProof="0">
                <a:ln>
                  <a:noFill/>
                </a:ln>
                <a:effectLst/>
                <a:uLnTx/>
                <a:uFillTx/>
                <a:ea typeface="+mn-ea"/>
                <a:cs typeface="Arial" panose="020B0604020202020204" pitchFamily="34" charset="0"/>
              </a:rPr>
              <a:t>School </a:t>
            </a:r>
            <a:r>
              <a:rPr lang="en-US" sz="2000">
                <a:cs typeface="Arial" panose="020B0604020202020204" pitchFamily="34" charset="0"/>
              </a:rPr>
              <a:t>V</a:t>
            </a:r>
            <a:r>
              <a:rPr kumimoji="0" lang="en-US" sz="2000" b="0" i="0" u="none" strike="noStrike" kern="1200" cap="none" spc="0" normalizeH="0" baseline="0" noProof="0" err="1">
                <a:ln>
                  <a:noFill/>
                </a:ln>
                <a:effectLst/>
                <a:uLnTx/>
                <a:uFillTx/>
                <a:ea typeface="+mn-ea"/>
                <a:cs typeface="Arial" panose="020B0604020202020204" pitchFamily="34" charset="0"/>
              </a:rPr>
              <a:t>isits</a:t>
            </a:r>
            <a:r>
              <a:rPr kumimoji="0" lang="en-US" sz="2000" b="0" i="0" u="none" strike="noStrike" kern="1200" cap="none" spc="0" normalizeH="0" baseline="0" noProof="0">
                <a:ln>
                  <a:noFill/>
                </a:ln>
                <a:effectLst/>
                <a:uLnTx/>
                <a:uFillTx/>
                <a:ea typeface="+mn-ea"/>
                <a:cs typeface="Arial" panose="020B0604020202020204" pitchFamily="34" charset="0"/>
              </a:rPr>
              <a:t> (Friendly Firefighter)</a:t>
            </a:r>
          </a:p>
          <a:p>
            <a:pPr marL="285750" indent="-285750">
              <a:buFont typeface="Arial" panose="020B0604020202020204" pitchFamily="34" charset="0"/>
              <a:buChar char="•"/>
              <a:defRPr/>
            </a:pPr>
            <a:r>
              <a:rPr kumimoji="0" lang="en-US" sz="2000" b="0" i="0" u="none" strike="noStrike" kern="1200" cap="none" spc="0" normalizeH="0" baseline="0" noProof="0">
                <a:ln>
                  <a:noFill/>
                </a:ln>
                <a:effectLst/>
                <a:uLnTx/>
                <a:uFillTx/>
                <a:ea typeface="+mn-ea"/>
                <a:cs typeface="Arial" panose="020B0604020202020204" pitchFamily="34" charset="0"/>
              </a:rPr>
              <a:t>Blood Pressure Screening Clinics</a:t>
            </a:r>
          </a:p>
          <a:p>
            <a:pPr marL="285750" indent="-285750">
              <a:buFont typeface="Arial" panose="020B0604020202020204" pitchFamily="34" charset="0"/>
              <a:buChar char="•"/>
              <a:defRPr/>
            </a:pPr>
            <a:r>
              <a:rPr lang="en-US" sz="2000">
                <a:cs typeface="Arial" panose="020B0604020202020204" pitchFamily="34" charset="0"/>
              </a:rPr>
              <a:t>Home Safety Checks</a:t>
            </a:r>
            <a:endParaRPr kumimoji="0" lang="en-US" sz="2000" b="0" i="0" u="none" strike="noStrike" kern="1200" cap="none" spc="0" normalizeH="0" baseline="0" noProof="0">
              <a:ln>
                <a:noFill/>
              </a:ln>
              <a:effectLst/>
              <a:uLnTx/>
              <a:uFillTx/>
              <a:ea typeface="+mn-ea"/>
              <a:cs typeface="Arial" panose="020B0604020202020204" pitchFamily="34" charset="0"/>
            </a:endParaRPr>
          </a:p>
        </p:txBody>
      </p:sp>
      <p:sp>
        <p:nvSpPr>
          <p:cNvPr id="29" name="Text Placeholder 119">
            <a:extLst>
              <a:ext uri="{FF2B5EF4-FFF2-40B4-BE49-F238E27FC236}">
                <a16:creationId xmlns:a16="http://schemas.microsoft.com/office/drawing/2014/main" id="{B126D52E-A39F-4911-AE68-C3DA6E6FBAA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pic>
        <p:nvPicPr>
          <p:cNvPr id="10" name="Picture Placeholder 9" descr="A group of people sitting on the ground&#10;&#10;Description automatically generated with low confidence">
            <a:extLst>
              <a:ext uri="{FF2B5EF4-FFF2-40B4-BE49-F238E27FC236}">
                <a16:creationId xmlns:a16="http://schemas.microsoft.com/office/drawing/2014/main" id="{91D727B8-0CAF-802A-9FDF-35F46525590E}"/>
              </a:ext>
            </a:extLst>
          </p:cNvPr>
          <p:cNvPicPr>
            <a:picLocks noGrp="1" noChangeAspect="1"/>
          </p:cNvPicPr>
          <p:nvPr>
            <p:ph type="pic" sz="quarter" idx="19"/>
          </p:nvPr>
        </p:nvPicPr>
        <p:blipFill>
          <a:blip r:embed="rId2"/>
          <a:srcRect l="24117" r="24117"/>
          <a:stretch>
            <a:fillRect/>
          </a:stretch>
        </p:blipFill>
        <p:spPr>
          <a:prstGeom prst="rect">
            <a:avLst/>
          </a:prstGeom>
          <a:ln>
            <a:noFill/>
          </a:ln>
          <a:effectLst>
            <a:outerShdw blurRad="292100" dist="139700" dir="2700000" algn="tl" rotWithShape="0">
              <a:srgbClr val="333333">
                <a:alpha val="65000"/>
              </a:srgbClr>
            </a:outerShdw>
          </a:effectLst>
        </p:spPr>
      </p:pic>
      <p:pic>
        <p:nvPicPr>
          <p:cNvPr id="13" name="Picture Placeholder 12" descr="A picture containing person, outdoor, child, group">
            <a:extLst>
              <a:ext uri="{FF2B5EF4-FFF2-40B4-BE49-F238E27FC236}">
                <a16:creationId xmlns:a16="http://schemas.microsoft.com/office/drawing/2014/main" id="{4FF750E5-D1EC-B7DD-36F0-9DCCBDA2B4FC}"/>
              </a:ext>
            </a:extLst>
          </p:cNvPr>
          <p:cNvPicPr>
            <a:picLocks noGrp="1" noChangeAspect="1"/>
          </p:cNvPicPr>
          <p:nvPr>
            <p:ph type="pic" sz="quarter" idx="20"/>
          </p:nvPr>
        </p:nvPicPr>
        <p:blipFill>
          <a:blip r:embed="rId3"/>
          <a:srcRect t="25369" b="25369"/>
          <a:stretch>
            <a:fillRect/>
          </a:stretch>
        </p:blipFill>
        <p:spPr>
          <a:xfrm>
            <a:off x="4369792" y="898489"/>
            <a:ext cx="4170895" cy="273853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FDAAF3C-277B-18B2-54F5-3E99C72C7F2D}"/>
              </a:ext>
            </a:extLst>
          </p:cNvPr>
          <p:cNvPicPr>
            <a:picLocks noChangeAspect="1"/>
          </p:cNvPicPr>
          <p:nvPr/>
        </p:nvPicPr>
        <p:blipFill>
          <a:blip r:embed="rId4"/>
          <a:stretch>
            <a:fillRect/>
          </a:stretch>
        </p:blipFill>
        <p:spPr>
          <a:xfrm>
            <a:off x="4510842" y="3732244"/>
            <a:ext cx="3888797" cy="2836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53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3E382F-11CF-495A-9A5A-1BCE9C0222B1}"/>
              </a:ext>
            </a:extLst>
          </p:cNvPr>
          <p:cNvSpPr>
            <a:spLocks noGrp="1"/>
          </p:cNvSpPr>
          <p:nvPr>
            <p:ph type="title"/>
          </p:nvPr>
        </p:nvSpPr>
        <p:spPr/>
        <p:txBody>
          <a:bodyPr vert="horz" lIns="91440" tIns="45720" rIns="91440" bIns="45720" rtlCol="0" anchor="b">
            <a:normAutofit fontScale="90000"/>
          </a:bodyPr>
          <a:lstStyle/>
          <a:p>
            <a:r>
              <a:rPr lang="en-US" sz="4000">
                <a:solidFill>
                  <a:schemeClr val="tx1"/>
                </a:solidFill>
              </a:rPr>
              <a:t>Savannah fire serves</a:t>
            </a:r>
            <a:br>
              <a:rPr lang="en-US" sz="4000">
                <a:solidFill>
                  <a:schemeClr val="tx1"/>
                </a:solidFill>
              </a:rPr>
            </a:br>
            <a:endParaRPr lang="en-US" sz="4000">
              <a:solidFill>
                <a:schemeClr val="tx1"/>
              </a:solidFill>
            </a:endParaRPr>
          </a:p>
        </p:txBody>
      </p:sp>
      <p:sp>
        <p:nvSpPr>
          <p:cNvPr id="5" name="Slide Number Placeholder 4">
            <a:extLst>
              <a:ext uri="{FF2B5EF4-FFF2-40B4-BE49-F238E27FC236}">
                <a16:creationId xmlns:a16="http://schemas.microsoft.com/office/drawing/2014/main" id="{B65CC6CA-831A-43D7-95DD-FF75B6025CFF}"/>
              </a:ext>
            </a:extLst>
          </p:cNvPr>
          <p:cNvSpPr>
            <a:spLocks noGrp="1"/>
          </p:cNvSpPr>
          <p:nvPr>
            <p:ph type="sldNum" sz="quarter" idx="4"/>
          </p:nvPr>
        </p:nvSpPr>
        <p:spPr/>
        <p:txBody>
          <a:bodyPr vert="horz" lIns="91440" tIns="45720" rIns="91440" bIns="45720" rtlCol="0" anchor="ctr">
            <a:normAutofit lnSpcReduction="10000"/>
          </a:bodyPr>
          <a:lstStyle/>
          <a:p>
            <a:pPr algn="l" defTabSz="914400">
              <a:spcAft>
                <a:spcPts val="600"/>
              </a:spcAft>
              <a:defRPr/>
            </a:pPr>
            <a:fld id="{4FAB73BC-B049-4115-A692-8D63A059BFB8}" type="slidenum">
              <a:rPr lang="en-US" smtClean="0">
                <a:solidFill>
                  <a:schemeClr val="tx1"/>
                </a:solidFill>
                <a:latin typeface="Calibri" panose="020F0502020204030204"/>
              </a:rPr>
              <a:pPr algn="l" defTabSz="914400">
                <a:spcAft>
                  <a:spcPts val="600"/>
                </a:spcAft>
                <a:defRPr/>
              </a:pPr>
              <a:t>22</a:t>
            </a:fld>
            <a:endParaRPr lang="en-US">
              <a:solidFill>
                <a:schemeClr val="tx1"/>
              </a:solidFill>
              <a:latin typeface="Calibri" panose="020F0502020204030204"/>
            </a:endParaRPr>
          </a:p>
        </p:txBody>
      </p:sp>
      <p:sp>
        <p:nvSpPr>
          <p:cNvPr id="3" name="Text Placeholder 2">
            <a:extLst>
              <a:ext uri="{FF2B5EF4-FFF2-40B4-BE49-F238E27FC236}">
                <a16:creationId xmlns:a16="http://schemas.microsoft.com/office/drawing/2014/main" id="{B6B87E02-7412-440F-922C-A6D043C51884}"/>
              </a:ext>
            </a:extLst>
          </p:cNvPr>
          <p:cNvSpPr>
            <a:spLocks noGrp="1"/>
          </p:cNvSpPr>
          <p:nvPr>
            <p:ph type="body" sz="quarter" idx="4294967295"/>
          </p:nvPr>
        </p:nvSpPr>
        <p:spPr>
          <a:xfrm>
            <a:off x="1057360" y="4871655"/>
            <a:ext cx="4461732" cy="1411378"/>
          </a:xfrm>
          <a:solidFill>
            <a:srgbClr val="9D2007">
              <a:alpha val="88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chorCtr="0">
            <a:normAutofit fontScale="55000" lnSpcReduction="20000"/>
          </a:bodyPr>
          <a:lstStyle/>
          <a:p>
            <a:pPr marL="0" indent="0" algn="ctr">
              <a:buNone/>
            </a:pPr>
            <a:r>
              <a:rPr lang="en-US" sz="2800">
                <a:solidFill>
                  <a:schemeClr val="bg1"/>
                </a:solidFill>
              </a:rPr>
              <a:t>City Council presented an award to Captain Irving Nichols, Fire Engineer Darren Lampley and Advance Firefighter Logan Gutierrez</a:t>
            </a:r>
          </a:p>
          <a:p>
            <a:pPr marL="0" indent="0" algn="ctr">
              <a:buNone/>
            </a:pPr>
            <a:r>
              <a:rPr lang="en-US" sz="2800">
                <a:solidFill>
                  <a:schemeClr val="bg1"/>
                </a:solidFill>
              </a:rPr>
              <a:t>2 lives were saved in a fire in July 2022 as a result of Fire Safety Education provided and fire alarms installed on May 21, 2022, during blitz in Avondale neighborhood</a:t>
            </a:r>
          </a:p>
        </p:txBody>
      </p:sp>
      <p:pic>
        <p:nvPicPr>
          <p:cNvPr id="7" name="Content Placeholder 6" descr="A group of people sitting at a desk&#10;&#10;Description automatically generated with low confidence">
            <a:extLst>
              <a:ext uri="{FF2B5EF4-FFF2-40B4-BE49-F238E27FC236}">
                <a16:creationId xmlns:a16="http://schemas.microsoft.com/office/drawing/2014/main" id="{5B99E215-A414-444D-0E36-11AD4BD5C262}"/>
              </a:ext>
            </a:extLst>
          </p:cNvPr>
          <p:cNvPicPr>
            <a:picLocks noGrp="1" noChangeAspect="1"/>
          </p:cNvPicPr>
          <p:nvPr>
            <p:ph sz="quarter" idx="4294967295"/>
          </p:nvPr>
        </p:nvPicPr>
        <p:blipFill>
          <a:blip r:embed="rId2"/>
          <a:stretch>
            <a:fillRect/>
          </a:stretch>
        </p:blipFill>
        <p:spPr>
          <a:xfrm>
            <a:off x="1057360" y="1344543"/>
            <a:ext cx="4461732" cy="3345932"/>
          </a:xfrm>
          <a:prstGeom prst="rect">
            <a:avLst/>
          </a:prstGeom>
          <a:ln>
            <a:noFill/>
          </a:ln>
          <a:effectLst>
            <a:outerShdw blurRad="292100" dist="139700" dir="2700000" algn="tl" rotWithShape="0">
              <a:srgbClr val="333333">
                <a:alpha val="65000"/>
              </a:srgbClr>
            </a:outerShdw>
          </a:effectLst>
        </p:spPr>
      </p:pic>
      <p:cxnSp>
        <p:nvCxnSpPr>
          <p:cNvPr id="19" name="Straight Connector 18">
            <a:extLst>
              <a:ext uri="{FF2B5EF4-FFF2-40B4-BE49-F238E27FC236}">
                <a16:creationId xmlns:a16="http://schemas.microsoft.com/office/drawing/2014/main" id="{CD4C7DD7-6B15-4C40-BE10-7E541F1A3EE7}"/>
              </a:ext>
              <a:ext uri="{C183D7F6-B498-43B3-948B-1728B52AA6E4}">
                <adec:decorative xmlns:adec="http://schemas.microsoft.com/office/drawing/2017/decorative" val="1"/>
              </a:ext>
            </a:extLst>
          </p:cNvPr>
          <p:cNvCxnSpPr>
            <a:cxnSpLocks/>
          </p:cNvCxnSpPr>
          <p:nvPr/>
        </p:nvCxnSpPr>
        <p:spPr>
          <a:xfrm>
            <a:off x="628788" y="1163362"/>
            <a:ext cx="3637829"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1" name="Text Placeholder 119">
            <a:extLst>
              <a:ext uri="{FF2B5EF4-FFF2-40B4-BE49-F238E27FC236}">
                <a16:creationId xmlns:a16="http://schemas.microsoft.com/office/drawing/2014/main" id="{985A99A7-BC75-40A2-9175-6C0672D652C6}"/>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pic>
        <p:nvPicPr>
          <p:cNvPr id="3076" name="Picture 4">
            <a:extLst>
              <a:ext uri="{FF2B5EF4-FFF2-40B4-BE49-F238E27FC236}">
                <a16:creationId xmlns:a16="http://schemas.microsoft.com/office/drawing/2014/main" id="{D8B08C8F-E95E-0E3D-2252-5A0AF81BE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797" y="2915189"/>
            <a:ext cx="4734095" cy="3550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950C5E14-F567-6589-EB54-803944E9E9B9}"/>
              </a:ext>
            </a:extLst>
          </p:cNvPr>
          <p:cNvSpPr txBox="1">
            <a:spLocks/>
          </p:cNvSpPr>
          <p:nvPr/>
        </p:nvSpPr>
        <p:spPr>
          <a:xfrm>
            <a:off x="6967783" y="1344543"/>
            <a:ext cx="3794125" cy="1346200"/>
          </a:xfrm>
          <a:prstGeom prst="rect">
            <a:avLst/>
          </a:prstGeom>
          <a:solidFill>
            <a:srgbClr val="9D2007">
              <a:alpha val="88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chorCtr="0">
            <a:normAutofit fontScale="77500" lnSpcReduction="20000"/>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None/>
            </a:pPr>
            <a:r>
              <a:rPr lang="en-US" sz="2800">
                <a:solidFill>
                  <a:schemeClr val="bg1"/>
                </a:solidFill>
              </a:rPr>
              <a:t>Captain Scott Boyd presents SFD with flag &amp; certificate obtained during his deployment in the United States Coast Guard</a:t>
            </a:r>
          </a:p>
        </p:txBody>
      </p:sp>
    </p:spTree>
    <p:extLst>
      <p:ext uri="{BB962C8B-B14F-4D97-AF65-F5344CB8AC3E}">
        <p14:creationId xmlns:p14="http://schemas.microsoft.com/office/powerpoint/2010/main" val="276677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B7B9A3EA-5660-4AAD-924C-E35EC003A47F}"/>
              </a:ext>
            </a:extLst>
          </p:cNvPr>
          <p:cNvPicPr>
            <a:picLocks noGrp="1" noChangeAspect="1"/>
          </p:cNvPicPr>
          <p:nvPr>
            <p:ph type="pic" sz="quarter" idx="11"/>
          </p:nvPr>
        </p:nvPicPr>
        <p:blipFill>
          <a:blip r:embed="rId3"/>
          <a:srcRect t="21639" b="21639"/>
          <a:stretch/>
        </p:blipFill>
        <p:spPr>
          <a:xfrm>
            <a:off x="4116058" y="0"/>
            <a:ext cx="9067800" cy="6858000"/>
          </a:xfrm>
        </p:spPr>
      </p:pic>
      <p:sp>
        <p:nvSpPr>
          <p:cNvPr id="18" name="Text Placeholder 17">
            <a:extLst>
              <a:ext uri="{FF2B5EF4-FFF2-40B4-BE49-F238E27FC236}">
                <a16:creationId xmlns:a16="http://schemas.microsoft.com/office/drawing/2014/main" id="{ACD0CE5C-957B-4679-992B-73567656D117}"/>
              </a:ext>
            </a:extLst>
          </p:cNvPr>
          <p:cNvSpPr>
            <a:spLocks noGrp="1"/>
          </p:cNvSpPr>
          <p:nvPr>
            <p:ph type="body" sz="quarter" idx="12"/>
          </p:nvPr>
        </p:nvSpPr>
        <p:spPr>
          <a:xfrm>
            <a:off x="453497" y="266700"/>
            <a:ext cx="5325865" cy="6324600"/>
          </a:xfrm>
        </p:spPr>
        <p:txBody>
          <a:bodyPr/>
          <a:lstStyle/>
          <a:p>
            <a:endParaRPr lang="en-US"/>
          </a:p>
        </p:txBody>
      </p:sp>
      <p:sp>
        <p:nvSpPr>
          <p:cNvPr id="4" name="Title 3">
            <a:extLst>
              <a:ext uri="{FF2B5EF4-FFF2-40B4-BE49-F238E27FC236}">
                <a16:creationId xmlns:a16="http://schemas.microsoft.com/office/drawing/2014/main" id="{9FD76790-BE75-4C3D-BD06-42CB04AB76CF}"/>
              </a:ext>
            </a:extLst>
          </p:cNvPr>
          <p:cNvSpPr>
            <a:spLocks noGrp="1"/>
          </p:cNvSpPr>
          <p:nvPr>
            <p:ph type="ctrTitle"/>
          </p:nvPr>
        </p:nvSpPr>
        <p:spPr>
          <a:xfrm>
            <a:off x="813954" y="538861"/>
            <a:ext cx="4620491" cy="810970"/>
          </a:xfrm>
        </p:spPr>
        <p:txBody>
          <a:bodyPr>
            <a:normAutofit/>
          </a:bodyPr>
          <a:lstStyle/>
          <a:p>
            <a:r>
              <a:rPr lang="en-US"/>
              <a:t>2022 Training</a:t>
            </a:r>
          </a:p>
        </p:txBody>
      </p:sp>
      <p:sp>
        <p:nvSpPr>
          <p:cNvPr id="15" name="Subtitle 14">
            <a:extLst>
              <a:ext uri="{FF2B5EF4-FFF2-40B4-BE49-F238E27FC236}">
                <a16:creationId xmlns:a16="http://schemas.microsoft.com/office/drawing/2014/main" id="{751D2AE5-5480-430A-A985-7138BB76A243}"/>
              </a:ext>
            </a:extLst>
          </p:cNvPr>
          <p:cNvSpPr>
            <a:spLocks noGrp="1"/>
          </p:cNvSpPr>
          <p:nvPr>
            <p:ph type="subTitle" idx="1"/>
          </p:nvPr>
        </p:nvSpPr>
        <p:spPr>
          <a:xfrm>
            <a:off x="933449" y="4829667"/>
            <a:ext cx="4381500" cy="1355732"/>
          </a:xfrm>
        </p:spPr>
        <p:txBody>
          <a:bodyPr>
            <a:normAutofit/>
          </a:bodyPr>
          <a:lstStyle/>
          <a:p>
            <a:r>
              <a:rPr lang="en-US" sz="2000"/>
              <a:t>Savannah Fire Department’s </a:t>
            </a:r>
          </a:p>
          <a:p>
            <a:r>
              <a:rPr lang="en-US" sz="2000"/>
              <a:t>Training Division </a:t>
            </a:r>
          </a:p>
          <a:p>
            <a:r>
              <a:rPr lang="en-US" sz="2000"/>
              <a:t>has logged an impressive </a:t>
            </a:r>
          </a:p>
          <a:p>
            <a:r>
              <a:rPr lang="en-US" sz="2000" b="1">
                <a:solidFill>
                  <a:srgbClr val="C00000"/>
                </a:solidFill>
              </a:rPr>
              <a:t>102,357 Hours</a:t>
            </a:r>
          </a:p>
        </p:txBody>
      </p:sp>
      <p:sp>
        <p:nvSpPr>
          <p:cNvPr id="19" name="Text Placeholder 18">
            <a:extLst>
              <a:ext uri="{FF2B5EF4-FFF2-40B4-BE49-F238E27FC236}">
                <a16:creationId xmlns:a16="http://schemas.microsoft.com/office/drawing/2014/main" id="{77C6D80A-BCC0-4E09-BFAD-0B4D20CCCBF5}"/>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7EDD4BD6-5973-45CA-B32A-9F74C11A7D37}"/>
              </a:ext>
            </a:extLst>
          </p:cNvPr>
          <p:cNvSpPr>
            <a:spLocks noGrp="1"/>
          </p:cNvSpPr>
          <p:nvPr>
            <p:ph type="sldNum" sz="quarter" idx="4294967295"/>
          </p:nvPr>
        </p:nvSpPr>
        <p:spPr>
          <a:xfrm>
            <a:off x="628321" y="6349508"/>
            <a:ext cx="303213" cy="365125"/>
          </a:xfrm>
          <a:prstGeom prst="rect">
            <a:avLst/>
          </a:prstGeom>
          <a:solidFill>
            <a:schemeClr val="bg1"/>
          </a:solidFill>
        </p:spPr>
        <p:txBody>
          <a:bodyPr anchor="ctr" anchorCtr="0"/>
          <a:lstStyle/>
          <a:p>
            <a:fld id="{4FAB73BC-B049-4115-A692-8D63A059BFB8}" type="slidenum">
              <a:rPr lang="en-US" sz="1000" noProof="0" smtClean="0">
                <a:latin typeface="+mj-lt"/>
              </a:rPr>
              <a:pPr/>
              <a:t>23</a:t>
            </a:fld>
            <a:endParaRPr lang="en-US" sz="1000" noProof="0">
              <a:latin typeface="+mj-lt"/>
            </a:endParaRPr>
          </a:p>
        </p:txBody>
      </p:sp>
      <p:cxnSp>
        <p:nvCxnSpPr>
          <p:cNvPr id="13" name="Straight Connector 12">
            <a:extLst>
              <a:ext uri="{FF2B5EF4-FFF2-40B4-BE49-F238E27FC236}">
                <a16:creationId xmlns:a16="http://schemas.microsoft.com/office/drawing/2014/main" id="{02522636-3D0B-4E73-8A91-674F4EC3ACC8}"/>
              </a:ext>
              <a:ext uri="{C183D7F6-B498-43B3-948B-1728B52AA6E4}">
                <adec:decorative xmlns:adec="http://schemas.microsoft.com/office/drawing/2017/decorative" val="1"/>
              </a:ext>
            </a:extLst>
          </p:cNvPr>
          <p:cNvCxnSpPr>
            <a:cxnSpLocks/>
          </p:cNvCxnSpPr>
          <p:nvPr/>
        </p:nvCxnSpPr>
        <p:spPr>
          <a:xfrm>
            <a:off x="1570182" y="1321058"/>
            <a:ext cx="3121887"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955182A-9F22-4F05-AE1F-B63F38E1CE3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9">
            <a:extLst>
              <a:ext uri="{FF2B5EF4-FFF2-40B4-BE49-F238E27FC236}">
                <a16:creationId xmlns:a16="http://schemas.microsoft.com/office/drawing/2014/main" id="{0427ABFB-1EC9-4467-A90F-7BD9ED51F36C}"/>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graphicFrame>
        <p:nvGraphicFramePr>
          <p:cNvPr id="2" name="Chart 1">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2623680241"/>
              </p:ext>
            </p:extLst>
          </p:nvPr>
        </p:nvGraphicFramePr>
        <p:xfrm>
          <a:off x="588719" y="1709101"/>
          <a:ext cx="5070960" cy="30492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722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AD48A0-3C50-5155-4FC9-5FFD56DF7163}"/>
              </a:ext>
            </a:extLst>
          </p:cNvPr>
          <p:cNvSpPr>
            <a:spLocks noGrp="1"/>
          </p:cNvSpPr>
          <p:nvPr>
            <p:ph type="sldNum" sz="quarter" idx="4"/>
          </p:nvPr>
        </p:nvSpPr>
        <p:spPr/>
        <p:txBody>
          <a:bodyPr/>
          <a:lstStyle/>
          <a:p>
            <a:fld id="{4FAB73BC-B049-4115-A692-8D63A059BFB8}" type="slidenum">
              <a:rPr lang="en-US" noProof="0" smtClean="0"/>
              <a:pPr/>
              <a:t>24</a:t>
            </a:fld>
            <a:endParaRPr lang="en-US" noProof="0"/>
          </a:p>
        </p:txBody>
      </p:sp>
      <p:sp>
        <p:nvSpPr>
          <p:cNvPr id="4" name="Title 11">
            <a:extLst>
              <a:ext uri="{FF2B5EF4-FFF2-40B4-BE49-F238E27FC236}">
                <a16:creationId xmlns:a16="http://schemas.microsoft.com/office/drawing/2014/main" id="{7043BE85-4DAB-7D30-5E4F-81EC4D49E95C}"/>
              </a:ext>
            </a:extLst>
          </p:cNvPr>
          <p:cNvSpPr txBox="1">
            <a:spLocks/>
          </p:cNvSpPr>
          <p:nvPr/>
        </p:nvSpPr>
        <p:spPr>
          <a:xfrm>
            <a:off x="296958" y="572231"/>
            <a:ext cx="7101113" cy="70788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a:t>Career development</a:t>
            </a:r>
          </a:p>
        </p:txBody>
      </p:sp>
      <p:cxnSp>
        <p:nvCxnSpPr>
          <p:cNvPr id="5" name="Straight Connector 4">
            <a:extLst>
              <a:ext uri="{FF2B5EF4-FFF2-40B4-BE49-F238E27FC236}">
                <a16:creationId xmlns:a16="http://schemas.microsoft.com/office/drawing/2014/main" id="{F489C5CF-5988-7030-8399-56FDFF61D832}"/>
              </a:ext>
              <a:ext uri="{C183D7F6-B498-43B3-948B-1728B52AA6E4}">
                <adec:decorative xmlns:adec="http://schemas.microsoft.com/office/drawing/2017/decorative" val="1"/>
              </a:ext>
            </a:extLst>
          </p:cNvPr>
          <p:cNvCxnSpPr>
            <a:cxnSpLocks/>
          </p:cNvCxnSpPr>
          <p:nvPr/>
        </p:nvCxnSpPr>
        <p:spPr>
          <a:xfrm flipV="1">
            <a:off x="454025" y="1277292"/>
            <a:ext cx="3393489" cy="2825"/>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56E8141-6A17-90EF-075C-7BFD1856591A}"/>
              </a:ext>
            </a:extLst>
          </p:cNvPr>
          <p:cNvSpPr txBox="1"/>
          <p:nvPr/>
        </p:nvSpPr>
        <p:spPr>
          <a:xfrm>
            <a:off x="779928" y="1837678"/>
            <a:ext cx="6891893" cy="4154984"/>
          </a:xfrm>
          <a:prstGeom prst="rect">
            <a:avLst/>
          </a:prstGeom>
          <a:noFill/>
        </p:spPr>
        <p:txBody>
          <a:bodyPr wrap="square" rtlCol="0">
            <a:spAutoFit/>
          </a:bodyPr>
          <a:lstStyle/>
          <a:p>
            <a:r>
              <a:rPr lang="en-US" sz="2200" dirty="0"/>
              <a:t>15 Certified Instructor I</a:t>
            </a:r>
          </a:p>
          <a:p>
            <a:r>
              <a:rPr lang="en-US" sz="2200" dirty="0"/>
              <a:t>19 Certified Fire Officer I</a:t>
            </a:r>
          </a:p>
          <a:p>
            <a:r>
              <a:rPr lang="en-US" sz="2200" dirty="0"/>
              <a:t>10 Certified Fire Officer II</a:t>
            </a:r>
          </a:p>
          <a:p>
            <a:r>
              <a:rPr lang="en-US" sz="2200" dirty="0"/>
              <a:t>8 Certified EMT</a:t>
            </a:r>
          </a:p>
          <a:p>
            <a:r>
              <a:rPr lang="en-US" sz="2200" dirty="0"/>
              <a:t>8 HazMat Tech</a:t>
            </a:r>
          </a:p>
          <a:p>
            <a:r>
              <a:rPr lang="en-US" sz="2200" dirty="0"/>
              <a:t>2 Fire Life &amp; Safety Educator</a:t>
            </a:r>
          </a:p>
          <a:p>
            <a:r>
              <a:rPr lang="en-US" sz="2200" dirty="0"/>
              <a:t>1 Certified Youth Fire Setter</a:t>
            </a:r>
          </a:p>
          <a:p>
            <a:r>
              <a:rPr lang="en-US" sz="2200" dirty="0"/>
              <a:t>1 Certified Fire Investigator</a:t>
            </a:r>
          </a:p>
          <a:p>
            <a:endParaRPr lang="en-US" sz="2200" dirty="0"/>
          </a:p>
          <a:p>
            <a:r>
              <a:rPr lang="en-US" sz="2200" dirty="0"/>
              <a:t>10 New Hires Certified to FFI, FFII, HazMat Awareness &amp; Operations, and First Responder </a:t>
            </a:r>
          </a:p>
          <a:p>
            <a:endParaRPr lang="en-US" sz="2200" dirty="0"/>
          </a:p>
        </p:txBody>
      </p:sp>
      <p:pic>
        <p:nvPicPr>
          <p:cNvPr id="10" name="Picture 9">
            <a:extLst>
              <a:ext uri="{FF2B5EF4-FFF2-40B4-BE49-F238E27FC236}">
                <a16:creationId xmlns:a16="http://schemas.microsoft.com/office/drawing/2014/main" id="{DB6AA956-1F6D-9C83-A731-48595A175950}"/>
              </a:ext>
            </a:extLst>
          </p:cNvPr>
          <p:cNvPicPr>
            <a:picLocks noChangeAspect="1"/>
          </p:cNvPicPr>
          <p:nvPr/>
        </p:nvPicPr>
        <p:blipFill>
          <a:blip r:embed="rId2"/>
          <a:stretch>
            <a:fillRect/>
          </a:stretch>
        </p:blipFill>
        <p:spPr>
          <a:xfrm>
            <a:off x="5779009" y="751482"/>
            <a:ext cx="3838507" cy="2878880"/>
          </a:xfrm>
          <a:prstGeom prst="rect">
            <a:avLst/>
          </a:prstGeom>
          <a:ln>
            <a:noFill/>
          </a:ln>
          <a:effectLst>
            <a:outerShdw blurRad="292100" dist="139700" dir="2700000" algn="tl" rotWithShape="0">
              <a:srgbClr val="333333">
                <a:alpha val="65000"/>
              </a:srgbClr>
            </a:outerShdw>
          </a:effectLst>
        </p:spPr>
      </p:pic>
      <p:pic>
        <p:nvPicPr>
          <p:cNvPr id="7170" name="Picture 2">
            <a:extLst>
              <a:ext uri="{FF2B5EF4-FFF2-40B4-BE49-F238E27FC236}">
                <a16:creationId xmlns:a16="http://schemas.microsoft.com/office/drawing/2014/main" id="{9ED39516-983C-9761-BA9C-AAA142DE0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821" y="3745892"/>
            <a:ext cx="3891391" cy="2918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61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9C9AB-8851-4447-9987-492C0AB51B28}"/>
              </a:ext>
            </a:extLst>
          </p:cNvPr>
          <p:cNvSpPr>
            <a:spLocks noGrp="1"/>
          </p:cNvSpPr>
          <p:nvPr>
            <p:ph type="body" sz="quarter" idx="18"/>
          </p:nvPr>
        </p:nvSpPr>
        <p:spPr>
          <a:solidFill>
            <a:srgbClr val="C00000"/>
          </a:solidFill>
        </p:spPr>
        <p:txBody>
          <a:bodyPr/>
          <a:lstStyle/>
          <a:p>
            <a:endParaRPr lang="en-US"/>
          </a:p>
        </p:txBody>
      </p:sp>
      <p:sp>
        <p:nvSpPr>
          <p:cNvPr id="4" name="Title 3">
            <a:extLst>
              <a:ext uri="{FF2B5EF4-FFF2-40B4-BE49-F238E27FC236}">
                <a16:creationId xmlns:a16="http://schemas.microsoft.com/office/drawing/2014/main" id="{41AE68EF-EF47-4F33-8FF8-DAFD184892A2}"/>
              </a:ext>
            </a:extLst>
          </p:cNvPr>
          <p:cNvSpPr>
            <a:spLocks noGrp="1"/>
          </p:cNvSpPr>
          <p:nvPr>
            <p:ph type="title"/>
          </p:nvPr>
        </p:nvSpPr>
        <p:spPr>
          <a:xfrm>
            <a:off x="1523999" y="2393663"/>
            <a:ext cx="9144000" cy="2045171"/>
          </a:xfrm>
        </p:spPr>
        <p:txBody>
          <a:bodyPr>
            <a:normAutofit/>
          </a:bodyPr>
          <a:lstStyle/>
          <a:p>
            <a:pPr algn="ctr"/>
            <a:r>
              <a:rPr lang="en-US" sz="7200"/>
              <a:t>Emergency management</a:t>
            </a:r>
          </a:p>
        </p:txBody>
      </p:sp>
      <p:sp>
        <p:nvSpPr>
          <p:cNvPr id="5" name="Text Placeholder 4">
            <a:extLst>
              <a:ext uri="{FF2B5EF4-FFF2-40B4-BE49-F238E27FC236}">
                <a16:creationId xmlns:a16="http://schemas.microsoft.com/office/drawing/2014/main" id="{2C1D0E33-B93C-40C8-B113-5A3102538B9E}"/>
              </a:ext>
            </a:extLst>
          </p:cNvPr>
          <p:cNvSpPr>
            <a:spLocks noGrp="1"/>
          </p:cNvSpPr>
          <p:nvPr>
            <p:ph type="body" sz="quarter" idx="23"/>
          </p:nvPr>
        </p:nvSpPr>
        <p:spPr>
          <a:solidFill>
            <a:schemeClr val="accent2"/>
          </a:solidFill>
        </p:spPr>
        <p:txBody>
          <a:bodyPr/>
          <a:lstStyle/>
          <a:p>
            <a:endParaRPr lang="en-US"/>
          </a:p>
        </p:txBody>
      </p:sp>
      <p:sp>
        <p:nvSpPr>
          <p:cNvPr id="6" name="Slide Number Placeholder 5">
            <a:extLst>
              <a:ext uri="{FF2B5EF4-FFF2-40B4-BE49-F238E27FC236}">
                <a16:creationId xmlns:a16="http://schemas.microsoft.com/office/drawing/2014/main" id="{D1F32146-BA18-48B2-9908-665FDC9B9C74}"/>
              </a:ext>
            </a:extLst>
          </p:cNvPr>
          <p:cNvSpPr>
            <a:spLocks noGrp="1"/>
          </p:cNvSpPr>
          <p:nvPr>
            <p:ph type="sldNum" sz="quarter" idx="4"/>
          </p:nvPr>
        </p:nvSpPr>
        <p:spPr/>
        <p:txBody>
          <a:bodyPr/>
          <a:lstStyle/>
          <a:p>
            <a:fld id="{4FAB73BC-B049-4115-A692-8D63A059BFB8}" type="slidenum">
              <a:rPr lang="en-US" smtClean="0"/>
              <a:pPr/>
              <a:t>25</a:t>
            </a:fld>
            <a:endParaRPr lang="en-US"/>
          </a:p>
        </p:txBody>
      </p:sp>
      <p:pic>
        <p:nvPicPr>
          <p:cNvPr id="16" name="Picture 15" descr="Logo&#10;&#10;Description automatically generated">
            <a:extLst>
              <a:ext uri="{FF2B5EF4-FFF2-40B4-BE49-F238E27FC236}">
                <a16:creationId xmlns:a16="http://schemas.microsoft.com/office/drawing/2014/main" id="{20FCF9DE-2A44-4531-BE69-C5A9EEFFF9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0" b="98600" l="3200" r="98600">
                        <a14:foregroundMark x1="9600" y1="33800" x2="9600" y2="33800"/>
                        <a14:foregroundMark x1="3200" y1="44000" x2="3200" y2="44000"/>
                        <a14:foregroundMark x1="22600" y1="91400" x2="22000" y2="91400"/>
                        <a14:foregroundMark x1="40000" y1="94800" x2="40000" y2="94800"/>
                        <a14:foregroundMark x1="50000" y1="98600" x2="50000" y2="98600"/>
                        <a14:foregroundMark x1="14600" y1="89800" x2="14600" y2="89800"/>
                        <a14:foregroundMark x1="10200" y1="85200" x2="10200" y2="85200"/>
                        <a14:foregroundMark x1="44000" y1="6400" x2="44000" y2="6400"/>
                        <a14:foregroundMark x1="49800" y1="2200" x2="49800" y2="2200"/>
                        <a14:foregroundMark x1="94000" y1="53800" x2="94000" y2="53800"/>
                        <a14:foregroundMark x1="98600" y1="52000" x2="98600" y2="52000"/>
                        <a14:foregroundMark x1="85600" y1="89600" x2="85600" y2="89600"/>
                      </a14:backgroundRemoval>
                    </a14:imgEffect>
                  </a14:imgLayer>
                </a14:imgProps>
              </a:ext>
            </a:extLst>
          </a:blip>
          <a:stretch>
            <a:fillRect/>
          </a:stretch>
        </p:blipFill>
        <p:spPr>
          <a:xfrm flipH="1">
            <a:off x="9639176" y="5676777"/>
            <a:ext cx="1028823" cy="1028823"/>
          </a:xfrm>
          <a:prstGeom prst="rect">
            <a:avLst/>
          </a:prstGeom>
          <a:ln>
            <a:noFill/>
          </a:ln>
          <a:effectLst>
            <a:outerShdw blurRad="292100" dist="139700" dir="2700000" algn="tl" rotWithShape="0">
              <a:srgbClr val="333333">
                <a:alpha val="65000"/>
              </a:srgbClr>
            </a:outerShdw>
          </a:effectLst>
        </p:spPr>
      </p:pic>
      <p:sp>
        <p:nvSpPr>
          <p:cNvPr id="17" name="Text Placeholder 119">
            <a:extLst>
              <a:ext uri="{FF2B5EF4-FFF2-40B4-BE49-F238E27FC236}">
                <a16:creationId xmlns:a16="http://schemas.microsoft.com/office/drawing/2014/main" id="{6395380F-59D2-4139-B116-CD2810B5B9CA}"/>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77785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ity with a domed building and a body of water in the background&#10;&#10;Description automatically generated with medium confidence">
            <a:extLst>
              <a:ext uri="{FF2B5EF4-FFF2-40B4-BE49-F238E27FC236}">
                <a16:creationId xmlns:a16="http://schemas.microsoft.com/office/drawing/2014/main" id="{1B612741-9E53-46D0-BB36-EF3D12193329}"/>
              </a:ext>
            </a:extLst>
          </p:cNvPr>
          <p:cNvPicPr>
            <a:picLocks noGrp="1" noChangeAspect="1"/>
          </p:cNvPicPr>
          <p:nvPr>
            <p:ph type="pic" sz="quarter" idx="17"/>
          </p:nvPr>
        </p:nvPicPr>
        <p:blipFill>
          <a:blip r:embed="rId3"/>
          <a:srcRect t="27194" b="27194"/>
          <a:stretch>
            <a:fillRect/>
          </a:stretch>
        </p:blipFill>
        <p:spPr/>
      </p:pic>
      <p:sp>
        <p:nvSpPr>
          <p:cNvPr id="34" name="Text Placeholder 33">
            <a:extLst>
              <a:ext uri="{FF2B5EF4-FFF2-40B4-BE49-F238E27FC236}">
                <a16:creationId xmlns:a16="http://schemas.microsoft.com/office/drawing/2014/main" id="{29455ACD-CCC6-4BEC-AA79-DC1C69D087DF}"/>
              </a:ext>
              <a:ext uri="{C183D7F6-B498-43B3-948B-1728B52AA6E4}">
                <adec:decorative xmlns:adec="http://schemas.microsoft.com/office/drawing/2017/decorative" val="1"/>
              </a:ext>
            </a:extLst>
          </p:cNvPr>
          <p:cNvSpPr>
            <a:spLocks noGrp="1"/>
          </p:cNvSpPr>
          <p:nvPr>
            <p:ph type="body" sz="quarter" idx="20"/>
          </p:nvPr>
        </p:nvSpPr>
        <p:spPr>
          <a:xfrm>
            <a:off x="6095999" y="3018408"/>
            <a:ext cx="5535905" cy="3622897"/>
          </a:xfrm>
          <a:solidFill>
            <a:srgbClr val="E58C09"/>
          </a:solidFill>
        </p:spPr>
        <p:txBody>
          <a:bodyPr/>
          <a:lstStyle/>
          <a:p>
            <a:r>
              <a:rPr lang="en-US"/>
              <a:t>Only 300 departments</a:t>
            </a:r>
          </a:p>
        </p:txBody>
      </p:sp>
      <p:sp>
        <p:nvSpPr>
          <p:cNvPr id="2" name="Slide Number Placeholder 1">
            <a:extLst>
              <a:ext uri="{FF2B5EF4-FFF2-40B4-BE49-F238E27FC236}">
                <a16:creationId xmlns:a16="http://schemas.microsoft.com/office/drawing/2014/main" id="{7A6C6147-EB04-429F-9D41-52F18DE2322C}"/>
              </a:ext>
            </a:extLst>
          </p:cNvPr>
          <p:cNvSpPr>
            <a:spLocks noGrp="1"/>
          </p:cNvSpPr>
          <p:nvPr>
            <p:ph type="sldNum" sz="quarter" idx="4"/>
          </p:nvPr>
        </p:nvSpPr>
        <p:spPr/>
        <p:txBody>
          <a:bodyPr/>
          <a:lstStyle/>
          <a:p>
            <a:fld id="{4FAB73BC-B049-4115-A692-8D63A059BFB8}" type="slidenum">
              <a:rPr lang="en-US" smtClean="0"/>
              <a:pPr/>
              <a:t>26</a:t>
            </a:fld>
            <a:endParaRPr lang="en-US"/>
          </a:p>
        </p:txBody>
      </p:sp>
      <p:sp>
        <p:nvSpPr>
          <p:cNvPr id="32" name="Text Placeholder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40" name="Freeform: Shape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1">
            <a:extLst>
              <a:ext uri="{FF2B5EF4-FFF2-40B4-BE49-F238E27FC236}">
                <a16:creationId xmlns:a16="http://schemas.microsoft.com/office/drawing/2014/main" id="{F72FF5A3-2F75-497F-AB96-DCF8A36A140D}"/>
              </a:ext>
            </a:extLst>
          </p:cNvPr>
          <p:cNvSpPr txBox="1">
            <a:spLocks/>
          </p:cNvSpPr>
          <p:nvPr/>
        </p:nvSpPr>
        <p:spPr>
          <a:xfrm>
            <a:off x="245690" y="3479504"/>
            <a:ext cx="6781800" cy="646048"/>
          </a:xfrm>
          <a:prstGeom prst="rect">
            <a:avLst/>
          </a:prstGeom>
        </p:spPr>
        <p:txBody>
          <a:bodyPr vert="horz" lIns="91440" tIns="45720" rIns="91440" bIns="45720" rtlCol="0" anchor="t">
            <a:normAutofit lnSpcReduction="10000"/>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a:t>Protecting our community</a:t>
            </a:r>
          </a:p>
        </p:txBody>
      </p:sp>
      <p:cxnSp>
        <p:nvCxnSpPr>
          <p:cNvPr id="16" name="Straight Connector 15">
            <a:extLst>
              <a:ext uri="{FF2B5EF4-FFF2-40B4-BE49-F238E27FC236}">
                <a16:creationId xmlns:a16="http://schemas.microsoft.com/office/drawing/2014/main" id="{25B1397F-67E8-4F06-B610-AA65AD29305B}"/>
              </a:ext>
              <a:ext uri="{C183D7F6-B498-43B3-948B-1728B52AA6E4}">
                <adec:decorative xmlns:adec="http://schemas.microsoft.com/office/drawing/2017/decorative" val="1"/>
              </a:ext>
            </a:extLst>
          </p:cNvPr>
          <p:cNvCxnSpPr>
            <a:cxnSpLocks/>
          </p:cNvCxnSpPr>
          <p:nvPr/>
        </p:nvCxnSpPr>
        <p:spPr>
          <a:xfrm>
            <a:off x="362528" y="4125552"/>
            <a:ext cx="4661517"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4" name="Subtitle 43">
            <a:extLst>
              <a:ext uri="{FF2B5EF4-FFF2-40B4-BE49-F238E27FC236}">
                <a16:creationId xmlns:a16="http://schemas.microsoft.com/office/drawing/2014/main" id="{6A4792D7-7767-421E-BCE9-C85E490C4031}"/>
              </a:ext>
            </a:extLst>
          </p:cNvPr>
          <p:cNvSpPr txBox="1">
            <a:spLocks/>
          </p:cNvSpPr>
          <p:nvPr/>
        </p:nvSpPr>
        <p:spPr>
          <a:xfrm>
            <a:off x="101549" y="4472596"/>
            <a:ext cx="5892901" cy="227242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Clr>
                <a:schemeClr val="accent1"/>
              </a:buClr>
              <a:buSzPct val="100000"/>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tx1"/>
                </a:solidFill>
              </a:rPr>
              <a:t>Emergency preparedness earned the City of Savannah the National Weather Service Storm Ready designation</a:t>
            </a:r>
          </a:p>
          <a:p>
            <a:pPr marL="342900" indent="-342900">
              <a:buFont typeface="Arial" panose="020B0604020202020204" pitchFamily="34" charset="0"/>
              <a:buChar char="•"/>
            </a:pPr>
            <a:r>
              <a:rPr lang="en-US" sz="2000" dirty="0">
                <a:solidFill>
                  <a:schemeClr val="tx1"/>
                </a:solidFill>
              </a:rPr>
              <a:t>EM Director spearheaded the development of a municipal Emergency Management program caucus as part of the International Association of Emergency Managers (IAEM)</a:t>
            </a:r>
          </a:p>
          <a:p>
            <a:endParaRPr lang="en-US" sz="2000" dirty="0">
              <a:solidFill>
                <a:schemeClr val="tx1"/>
              </a:solidFill>
            </a:endParaRPr>
          </a:p>
          <a:p>
            <a:endParaRPr lang="en-US" sz="2000" dirty="0">
              <a:solidFill>
                <a:schemeClr val="tx1"/>
              </a:solidFill>
            </a:endParaRPr>
          </a:p>
        </p:txBody>
      </p:sp>
      <p:graphicFrame>
        <p:nvGraphicFramePr>
          <p:cNvPr id="5" name="Chart 4">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319746519"/>
              </p:ext>
            </p:extLst>
          </p:nvPr>
        </p:nvGraphicFramePr>
        <p:xfrm>
          <a:off x="6507848" y="3185046"/>
          <a:ext cx="4712205" cy="32896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56204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C2608"/>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A74264B-1EA5-4941-B191-A40EBA36DA5D}"/>
              </a:ext>
            </a:extLst>
          </p:cNvPr>
          <p:cNvPicPr>
            <a:picLocks noGrp="1" noChangeAspect="1"/>
          </p:cNvPicPr>
          <p:nvPr>
            <p:ph type="pic" sz="quarter" idx="15"/>
          </p:nvPr>
        </p:nvPicPr>
        <p:blipFill>
          <a:blip r:embed="rId3"/>
          <a:srcRect l="4455" r="4455"/>
          <a:stretch/>
        </p:blipFill>
        <p:spPr>
          <a:xfrm>
            <a:off x="0" y="0"/>
            <a:ext cx="8329286" cy="6858000"/>
          </a:xfrm>
        </p:spPr>
      </p:pic>
      <p:sp>
        <p:nvSpPr>
          <p:cNvPr id="12" name="Title 11">
            <a:extLst>
              <a:ext uri="{FF2B5EF4-FFF2-40B4-BE49-F238E27FC236}">
                <a16:creationId xmlns:a16="http://schemas.microsoft.com/office/drawing/2014/main" id="{6186B978-D0B1-444D-AF3E-D3E2837A43C3}"/>
              </a:ext>
            </a:extLst>
          </p:cNvPr>
          <p:cNvSpPr txBox="1">
            <a:spLocks/>
          </p:cNvSpPr>
          <p:nvPr/>
        </p:nvSpPr>
        <p:spPr>
          <a:xfrm>
            <a:off x="7515923" y="545306"/>
            <a:ext cx="4828477"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r>
              <a:rPr lang="en-US"/>
              <a:t>Community collaborations</a:t>
            </a:r>
          </a:p>
        </p:txBody>
      </p:sp>
      <p:cxnSp>
        <p:nvCxnSpPr>
          <p:cNvPr id="19" name="Straight Connector 18">
            <a:extLst>
              <a:ext uri="{FF2B5EF4-FFF2-40B4-BE49-F238E27FC236}">
                <a16:creationId xmlns:a16="http://schemas.microsoft.com/office/drawing/2014/main" id="{F801F85C-8B3F-4DD8-B0FF-82B0B7480902}"/>
              </a:ext>
              <a:ext uri="{C183D7F6-B498-43B3-948B-1728B52AA6E4}">
                <adec:decorative xmlns:adec="http://schemas.microsoft.com/office/drawing/2017/decorative" val="1"/>
              </a:ext>
            </a:extLst>
          </p:cNvPr>
          <p:cNvCxnSpPr>
            <a:cxnSpLocks/>
          </p:cNvCxnSpPr>
          <p:nvPr/>
        </p:nvCxnSpPr>
        <p:spPr>
          <a:xfrm>
            <a:off x="7490326" y="1524000"/>
            <a:ext cx="4572000"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4" name="Title 11">
            <a:extLst>
              <a:ext uri="{FF2B5EF4-FFF2-40B4-BE49-F238E27FC236}">
                <a16:creationId xmlns:a16="http://schemas.microsoft.com/office/drawing/2014/main" id="{F1B32994-5966-4E7F-B4FD-E18E2E0B94CC}"/>
              </a:ext>
            </a:extLst>
          </p:cNvPr>
          <p:cNvSpPr txBox="1">
            <a:spLocks/>
          </p:cNvSpPr>
          <p:nvPr/>
        </p:nvSpPr>
        <p:spPr>
          <a:xfrm>
            <a:off x="6135327" y="2867537"/>
            <a:ext cx="6382327"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r>
              <a:rPr lang="en-US" sz="2800" dirty="0">
                <a:solidFill>
                  <a:srgbClr val="FFC000"/>
                </a:solidFill>
              </a:rPr>
              <a:t>Evacuation &amp; shelter in place exercise</a:t>
            </a:r>
          </a:p>
        </p:txBody>
      </p:sp>
      <p:sp>
        <p:nvSpPr>
          <p:cNvPr id="27" name="Subtitle 43">
            <a:extLst>
              <a:ext uri="{FF2B5EF4-FFF2-40B4-BE49-F238E27FC236}">
                <a16:creationId xmlns:a16="http://schemas.microsoft.com/office/drawing/2014/main" id="{25D03CBB-C4C5-463E-8AA8-74F5292CBABC}"/>
              </a:ext>
            </a:extLst>
          </p:cNvPr>
          <p:cNvSpPr txBox="1">
            <a:spLocks/>
          </p:cNvSpPr>
          <p:nvPr/>
        </p:nvSpPr>
        <p:spPr>
          <a:xfrm>
            <a:off x="7233848" y="1384595"/>
            <a:ext cx="4828478" cy="1905001"/>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0"/>
              </a:spcAft>
              <a:buClr>
                <a:schemeClr val="accent1"/>
              </a:buClr>
              <a:buSzPct val="100000"/>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r"/>
            <a:r>
              <a:rPr lang="en-US" sz="2400" dirty="0">
                <a:solidFill>
                  <a:srgbClr val="FFFFFF"/>
                </a:solidFill>
                <a:latin typeface="+mj-lt"/>
              </a:rPr>
              <a:t>PROVIDED EFFECTIVE                                        COORDINATION FOR LARGE-SCALE INCIDENTS</a:t>
            </a:r>
          </a:p>
        </p:txBody>
      </p:sp>
      <p:sp>
        <p:nvSpPr>
          <p:cNvPr id="29" name="TextBox 28">
            <a:extLst>
              <a:ext uri="{FF2B5EF4-FFF2-40B4-BE49-F238E27FC236}">
                <a16:creationId xmlns:a16="http://schemas.microsoft.com/office/drawing/2014/main" id="{C59BB36F-B320-41CB-8FC7-1E776AAAC42A}"/>
              </a:ext>
            </a:extLst>
          </p:cNvPr>
          <p:cNvSpPr txBox="1"/>
          <p:nvPr/>
        </p:nvSpPr>
        <p:spPr>
          <a:xfrm>
            <a:off x="4825592" y="4952209"/>
            <a:ext cx="7265745" cy="507831"/>
          </a:xfrm>
          <a:prstGeom prst="rect">
            <a:avLst/>
          </a:prstGeom>
          <a:noFill/>
        </p:spPr>
        <p:txBody>
          <a:bodyPr wrap="square" rtlCol="0">
            <a:spAutoFit/>
          </a:bodyPr>
          <a:lstStyle/>
          <a:p>
            <a:r>
              <a:rPr lang="en-US" sz="2700" dirty="0">
                <a:solidFill>
                  <a:schemeClr val="bg1"/>
                </a:solidFill>
                <a:latin typeface="+mj-lt"/>
              </a:rPr>
              <a:t>GEMA • RED CROSS  • GEORGIA PORTS • OTHER COMMUNITY PARTNERS</a:t>
            </a:r>
          </a:p>
        </p:txBody>
      </p:sp>
      <p:cxnSp>
        <p:nvCxnSpPr>
          <p:cNvPr id="30" name="Straight Connector 29">
            <a:extLst>
              <a:ext uri="{FF2B5EF4-FFF2-40B4-BE49-F238E27FC236}">
                <a16:creationId xmlns:a16="http://schemas.microsoft.com/office/drawing/2014/main" id="{CAC41BDD-0936-4FBD-99ED-9653C0AEE0E0}"/>
              </a:ext>
              <a:ext uri="{C183D7F6-B498-43B3-948B-1728B52AA6E4}">
                <adec:decorative xmlns:adec="http://schemas.microsoft.com/office/drawing/2017/decorative" val="1"/>
              </a:ext>
            </a:extLst>
          </p:cNvPr>
          <p:cNvCxnSpPr>
            <a:cxnSpLocks/>
          </p:cNvCxnSpPr>
          <p:nvPr/>
        </p:nvCxnSpPr>
        <p:spPr>
          <a:xfrm>
            <a:off x="4421080" y="5912952"/>
            <a:ext cx="7456826"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8AF27BE-80AB-4F0B-822E-5D57126BF54F}"/>
              </a:ext>
            </a:extLst>
          </p:cNvPr>
          <p:cNvSpPr txBox="1"/>
          <p:nvPr/>
        </p:nvSpPr>
        <p:spPr>
          <a:xfrm>
            <a:off x="5832282" y="4535145"/>
            <a:ext cx="6259055" cy="523220"/>
          </a:xfrm>
          <a:prstGeom prst="rect">
            <a:avLst/>
          </a:prstGeom>
          <a:noFill/>
        </p:spPr>
        <p:txBody>
          <a:bodyPr wrap="square" rtlCol="0">
            <a:spAutoFit/>
          </a:bodyPr>
          <a:lstStyle/>
          <a:p>
            <a:r>
              <a:rPr lang="en-US" sz="2700" dirty="0">
                <a:solidFill>
                  <a:schemeClr val="bg1"/>
                </a:solidFill>
                <a:latin typeface="+mj-lt"/>
              </a:rPr>
              <a:t>INFRASTRUCTURE &amp; DEVELOPMENT • SPD  •   E911  •    CEMA </a:t>
            </a:r>
          </a:p>
        </p:txBody>
      </p:sp>
      <p:sp>
        <p:nvSpPr>
          <p:cNvPr id="33" name="Slide Number Placeholder 2">
            <a:extLst>
              <a:ext uri="{FF2B5EF4-FFF2-40B4-BE49-F238E27FC236}">
                <a16:creationId xmlns:a16="http://schemas.microsoft.com/office/drawing/2014/main" id="{80104A82-315C-4AF1-881F-03FCE38F32B3}"/>
              </a:ext>
            </a:extLst>
          </p:cNvPr>
          <p:cNvSpPr txBox="1">
            <a:spLocks/>
          </p:cNvSpPr>
          <p:nvPr/>
        </p:nvSpPr>
        <p:spPr>
          <a:xfrm>
            <a:off x="629321" y="6351745"/>
            <a:ext cx="301213" cy="365760"/>
          </a:xfrm>
          <a:prstGeom prst="rect">
            <a:avLst/>
          </a:prstGeom>
          <a:solidFill>
            <a:schemeClr val="bg1"/>
          </a:solidFill>
          <a:ln>
            <a:solidFill>
              <a:schemeClr val="accent2"/>
            </a:solidFill>
          </a:ln>
        </p:spPr>
        <p:txBody>
          <a:bodyPr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en-US" sz="1000" smtClean="0">
                <a:latin typeface="+mj-lt"/>
              </a:rPr>
              <a:pPr algn="ctr"/>
              <a:t>27</a:t>
            </a:fld>
            <a:endParaRPr lang="en-US" sz="1000">
              <a:latin typeface="+mj-lt"/>
            </a:endParaRPr>
          </a:p>
        </p:txBody>
      </p:sp>
      <p:sp>
        <p:nvSpPr>
          <p:cNvPr id="34" name="Text Placeholder 119">
            <a:extLst>
              <a:ext uri="{FF2B5EF4-FFF2-40B4-BE49-F238E27FC236}">
                <a16:creationId xmlns:a16="http://schemas.microsoft.com/office/drawing/2014/main" id="{B5BFF013-28A1-4046-8860-D151C10BF040}"/>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2" name="Title 11">
            <a:extLst>
              <a:ext uri="{FF2B5EF4-FFF2-40B4-BE49-F238E27FC236}">
                <a16:creationId xmlns:a16="http://schemas.microsoft.com/office/drawing/2014/main" id="{81D0A3CA-14FD-E690-4CDB-9403571E2D5A}"/>
              </a:ext>
            </a:extLst>
          </p:cNvPr>
          <p:cNvSpPr txBox="1">
            <a:spLocks/>
          </p:cNvSpPr>
          <p:nvPr/>
        </p:nvSpPr>
        <p:spPr>
          <a:xfrm>
            <a:off x="6096000" y="3316335"/>
            <a:ext cx="6382327"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r>
              <a:rPr lang="en-US" sz="2800" dirty="0">
                <a:solidFill>
                  <a:srgbClr val="FFC000"/>
                </a:solidFill>
              </a:rPr>
              <a:t>Public INFORMATION OFFICERS tabletops</a:t>
            </a:r>
          </a:p>
        </p:txBody>
      </p:sp>
      <p:sp>
        <p:nvSpPr>
          <p:cNvPr id="3" name="Title 11">
            <a:extLst>
              <a:ext uri="{FF2B5EF4-FFF2-40B4-BE49-F238E27FC236}">
                <a16:creationId xmlns:a16="http://schemas.microsoft.com/office/drawing/2014/main" id="{D30517F1-BE68-4DC0-13DF-CFA83F6D2CFA}"/>
              </a:ext>
            </a:extLst>
          </p:cNvPr>
          <p:cNvSpPr txBox="1">
            <a:spLocks/>
          </p:cNvSpPr>
          <p:nvPr/>
        </p:nvSpPr>
        <p:spPr>
          <a:xfrm>
            <a:off x="6033890" y="3711155"/>
            <a:ext cx="6382327" cy="707886"/>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b="0" kern="1200" cap="all" spc="200" baseline="0">
                <a:solidFill>
                  <a:schemeClr val="tx1">
                    <a:lumMod val="95000"/>
                    <a:lumOff val="5000"/>
                  </a:schemeClr>
                </a:solidFill>
                <a:latin typeface="+mj-lt"/>
                <a:ea typeface="+mj-ea"/>
                <a:cs typeface="+mj-cs"/>
              </a:defRPr>
            </a:lvl1pPr>
          </a:lstStyle>
          <a:p>
            <a:r>
              <a:rPr lang="en-US" sz="2800" dirty="0">
                <a:solidFill>
                  <a:srgbClr val="FFC000"/>
                </a:solidFill>
              </a:rPr>
              <a:t>Mass rescue operations exercise w/</a:t>
            </a:r>
            <a:r>
              <a:rPr lang="en-US" sz="2800" dirty="0" err="1">
                <a:solidFill>
                  <a:srgbClr val="FFC000"/>
                </a:solidFill>
              </a:rPr>
              <a:t>uscg</a:t>
            </a:r>
            <a:endParaRPr lang="en-US" sz="2800" dirty="0">
              <a:solidFill>
                <a:srgbClr val="FFC000"/>
              </a:solidFill>
            </a:endParaRPr>
          </a:p>
        </p:txBody>
      </p:sp>
    </p:spTree>
    <p:extLst>
      <p:ext uri="{BB962C8B-B14F-4D97-AF65-F5344CB8AC3E}">
        <p14:creationId xmlns:p14="http://schemas.microsoft.com/office/powerpoint/2010/main" val="320284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9C9AB-8851-4447-9987-492C0AB51B28}"/>
              </a:ext>
            </a:extLst>
          </p:cNvPr>
          <p:cNvSpPr>
            <a:spLocks noGrp="1"/>
          </p:cNvSpPr>
          <p:nvPr>
            <p:ph type="body" sz="quarter" idx="18"/>
          </p:nvPr>
        </p:nvSpPr>
        <p:spPr>
          <a:solidFill>
            <a:schemeClr val="accent2"/>
          </a:solidFill>
        </p:spPr>
        <p:txBody>
          <a:bodyPr/>
          <a:lstStyle/>
          <a:p>
            <a:endParaRPr lang="en-US"/>
          </a:p>
        </p:txBody>
      </p:sp>
      <p:sp>
        <p:nvSpPr>
          <p:cNvPr id="4" name="Title 3">
            <a:extLst>
              <a:ext uri="{FF2B5EF4-FFF2-40B4-BE49-F238E27FC236}">
                <a16:creationId xmlns:a16="http://schemas.microsoft.com/office/drawing/2014/main" id="{41AE68EF-EF47-4F33-8FF8-DAFD184892A2}"/>
              </a:ext>
            </a:extLst>
          </p:cNvPr>
          <p:cNvSpPr>
            <a:spLocks noGrp="1"/>
          </p:cNvSpPr>
          <p:nvPr>
            <p:ph type="title"/>
          </p:nvPr>
        </p:nvSpPr>
        <p:spPr>
          <a:xfrm>
            <a:off x="1523999" y="2393663"/>
            <a:ext cx="9144000" cy="2045171"/>
          </a:xfrm>
        </p:spPr>
        <p:txBody>
          <a:bodyPr>
            <a:normAutofit/>
          </a:bodyPr>
          <a:lstStyle/>
          <a:p>
            <a:pPr algn="ctr"/>
            <a:r>
              <a:rPr lang="en-US" sz="7200"/>
              <a:t>Future vision</a:t>
            </a:r>
          </a:p>
        </p:txBody>
      </p:sp>
      <p:sp>
        <p:nvSpPr>
          <p:cNvPr id="5" name="Text Placeholder 4">
            <a:extLst>
              <a:ext uri="{FF2B5EF4-FFF2-40B4-BE49-F238E27FC236}">
                <a16:creationId xmlns:a16="http://schemas.microsoft.com/office/drawing/2014/main" id="{2C1D0E33-B93C-40C8-B113-5A3102538B9E}"/>
              </a:ext>
            </a:extLst>
          </p:cNvPr>
          <p:cNvSpPr>
            <a:spLocks noGrp="1"/>
          </p:cNvSpPr>
          <p:nvPr>
            <p:ph type="body" sz="quarter" idx="23"/>
          </p:nvPr>
        </p:nvSpPr>
        <p:spPr>
          <a:solidFill>
            <a:srgbClr val="C00000"/>
          </a:solidFill>
        </p:spPr>
        <p:txBody>
          <a:bodyPr/>
          <a:lstStyle/>
          <a:p>
            <a:endParaRPr lang="en-US"/>
          </a:p>
        </p:txBody>
      </p:sp>
      <p:sp>
        <p:nvSpPr>
          <p:cNvPr id="6" name="Slide Number Placeholder 5">
            <a:extLst>
              <a:ext uri="{FF2B5EF4-FFF2-40B4-BE49-F238E27FC236}">
                <a16:creationId xmlns:a16="http://schemas.microsoft.com/office/drawing/2014/main" id="{D1F32146-BA18-48B2-9908-665FDC9B9C74}"/>
              </a:ext>
            </a:extLst>
          </p:cNvPr>
          <p:cNvSpPr>
            <a:spLocks noGrp="1"/>
          </p:cNvSpPr>
          <p:nvPr>
            <p:ph type="sldNum" sz="quarter" idx="4"/>
          </p:nvPr>
        </p:nvSpPr>
        <p:spPr/>
        <p:txBody>
          <a:bodyPr/>
          <a:lstStyle/>
          <a:p>
            <a:fld id="{4FAB73BC-B049-4115-A692-8D63A059BFB8}" type="slidenum">
              <a:rPr lang="en-US" smtClean="0"/>
              <a:pPr/>
              <a:t>28</a:t>
            </a:fld>
            <a:endParaRPr lang="en-US"/>
          </a:p>
        </p:txBody>
      </p:sp>
      <p:pic>
        <p:nvPicPr>
          <p:cNvPr id="16" name="Picture 15" descr="Logo&#10;&#10;Description automatically generated">
            <a:extLst>
              <a:ext uri="{FF2B5EF4-FFF2-40B4-BE49-F238E27FC236}">
                <a16:creationId xmlns:a16="http://schemas.microsoft.com/office/drawing/2014/main" id="{20FCF9DE-2A44-4531-BE69-C5A9EEFFF9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0" b="98600" l="3200" r="98600">
                        <a14:foregroundMark x1="9600" y1="33800" x2="9600" y2="33800"/>
                        <a14:foregroundMark x1="3200" y1="44000" x2="3200" y2="44000"/>
                        <a14:foregroundMark x1="22600" y1="91400" x2="22000" y2="91400"/>
                        <a14:foregroundMark x1="40000" y1="94800" x2="40000" y2="94800"/>
                        <a14:foregroundMark x1="50000" y1="98600" x2="50000" y2="98600"/>
                        <a14:foregroundMark x1="14600" y1="89800" x2="14600" y2="89800"/>
                        <a14:foregroundMark x1="10200" y1="85200" x2="10200" y2="85200"/>
                        <a14:foregroundMark x1="44000" y1="6400" x2="44000" y2="6400"/>
                        <a14:foregroundMark x1="49800" y1="2200" x2="49800" y2="2200"/>
                        <a14:foregroundMark x1="94000" y1="53800" x2="94000" y2="53800"/>
                        <a14:foregroundMark x1="98600" y1="52000" x2="98600" y2="52000"/>
                        <a14:foregroundMark x1="85600" y1="89600" x2="85600" y2="89600"/>
                      </a14:backgroundRemoval>
                    </a14:imgEffect>
                  </a14:imgLayer>
                </a14:imgProps>
              </a:ext>
            </a:extLst>
          </a:blip>
          <a:stretch>
            <a:fillRect/>
          </a:stretch>
        </p:blipFill>
        <p:spPr>
          <a:xfrm flipH="1">
            <a:off x="9639176" y="5676777"/>
            <a:ext cx="1028823" cy="1028823"/>
          </a:xfrm>
          <a:prstGeom prst="rect">
            <a:avLst/>
          </a:prstGeom>
          <a:ln>
            <a:noFill/>
          </a:ln>
          <a:effectLst>
            <a:outerShdw blurRad="292100" dist="139700" dir="2700000" algn="tl" rotWithShape="0">
              <a:srgbClr val="333333">
                <a:alpha val="65000"/>
              </a:srgbClr>
            </a:outerShdw>
          </a:effectLst>
        </p:spPr>
      </p:pic>
      <p:sp>
        <p:nvSpPr>
          <p:cNvPr id="17" name="Text Placeholder 119">
            <a:extLst>
              <a:ext uri="{FF2B5EF4-FFF2-40B4-BE49-F238E27FC236}">
                <a16:creationId xmlns:a16="http://schemas.microsoft.com/office/drawing/2014/main" id="{6395380F-59D2-4139-B116-CD2810B5B9CA}"/>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431037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62C0-4010-6B69-CE26-177C4E1E97C9}"/>
              </a:ext>
            </a:extLst>
          </p:cNvPr>
          <p:cNvSpPr>
            <a:spLocks noGrp="1"/>
          </p:cNvSpPr>
          <p:nvPr>
            <p:ph type="title"/>
          </p:nvPr>
        </p:nvSpPr>
        <p:spPr>
          <a:xfrm>
            <a:off x="628788" y="542338"/>
            <a:ext cx="10805160" cy="707886"/>
          </a:xfrm>
        </p:spPr>
        <p:txBody>
          <a:bodyPr/>
          <a:lstStyle/>
          <a:p>
            <a:r>
              <a:rPr lang="en-US"/>
              <a:t>Vision 2023 and beyond</a:t>
            </a:r>
          </a:p>
        </p:txBody>
      </p:sp>
      <p:sp>
        <p:nvSpPr>
          <p:cNvPr id="3" name="Slide Number Placeholder 2">
            <a:extLst>
              <a:ext uri="{FF2B5EF4-FFF2-40B4-BE49-F238E27FC236}">
                <a16:creationId xmlns:a16="http://schemas.microsoft.com/office/drawing/2014/main" id="{81BCC966-6597-2578-5278-667FB6569CA7}"/>
              </a:ext>
            </a:extLst>
          </p:cNvPr>
          <p:cNvSpPr>
            <a:spLocks noGrp="1"/>
          </p:cNvSpPr>
          <p:nvPr>
            <p:ph type="sldNum" sz="quarter" idx="4"/>
          </p:nvPr>
        </p:nvSpPr>
        <p:spPr/>
        <p:txBody>
          <a:bodyPr/>
          <a:lstStyle/>
          <a:p>
            <a:fld id="{4FAB73BC-B049-4115-A692-8D63A059BFB8}" type="slidenum">
              <a:rPr lang="en-US" noProof="0" smtClean="0"/>
              <a:pPr/>
              <a:t>29</a:t>
            </a:fld>
            <a:endParaRPr lang="en-US" noProof="0"/>
          </a:p>
        </p:txBody>
      </p:sp>
      <p:cxnSp>
        <p:nvCxnSpPr>
          <p:cNvPr id="6" name="Straight Connector 5">
            <a:extLst>
              <a:ext uri="{FF2B5EF4-FFF2-40B4-BE49-F238E27FC236}">
                <a16:creationId xmlns:a16="http://schemas.microsoft.com/office/drawing/2014/main" id="{71E7A70F-EE43-A5E3-2EFD-35D6D647D249}"/>
              </a:ext>
              <a:ext uri="{C183D7F6-B498-43B3-948B-1728B52AA6E4}">
                <adec:decorative xmlns:adec="http://schemas.microsoft.com/office/drawing/2017/decorative" val="1"/>
              </a:ext>
            </a:extLst>
          </p:cNvPr>
          <p:cNvCxnSpPr>
            <a:cxnSpLocks/>
          </p:cNvCxnSpPr>
          <p:nvPr/>
        </p:nvCxnSpPr>
        <p:spPr>
          <a:xfrm flipV="1">
            <a:off x="628788" y="1281829"/>
            <a:ext cx="4266485" cy="6134"/>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F6268CB-8846-4CE9-B616-3741905FFDB0}"/>
              </a:ext>
            </a:extLst>
          </p:cNvPr>
          <p:cNvSpPr txBox="1"/>
          <p:nvPr/>
        </p:nvSpPr>
        <p:spPr>
          <a:xfrm>
            <a:off x="708219" y="2157732"/>
            <a:ext cx="4997635" cy="449353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t>Continue to follow my 100-Day Plan</a:t>
            </a:r>
          </a:p>
          <a:p>
            <a:pPr marL="285750" indent="-285750">
              <a:buFont typeface="Arial" panose="020B0604020202020204" pitchFamily="34" charset="0"/>
              <a:buChar char="•"/>
            </a:pPr>
            <a:r>
              <a:rPr lang="en-US" sz="2200" dirty="0"/>
              <a:t>Reorganize the organizational chart</a:t>
            </a:r>
          </a:p>
          <a:p>
            <a:pPr marL="285750" indent="-285750">
              <a:buFont typeface="Arial" panose="020B0604020202020204" pitchFamily="34" charset="0"/>
              <a:buChar char="•"/>
            </a:pPr>
            <a:r>
              <a:rPr lang="en-US" sz="2200" dirty="0"/>
              <a:t>Work with the DEI Officer to examine and revise SFD’s policies, practices, and procedures through a DEI lens</a:t>
            </a:r>
          </a:p>
          <a:p>
            <a:pPr marL="285750" indent="-285750">
              <a:buFont typeface="Arial" panose="020B0604020202020204" pitchFamily="34" charset="0"/>
              <a:buChar char="•"/>
            </a:pPr>
            <a:r>
              <a:rPr lang="en-US" sz="2200" dirty="0"/>
              <a:t>Review the response packages</a:t>
            </a:r>
          </a:p>
          <a:p>
            <a:pPr marL="285750" indent="-285750">
              <a:buFont typeface="Arial" panose="020B0604020202020204" pitchFamily="34" charset="0"/>
              <a:buChar char="•"/>
            </a:pPr>
            <a:r>
              <a:rPr lang="en-US" sz="2200" dirty="0"/>
              <a:t>Implement a QRV pilot program</a:t>
            </a:r>
          </a:p>
          <a:p>
            <a:pPr marL="285750" indent="-285750" algn="just">
              <a:buFont typeface="Arial" panose="020B0604020202020204" pitchFamily="34" charset="0"/>
              <a:buChar char="•"/>
            </a:pPr>
            <a:r>
              <a:rPr lang="en-US" sz="2200" dirty="0"/>
              <a:t>Develop the first Public Safety facility at New Hampstead</a:t>
            </a:r>
          </a:p>
          <a:p>
            <a:pPr marL="285750" indent="-285750">
              <a:buFont typeface="Arial" panose="020B0604020202020204" pitchFamily="34" charset="0"/>
              <a:buChar char="•"/>
            </a:pPr>
            <a:r>
              <a:rPr lang="en-US" sz="2200" dirty="0"/>
              <a:t>Explore other revenue sources </a:t>
            </a:r>
          </a:p>
          <a:p>
            <a:pPr marL="285750" indent="-285750">
              <a:buFont typeface="Arial" panose="020B0604020202020204" pitchFamily="34" charset="0"/>
              <a:buChar char="•"/>
            </a:pPr>
            <a:r>
              <a:rPr lang="en-US" sz="2200" dirty="0"/>
              <a:t>Apply for SAFER and AFG grants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5" name="TextBox 4">
            <a:extLst>
              <a:ext uri="{FF2B5EF4-FFF2-40B4-BE49-F238E27FC236}">
                <a16:creationId xmlns:a16="http://schemas.microsoft.com/office/drawing/2014/main" id="{D4DE355B-E38C-0B5C-DA69-4C59105AE835}"/>
              </a:ext>
            </a:extLst>
          </p:cNvPr>
          <p:cNvSpPr txBox="1"/>
          <p:nvPr/>
        </p:nvSpPr>
        <p:spPr>
          <a:xfrm>
            <a:off x="6614846" y="2225199"/>
            <a:ext cx="5217093" cy="517064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t>Develop “Camp Ignite" and “Explorer Program” (w/ Boys Scout)</a:t>
            </a:r>
          </a:p>
          <a:p>
            <a:pPr marL="285750" indent="-285750">
              <a:buFont typeface="Arial" panose="020B0604020202020204" pitchFamily="34" charset="0"/>
              <a:buChar char="•"/>
            </a:pPr>
            <a:r>
              <a:rPr lang="en-US" sz="2200" dirty="0"/>
              <a:t>Offer hands only CPR and stop the bleed at community events</a:t>
            </a:r>
          </a:p>
          <a:p>
            <a:pPr marL="285750" indent="-285750">
              <a:buFont typeface="Arial" panose="020B0604020202020204" pitchFamily="34" charset="0"/>
              <a:buChar char="•"/>
            </a:pPr>
            <a:r>
              <a:rPr lang="en-US" sz="2200" dirty="0"/>
              <a:t>Work with HR to assist in providing hands only CPR, stop the bleed, and active shooter training to City staff</a:t>
            </a:r>
          </a:p>
          <a:p>
            <a:pPr marL="285750" indent="-285750">
              <a:buFont typeface="Arial" panose="020B0604020202020204" pitchFamily="34" charset="0"/>
              <a:buChar char="•"/>
            </a:pPr>
            <a:r>
              <a:rPr lang="en-US" sz="2200" dirty="0"/>
              <a:t>Work with Chatham E911 to implement CAD</a:t>
            </a:r>
          </a:p>
          <a:p>
            <a:pPr marL="285750" indent="-285750">
              <a:buFont typeface="Arial" panose="020B0604020202020204" pitchFamily="34" charset="0"/>
              <a:buChar char="•"/>
            </a:pPr>
            <a:r>
              <a:rPr lang="en-US" sz="2200" dirty="0"/>
              <a:t>Start the accreditation process for SFD’s police department</a:t>
            </a:r>
          </a:p>
          <a:p>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7" name="TextBox 6">
            <a:extLst>
              <a:ext uri="{FF2B5EF4-FFF2-40B4-BE49-F238E27FC236}">
                <a16:creationId xmlns:a16="http://schemas.microsoft.com/office/drawing/2014/main" id="{252598CF-4213-13EE-9E09-DC8CB4FBE7F4}"/>
              </a:ext>
            </a:extLst>
          </p:cNvPr>
          <p:cNvSpPr txBox="1"/>
          <p:nvPr/>
        </p:nvSpPr>
        <p:spPr>
          <a:xfrm>
            <a:off x="1291482" y="1678147"/>
            <a:ext cx="3831110" cy="369332"/>
          </a:xfrm>
          <a:prstGeom prst="rect">
            <a:avLst/>
          </a:prstGeom>
          <a:solidFill>
            <a:schemeClr val="accent2"/>
          </a:solidFill>
          <a:ln>
            <a:solidFill>
              <a:schemeClr val="tx1"/>
            </a:solidFill>
          </a:ln>
          <a:effectLst>
            <a:glow rad="101600">
              <a:schemeClr val="accent2">
                <a:satMod val="175000"/>
                <a:alpha val="40000"/>
              </a:schemeClr>
            </a:glow>
          </a:effectLst>
        </p:spPr>
        <p:txBody>
          <a:bodyPr wrap="square" rtlCol="0">
            <a:spAutoFit/>
          </a:bodyPr>
          <a:lstStyle/>
          <a:p>
            <a:pPr algn="ctr"/>
            <a:r>
              <a:rPr lang="en-US">
                <a:solidFill>
                  <a:schemeClr val="bg1"/>
                </a:solidFill>
              </a:rPr>
              <a:t>INTERNAL</a:t>
            </a:r>
          </a:p>
        </p:txBody>
      </p:sp>
      <p:sp>
        <p:nvSpPr>
          <p:cNvPr id="8" name="TextBox 7">
            <a:extLst>
              <a:ext uri="{FF2B5EF4-FFF2-40B4-BE49-F238E27FC236}">
                <a16:creationId xmlns:a16="http://schemas.microsoft.com/office/drawing/2014/main" id="{552AE2ED-CC85-BBB4-44BA-4CC0039B7881}"/>
              </a:ext>
            </a:extLst>
          </p:cNvPr>
          <p:cNvSpPr txBox="1"/>
          <p:nvPr/>
        </p:nvSpPr>
        <p:spPr>
          <a:xfrm>
            <a:off x="7171270" y="1678147"/>
            <a:ext cx="3831110" cy="369332"/>
          </a:xfrm>
          <a:prstGeom prst="rect">
            <a:avLst/>
          </a:prstGeom>
          <a:solidFill>
            <a:srgbClr val="9D2007"/>
          </a:solidFill>
          <a:ln>
            <a:solidFill>
              <a:schemeClr val="tx1"/>
            </a:solidFill>
          </a:ln>
          <a:effectLst>
            <a:glow rad="101600">
              <a:schemeClr val="accent2">
                <a:satMod val="175000"/>
                <a:alpha val="40000"/>
              </a:schemeClr>
            </a:glow>
          </a:effectLst>
        </p:spPr>
        <p:txBody>
          <a:bodyPr wrap="square" rtlCol="0">
            <a:spAutoFit/>
          </a:bodyPr>
          <a:lstStyle/>
          <a:p>
            <a:pPr algn="ctr"/>
            <a:r>
              <a:rPr lang="en-US">
                <a:solidFill>
                  <a:schemeClr val="bg1"/>
                </a:solidFill>
              </a:rPr>
              <a:t>EXTERNAL</a:t>
            </a:r>
          </a:p>
        </p:txBody>
      </p:sp>
    </p:spTree>
    <p:extLst>
      <p:ext uri="{BB962C8B-B14F-4D97-AF65-F5344CB8AC3E}">
        <p14:creationId xmlns:p14="http://schemas.microsoft.com/office/powerpoint/2010/main" val="132349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DFB140-223B-4829-966F-BD34C9875134}"/>
              </a:ext>
            </a:extLst>
          </p:cNvPr>
          <p:cNvPicPr>
            <a:picLocks noChangeAspect="1"/>
          </p:cNvPicPr>
          <p:nvPr/>
        </p:nvPicPr>
        <p:blipFill>
          <a:blip r:embed="rId2"/>
          <a:stretch>
            <a:fillRect/>
          </a:stretch>
        </p:blipFill>
        <p:spPr>
          <a:xfrm>
            <a:off x="8469297" y="707542"/>
            <a:ext cx="3338789" cy="2224468"/>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A3200C4B-4206-46E7-B897-5F214F92B222}"/>
              </a:ext>
            </a:extLst>
          </p:cNvPr>
          <p:cNvSpPr>
            <a:spLocks noGrp="1"/>
          </p:cNvSpPr>
          <p:nvPr>
            <p:ph type="body" sz="quarter" idx="20"/>
          </p:nvPr>
        </p:nvSpPr>
        <p:spPr>
          <a:xfrm>
            <a:off x="359288" y="1819776"/>
            <a:ext cx="5549108" cy="4291317"/>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a:p>
        </p:txBody>
      </p:sp>
      <p:sp>
        <p:nvSpPr>
          <p:cNvPr id="5" name="Slide Number Placeholder 4">
            <a:extLst>
              <a:ext uri="{FF2B5EF4-FFF2-40B4-BE49-F238E27FC236}">
                <a16:creationId xmlns:a16="http://schemas.microsoft.com/office/drawing/2014/main" id="{CE7101C0-74E7-4203-B987-9232DD33135F}"/>
              </a:ext>
            </a:extLst>
          </p:cNvPr>
          <p:cNvSpPr>
            <a:spLocks noGrp="1"/>
          </p:cNvSpPr>
          <p:nvPr>
            <p:ph type="sldNum" sz="quarter" idx="4"/>
          </p:nvPr>
        </p:nvSpPr>
        <p:spPr/>
        <p:txBody>
          <a:bodyPr/>
          <a:lstStyle/>
          <a:p>
            <a:fld id="{4FAB73BC-B049-4115-A692-8D63A059BFB8}" type="slidenum">
              <a:rPr lang="en-US" noProof="0" smtClean="0"/>
              <a:pPr/>
              <a:t>3</a:t>
            </a:fld>
            <a:endParaRPr lang="en-US" noProof="0"/>
          </a:p>
        </p:txBody>
      </p:sp>
      <p:sp>
        <p:nvSpPr>
          <p:cNvPr id="6" name="Title 5">
            <a:extLst>
              <a:ext uri="{FF2B5EF4-FFF2-40B4-BE49-F238E27FC236}">
                <a16:creationId xmlns:a16="http://schemas.microsoft.com/office/drawing/2014/main" id="{7D616CD9-3509-404E-8C37-A2790FB8EB7E}"/>
              </a:ext>
            </a:extLst>
          </p:cNvPr>
          <p:cNvSpPr>
            <a:spLocks noGrp="1"/>
          </p:cNvSpPr>
          <p:nvPr>
            <p:ph type="title"/>
          </p:nvPr>
        </p:nvSpPr>
        <p:spPr>
          <a:xfrm>
            <a:off x="228600" y="717283"/>
            <a:ext cx="11106150" cy="441960"/>
          </a:xfrm>
        </p:spPr>
        <p:txBody>
          <a:bodyPr>
            <a:noAutofit/>
          </a:bodyPr>
          <a:lstStyle/>
          <a:p>
            <a:r>
              <a:rPr lang="en-US" sz="4000"/>
              <a:t>resources</a:t>
            </a:r>
          </a:p>
        </p:txBody>
      </p:sp>
      <p:sp>
        <p:nvSpPr>
          <p:cNvPr id="7" name="Freeform: Shape 6">
            <a:extLst>
              <a:ext uri="{FF2B5EF4-FFF2-40B4-BE49-F238E27FC236}">
                <a16:creationId xmlns:a16="http://schemas.microsoft.com/office/drawing/2014/main" id="{0A3AC975-187B-41E9-A5F2-1A3ADFBEE22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13D7C5-3F57-493A-A888-10654D8BEFAF}"/>
              </a:ext>
            </a:extLst>
          </p:cNvPr>
          <p:cNvSpPr txBox="1"/>
          <p:nvPr/>
        </p:nvSpPr>
        <p:spPr>
          <a:xfrm>
            <a:off x="383914" y="2156276"/>
            <a:ext cx="5442671" cy="3539430"/>
          </a:xfrm>
          <a:prstGeom prst="rect">
            <a:avLst/>
          </a:prstGeom>
          <a:noFill/>
        </p:spPr>
        <p:txBody>
          <a:bodyPr wrap="square" lIns="91440" tIns="45720" rIns="91440" bIns="45720" anchor="t">
            <a:spAutoFit/>
          </a:bodyPr>
          <a:lstStyle/>
          <a:p>
            <a:pPr marL="57150" algn="ctr"/>
            <a:r>
              <a:rPr lang="en-US" sz="2800"/>
              <a:t>326 Sworn Personnel</a:t>
            </a:r>
          </a:p>
          <a:p>
            <a:pPr marL="57150" algn="ctr"/>
            <a:r>
              <a:rPr lang="en-US" sz="2800"/>
              <a:t>24 Administrative Staff</a:t>
            </a:r>
          </a:p>
          <a:p>
            <a:pPr marL="57150" algn="ctr"/>
            <a:r>
              <a:rPr lang="en-US" sz="2800"/>
              <a:t>15 Fire Stations</a:t>
            </a:r>
          </a:p>
          <a:p>
            <a:pPr marL="57150" algn="ctr"/>
            <a:r>
              <a:rPr lang="en-US" sz="2800"/>
              <a:t>15 Engines</a:t>
            </a:r>
          </a:p>
          <a:p>
            <a:pPr marL="57150" algn="ctr"/>
            <a:r>
              <a:rPr lang="en-US" sz="2800"/>
              <a:t>5 Ladders</a:t>
            </a:r>
          </a:p>
          <a:p>
            <a:pPr marL="57150" algn="ctr"/>
            <a:r>
              <a:rPr lang="en-US" sz="2800"/>
              <a:t>2 Heavy Rescues</a:t>
            </a:r>
          </a:p>
          <a:p>
            <a:pPr marL="57150" algn="ctr"/>
            <a:r>
              <a:rPr lang="en-US" sz="2800"/>
              <a:t>2 Marine Units</a:t>
            </a:r>
          </a:p>
          <a:p>
            <a:pPr marL="57150" algn="ctr"/>
            <a:r>
              <a:rPr lang="en-US" sz="2800"/>
              <a:t>6 Industrial Firefighting Equipment</a:t>
            </a:r>
          </a:p>
        </p:txBody>
      </p:sp>
      <p:cxnSp>
        <p:nvCxnSpPr>
          <p:cNvPr id="17" name="Straight Connector 16">
            <a:extLst>
              <a:ext uri="{FF2B5EF4-FFF2-40B4-BE49-F238E27FC236}">
                <a16:creationId xmlns:a16="http://schemas.microsoft.com/office/drawing/2014/main" id="{86069031-DC5F-4589-AC2A-907F6DE7074B}"/>
              </a:ext>
              <a:ext uri="{C183D7F6-B498-43B3-948B-1728B52AA6E4}">
                <adec:decorative xmlns:adec="http://schemas.microsoft.com/office/drawing/2017/decorative" val="1"/>
              </a:ext>
            </a:extLst>
          </p:cNvPr>
          <p:cNvCxnSpPr>
            <a:cxnSpLocks/>
          </p:cNvCxnSpPr>
          <p:nvPr/>
        </p:nvCxnSpPr>
        <p:spPr>
          <a:xfrm>
            <a:off x="340816" y="1309975"/>
            <a:ext cx="1739911"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2" name="Text Placeholder 119">
            <a:extLst>
              <a:ext uri="{FF2B5EF4-FFF2-40B4-BE49-F238E27FC236}">
                <a16:creationId xmlns:a16="http://schemas.microsoft.com/office/drawing/2014/main" id="{5350EF86-38E9-4F35-BB9E-CB59C59D5E71}"/>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pic>
        <p:nvPicPr>
          <p:cNvPr id="14" name="Content Placeholder 13">
            <a:extLst>
              <a:ext uri="{FF2B5EF4-FFF2-40B4-BE49-F238E27FC236}">
                <a16:creationId xmlns:a16="http://schemas.microsoft.com/office/drawing/2014/main" id="{268B66F3-6599-40DE-A6C9-349A23CB9F7A}"/>
              </a:ext>
            </a:extLst>
          </p:cNvPr>
          <p:cNvPicPr>
            <a:picLocks noGrp="1" noChangeAspect="1"/>
          </p:cNvPicPr>
          <p:nvPr>
            <p:ph sz="quarter" idx="19"/>
          </p:nvPr>
        </p:nvPicPr>
        <p:blipFill>
          <a:blip r:embed="rId3"/>
          <a:srcRect/>
          <a:stretch/>
        </p:blipFill>
        <p:spPr>
          <a:xfrm>
            <a:off x="6283606" y="2262250"/>
            <a:ext cx="2495611" cy="3327482"/>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3AF44E14-82E8-47BD-BCD3-AFFDF5E9942D}"/>
              </a:ext>
            </a:extLst>
          </p:cNvPr>
          <p:cNvPicPr>
            <a:picLocks noChangeAspect="1"/>
          </p:cNvPicPr>
          <p:nvPr/>
        </p:nvPicPr>
        <p:blipFill>
          <a:blip r:embed="rId4"/>
          <a:srcRect/>
          <a:stretch/>
        </p:blipFill>
        <p:spPr>
          <a:xfrm>
            <a:off x="8621254" y="4201508"/>
            <a:ext cx="3338789" cy="2504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0686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9C9AB-8851-4447-9987-492C0AB51B28}"/>
              </a:ext>
            </a:extLst>
          </p:cNvPr>
          <p:cNvSpPr>
            <a:spLocks noGrp="1"/>
          </p:cNvSpPr>
          <p:nvPr>
            <p:ph type="body" sz="quarter" idx="18"/>
          </p:nvPr>
        </p:nvSpPr>
        <p:spPr>
          <a:solidFill>
            <a:srgbClr val="9D2007"/>
          </a:solidFill>
        </p:spPr>
        <p:txBody>
          <a:bodyPr/>
          <a:lstStyle/>
          <a:p>
            <a:endParaRPr lang="en-US"/>
          </a:p>
        </p:txBody>
      </p:sp>
      <p:sp>
        <p:nvSpPr>
          <p:cNvPr id="4" name="Title 3">
            <a:extLst>
              <a:ext uri="{FF2B5EF4-FFF2-40B4-BE49-F238E27FC236}">
                <a16:creationId xmlns:a16="http://schemas.microsoft.com/office/drawing/2014/main" id="{41AE68EF-EF47-4F33-8FF8-DAFD184892A2}"/>
              </a:ext>
            </a:extLst>
          </p:cNvPr>
          <p:cNvSpPr>
            <a:spLocks noGrp="1"/>
          </p:cNvSpPr>
          <p:nvPr>
            <p:ph type="title"/>
          </p:nvPr>
        </p:nvSpPr>
        <p:spPr>
          <a:xfrm>
            <a:off x="1523999" y="2393664"/>
            <a:ext cx="9144000" cy="935854"/>
          </a:xfrm>
        </p:spPr>
        <p:txBody>
          <a:bodyPr/>
          <a:lstStyle/>
          <a:p>
            <a:pPr algn="ctr"/>
            <a:r>
              <a:rPr lang="en-US"/>
              <a:t>Thank you</a:t>
            </a:r>
          </a:p>
        </p:txBody>
      </p:sp>
      <p:sp>
        <p:nvSpPr>
          <p:cNvPr id="5" name="Text Placeholder 4">
            <a:extLst>
              <a:ext uri="{FF2B5EF4-FFF2-40B4-BE49-F238E27FC236}">
                <a16:creationId xmlns:a16="http://schemas.microsoft.com/office/drawing/2014/main" id="{2C1D0E33-B93C-40C8-B113-5A3102538B9E}"/>
              </a:ext>
            </a:extLst>
          </p:cNvPr>
          <p:cNvSpPr>
            <a:spLocks noGrp="1"/>
          </p:cNvSpPr>
          <p:nvPr>
            <p:ph type="body" sz="quarter" idx="23"/>
          </p:nvPr>
        </p:nvSpPr>
        <p:spPr>
          <a:solidFill>
            <a:srgbClr val="E58C09"/>
          </a:solidFill>
        </p:spPr>
        <p:txBody>
          <a:bodyPr/>
          <a:lstStyle/>
          <a:p>
            <a:endParaRPr lang="en-US"/>
          </a:p>
        </p:txBody>
      </p:sp>
      <p:sp>
        <p:nvSpPr>
          <p:cNvPr id="6" name="Slide Number Placeholder 5">
            <a:extLst>
              <a:ext uri="{FF2B5EF4-FFF2-40B4-BE49-F238E27FC236}">
                <a16:creationId xmlns:a16="http://schemas.microsoft.com/office/drawing/2014/main" id="{D1F32146-BA18-48B2-9908-665FDC9B9C74}"/>
              </a:ext>
            </a:extLst>
          </p:cNvPr>
          <p:cNvSpPr>
            <a:spLocks noGrp="1"/>
          </p:cNvSpPr>
          <p:nvPr>
            <p:ph type="sldNum" sz="quarter" idx="4"/>
          </p:nvPr>
        </p:nvSpPr>
        <p:spPr/>
        <p:txBody>
          <a:bodyPr/>
          <a:lstStyle/>
          <a:p>
            <a:fld id="{4FAB73BC-B049-4115-A692-8D63A059BFB8}" type="slidenum">
              <a:rPr lang="en-US" smtClean="0"/>
              <a:pPr/>
              <a:t>30</a:t>
            </a:fld>
            <a:endParaRPr lang="en-US"/>
          </a:p>
        </p:txBody>
      </p:sp>
      <p:pic>
        <p:nvPicPr>
          <p:cNvPr id="16" name="Picture 15" descr="Logo&#10;&#10;Description automatically generated">
            <a:extLst>
              <a:ext uri="{FF2B5EF4-FFF2-40B4-BE49-F238E27FC236}">
                <a16:creationId xmlns:a16="http://schemas.microsoft.com/office/drawing/2014/main" id="{20FCF9DE-2A44-4531-BE69-C5A9EEFFF9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0" b="98600" l="3200" r="98600">
                        <a14:foregroundMark x1="9600" y1="33800" x2="9600" y2="33800"/>
                        <a14:foregroundMark x1="3200" y1="44000" x2="3200" y2="44000"/>
                        <a14:foregroundMark x1="22600" y1="91400" x2="22000" y2="91400"/>
                        <a14:foregroundMark x1="40000" y1="94800" x2="40000" y2="94800"/>
                        <a14:foregroundMark x1="50000" y1="98600" x2="50000" y2="98600"/>
                        <a14:foregroundMark x1="14600" y1="89800" x2="14600" y2="89800"/>
                        <a14:foregroundMark x1="10200" y1="85200" x2="10200" y2="85200"/>
                        <a14:foregroundMark x1="44000" y1="6400" x2="44000" y2="6400"/>
                        <a14:foregroundMark x1="49800" y1="2200" x2="49800" y2="2200"/>
                        <a14:foregroundMark x1="94000" y1="53800" x2="94000" y2="53800"/>
                        <a14:foregroundMark x1="98600" y1="52000" x2="98600" y2="52000"/>
                        <a14:foregroundMark x1="85600" y1="89600" x2="85600" y2="89600"/>
                      </a14:backgroundRemoval>
                    </a14:imgEffect>
                  </a14:imgLayer>
                </a14:imgProps>
              </a:ext>
            </a:extLst>
          </a:blip>
          <a:stretch>
            <a:fillRect/>
          </a:stretch>
        </p:blipFill>
        <p:spPr>
          <a:xfrm flipH="1">
            <a:off x="9639176" y="5676777"/>
            <a:ext cx="1028823" cy="1028823"/>
          </a:xfrm>
          <a:prstGeom prst="rect">
            <a:avLst/>
          </a:prstGeom>
        </p:spPr>
      </p:pic>
      <p:sp>
        <p:nvSpPr>
          <p:cNvPr id="7" name="Text Placeholder 119">
            <a:extLst>
              <a:ext uri="{FF2B5EF4-FFF2-40B4-BE49-F238E27FC236}">
                <a16:creationId xmlns:a16="http://schemas.microsoft.com/office/drawing/2014/main" id="{6F95DC92-E397-4AEA-9CFA-61B95802A9B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8568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7CBB8FF-6557-4FA2-B9AB-F19E5A15B2EF}"/>
              </a:ext>
            </a:extLst>
          </p:cNvPr>
          <p:cNvPicPr>
            <a:picLocks noGrp="1" noChangeAspect="1"/>
          </p:cNvPicPr>
          <p:nvPr>
            <p:ph type="pic" sz="quarter" idx="17"/>
          </p:nvPr>
        </p:nvPicPr>
        <p:blipFill>
          <a:blip r:embed="rId3"/>
          <a:srcRect t="32073" b="32073"/>
          <a:stretch/>
        </p:blipFill>
        <p:spPr>
          <a:xfrm>
            <a:off x="0" y="443489"/>
            <a:ext cx="12192000" cy="3278424"/>
          </a:xfrm>
        </p:spPr>
      </p:pic>
      <p:sp>
        <p:nvSpPr>
          <p:cNvPr id="34" name="Text Placeholder 33">
            <a:extLst>
              <a:ext uri="{FF2B5EF4-FFF2-40B4-BE49-F238E27FC236}">
                <a16:creationId xmlns:a16="http://schemas.microsoft.com/office/drawing/2014/main" id="{29455ACD-CCC6-4BEC-AA79-DC1C69D087DF}"/>
              </a:ext>
              <a:ext uri="{C183D7F6-B498-43B3-948B-1728B52AA6E4}">
                <adec:decorative xmlns:adec="http://schemas.microsoft.com/office/drawing/2017/decorative" val="1"/>
              </a:ext>
            </a:extLst>
          </p:cNvPr>
          <p:cNvSpPr>
            <a:spLocks noGrp="1"/>
          </p:cNvSpPr>
          <p:nvPr>
            <p:ph type="body" sz="quarter" idx="20"/>
          </p:nvPr>
        </p:nvSpPr>
        <p:spPr>
          <a:xfrm>
            <a:off x="7524435" y="2787177"/>
            <a:ext cx="4269398" cy="3926173"/>
          </a:xfrm>
          <a:solidFill>
            <a:srgbClr val="E58C0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a:t>Only 300 departments</a:t>
            </a:r>
          </a:p>
        </p:txBody>
      </p:sp>
      <p:sp>
        <p:nvSpPr>
          <p:cNvPr id="2" name="Slide Number Placeholder 1">
            <a:extLst>
              <a:ext uri="{FF2B5EF4-FFF2-40B4-BE49-F238E27FC236}">
                <a16:creationId xmlns:a16="http://schemas.microsoft.com/office/drawing/2014/main" id="{7A6C6147-EB04-429F-9D41-52F18DE2322C}"/>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32" name="Text Placeholder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40" name="Freeform: Shape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room, scene, gambling house&#10;&#10;Description automatically generated">
            <a:extLst>
              <a:ext uri="{FF2B5EF4-FFF2-40B4-BE49-F238E27FC236}">
                <a16:creationId xmlns:a16="http://schemas.microsoft.com/office/drawing/2014/main" id="{AA748FDA-54FE-4266-9C99-5A85A5303232}"/>
              </a:ext>
            </a:extLst>
          </p:cNvPr>
          <p:cNvPicPr>
            <a:picLocks noChangeAspect="1"/>
          </p:cNvPicPr>
          <p:nvPr/>
        </p:nvPicPr>
        <p:blipFill>
          <a:blip r:embed="rId4"/>
          <a:stretch>
            <a:fillRect/>
          </a:stretch>
        </p:blipFill>
        <p:spPr>
          <a:xfrm>
            <a:off x="8060053" y="4903077"/>
            <a:ext cx="1049167" cy="9137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descr="A close up of a watch&#10;&#10;Description automatically generated with low confidence">
            <a:extLst>
              <a:ext uri="{FF2B5EF4-FFF2-40B4-BE49-F238E27FC236}">
                <a16:creationId xmlns:a16="http://schemas.microsoft.com/office/drawing/2014/main" id="{639F9A2C-1ED5-4107-AD53-FC5845DD1209}"/>
              </a:ext>
            </a:extLst>
          </p:cNvPr>
          <p:cNvPicPr>
            <a:picLocks noChangeAspect="1"/>
          </p:cNvPicPr>
          <p:nvPr/>
        </p:nvPicPr>
        <p:blipFill>
          <a:blip r:embed="rId5"/>
          <a:stretch>
            <a:fillRect/>
          </a:stretch>
        </p:blipFill>
        <p:spPr>
          <a:xfrm>
            <a:off x="10233513" y="4903457"/>
            <a:ext cx="1014581" cy="8848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a:extLst>
              <a:ext uri="{FF2B5EF4-FFF2-40B4-BE49-F238E27FC236}">
                <a16:creationId xmlns:a16="http://schemas.microsoft.com/office/drawing/2014/main" id="{2672D2FE-4421-464B-8ABE-AB71AEE85BBD}"/>
              </a:ext>
            </a:extLst>
          </p:cNvPr>
          <p:cNvSpPr txBox="1"/>
          <p:nvPr/>
        </p:nvSpPr>
        <p:spPr>
          <a:xfrm>
            <a:off x="7400147" y="2780662"/>
            <a:ext cx="4503863" cy="2246769"/>
          </a:xfrm>
          <a:prstGeom prst="rect">
            <a:avLst/>
          </a:prstGeom>
          <a:noFill/>
        </p:spPr>
        <p:txBody>
          <a:bodyPr wrap="square" lIns="91440" tIns="45720" rIns="91440" bIns="45720" rtlCol="0" anchor="t">
            <a:spAutoFit/>
          </a:bodyPr>
          <a:lstStyle/>
          <a:p>
            <a:pPr algn="ctr"/>
            <a:r>
              <a:rPr lang="en-US" sz="2800" dirty="0"/>
              <a:t>Savannah Fire is the </a:t>
            </a:r>
            <a:r>
              <a:rPr lang="en-US" sz="2800" b="1" dirty="0">
                <a:solidFill>
                  <a:srgbClr val="C00000"/>
                </a:solidFill>
              </a:rPr>
              <a:t>ONLY</a:t>
            </a:r>
            <a:r>
              <a:rPr lang="en-US" sz="2800" dirty="0"/>
              <a:t> stand-alone department out of 30,000 departments that hold all 3 levels of accreditation</a:t>
            </a:r>
          </a:p>
        </p:txBody>
      </p:sp>
      <p:sp>
        <p:nvSpPr>
          <p:cNvPr id="15" name="Title 11">
            <a:extLst>
              <a:ext uri="{FF2B5EF4-FFF2-40B4-BE49-F238E27FC236}">
                <a16:creationId xmlns:a16="http://schemas.microsoft.com/office/drawing/2014/main" id="{F72FF5A3-2F75-497F-AB96-DCF8A36A140D}"/>
              </a:ext>
            </a:extLst>
          </p:cNvPr>
          <p:cNvSpPr txBox="1">
            <a:spLocks/>
          </p:cNvSpPr>
          <p:nvPr/>
        </p:nvSpPr>
        <p:spPr>
          <a:xfrm>
            <a:off x="245690" y="3810018"/>
            <a:ext cx="6781800" cy="646048"/>
          </a:xfrm>
          <a:prstGeom prst="rect">
            <a:avLst/>
          </a:prstGeom>
        </p:spPr>
        <p:txBody>
          <a:bodyPr vert="horz" lIns="91440" tIns="45720" rIns="91440" bIns="45720" rtlCol="0" anchor="t">
            <a:normAutofit lnSpcReduction="10000"/>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r>
              <a:rPr lang="en-US"/>
              <a:t>accreditation</a:t>
            </a:r>
          </a:p>
        </p:txBody>
      </p:sp>
      <p:cxnSp>
        <p:nvCxnSpPr>
          <p:cNvPr id="16" name="Straight Connector 15">
            <a:extLst>
              <a:ext uri="{FF2B5EF4-FFF2-40B4-BE49-F238E27FC236}">
                <a16:creationId xmlns:a16="http://schemas.microsoft.com/office/drawing/2014/main" id="{25B1397F-67E8-4F06-B610-AA65AD29305B}"/>
              </a:ext>
              <a:ext uri="{C183D7F6-B498-43B3-948B-1728B52AA6E4}">
                <adec:decorative xmlns:adec="http://schemas.microsoft.com/office/drawing/2017/decorative" val="1"/>
              </a:ext>
            </a:extLst>
          </p:cNvPr>
          <p:cNvCxnSpPr>
            <a:cxnSpLocks/>
          </p:cNvCxnSpPr>
          <p:nvPr/>
        </p:nvCxnSpPr>
        <p:spPr>
          <a:xfrm>
            <a:off x="405384" y="4445708"/>
            <a:ext cx="2423160"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A00791-94C1-4520-8518-CFEFAE1E22D6}"/>
              </a:ext>
            </a:extLst>
          </p:cNvPr>
          <p:cNvSpPr txBox="1"/>
          <p:nvPr/>
        </p:nvSpPr>
        <p:spPr>
          <a:xfrm>
            <a:off x="265320" y="4475519"/>
            <a:ext cx="7022018" cy="193899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t>Successfully passed the CFAI’s Annual Compliance Report </a:t>
            </a:r>
          </a:p>
          <a:p>
            <a:pPr marL="342900" indent="-342900">
              <a:buFont typeface="Arial" panose="020B0604020202020204" pitchFamily="34" charset="0"/>
              <a:buChar char="•"/>
            </a:pPr>
            <a:r>
              <a:rPr lang="en-US" sz="2400" dirty="0"/>
              <a:t>Marine program received re-accreditation from the National Association of State Boating Law Administrators (NASBLA)</a:t>
            </a:r>
          </a:p>
        </p:txBody>
      </p:sp>
      <p:pic>
        <p:nvPicPr>
          <p:cNvPr id="1028" name="Picture 4" descr="Home - NASBLA">
            <a:extLst>
              <a:ext uri="{FF2B5EF4-FFF2-40B4-BE49-F238E27FC236}">
                <a16:creationId xmlns:a16="http://schemas.microsoft.com/office/drawing/2014/main" id="{6040F721-F7D5-8081-648F-7991CE468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6964" y="5705181"/>
            <a:ext cx="2265562" cy="993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4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137160" y="518965"/>
            <a:ext cx="7101113" cy="707886"/>
          </a:xfrm>
        </p:spPr>
        <p:txBody>
          <a:bodyPr/>
          <a:lstStyle/>
          <a:p>
            <a:r>
              <a:rPr lang="en-US"/>
              <a:t>RECOGNIZING OUR SAVANNAH FIRE FAMILY</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a:xfrm>
            <a:off x="7802216" y="1489715"/>
            <a:ext cx="4389784" cy="914490"/>
          </a:xfrm>
        </p:spPr>
        <p:txBody>
          <a:bodyPr/>
          <a:lstStyle/>
          <a:p>
            <a:r>
              <a:rPr lang="en-US" sz="1800" dirty="0">
                <a:solidFill>
                  <a:srgbClr val="E58C09"/>
                </a:solidFill>
              </a:rPr>
              <a:t>Promotion</a:t>
            </a:r>
            <a:r>
              <a:rPr lang="en-US" sz="1800" dirty="0"/>
              <a:t> of </a:t>
            </a:r>
            <a:r>
              <a:rPr lang="en-US" sz="1800" b="1" dirty="0">
                <a:solidFill>
                  <a:srgbClr val="E58C09"/>
                </a:solidFill>
              </a:rPr>
              <a:t>9</a:t>
            </a:r>
            <a:r>
              <a:rPr lang="en-US" sz="1800" dirty="0">
                <a:solidFill>
                  <a:srgbClr val="E58C09"/>
                </a:solidFill>
              </a:rPr>
              <a:t> </a:t>
            </a:r>
            <a:r>
              <a:rPr lang="en-US" sz="1800" dirty="0"/>
              <a:t>SFD personnel including</a:t>
            </a:r>
            <a:r>
              <a:rPr lang="en-US" sz="1800" dirty="0">
                <a:solidFill>
                  <a:srgbClr val="E58C09"/>
                </a:solidFill>
              </a:rPr>
              <a:t> </a:t>
            </a:r>
            <a:r>
              <a:rPr lang="en-US" sz="1800" b="1" dirty="0">
                <a:solidFill>
                  <a:srgbClr val="E58C09"/>
                </a:solidFill>
              </a:rPr>
              <a:t>3</a:t>
            </a:r>
            <a:r>
              <a:rPr lang="en-US" sz="1800" dirty="0">
                <a:solidFill>
                  <a:srgbClr val="E58C09"/>
                </a:solidFill>
              </a:rPr>
              <a:t> </a:t>
            </a:r>
            <a:r>
              <a:rPr lang="en-US" sz="1800" dirty="0"/>
              <a:t>Captains, and </a:t>
            </a:r>
            <a:r>
              <a:rPr lang="en-US" sz="1800" b="1" dirty="0">
                <a:solidFill>
                  <a:srgbClr val="E58C09"/>
                </a:solidFill>
              </a:rPr>
              <a:t>6</a:t>
            </a:r>
            <a:r>
              <a:rPr lang="en-US" sz="1800" dirty="0"/>
              <a:t> Fire Engineers*</a:t>
            </a:r>
          </a:p>
          <a:p>
            <a:r>
              <a:rPr lang="en-US" sz="1800" dirty="0">
                <a:solidFill>
                  <a:srgbClr val="C00000"/>
                </a:solidFill>
              </a:rPr>
              <a:t>*FIRST Female African-American Fire Engineer</a:t>
            </a:r>
          </a:p>
        </p:txBody>
      </p:sp>
      <p:sp>
        <p:nvSpPr>
          <p:cNvPr id="24" name="Text Placeholder 23">
            <a:extLst>
              <a:ext uri="{FF2B5EF4-FFF2-40B4-BE49-F238E27FC236}">
                <a16:creationId xmlns:a16="http://schemas.microsoft.com/office/drawing/2014/main" id="{2BE63BA8-EAF4-4B88-8D23-BEF6AA60CC23}"/>
              </a:ext>
            </a:extLst>
          </p:cNvPr>
          <p:cNvSpPr>
            <a:spLocks noGrp="1"/>
          </p:cNvSpPr>
          <p:nvPr>
            <p:ph type="body" sz="quarter" idx="16"/>
          </p:nvPr>
        </p:nvSpPr>
        <p:spPr>
          <a:xfrm>
            <a:off x="1037928" y="1676400"/>
            <a:ext cx="4937760" cy="424732"/>
          </a:xfrm>
        </p:spPr>
        <p:txBody>
          <a:bodyPr/>
          <a:lstStyle/>
          <a:p>
            <a:r>
              <a:rPr lang="en-US" sz="2400">
                <a:solidFill>
                  <a:srgbClr val="E58C09"/>
                </a:solidFill>
              </a:rPr>
              <a:t>PROMOTIONS</a:t>
            </a:r>
          </a:p>
        </p:txBody>
      </p:sp>
      <p:sp>
        <p:nvSpPr>
          <p:cNvPr id="23" name="Content Placeholder 22">
            <a:extLst>
              <a:ext uri="{FF2B5EF4-FFF2-40B4-BE49-F238E27FC236}">
                <a16:creationId xmlns:a16="http://schemas.microsoft.com/office/drawing/2014/main" id="{2F8BDB9A-6E49-4052-924A-83FDD2B0A487}"/>
              </a:ext>
            </a:extLst>
          </p:cNvPr>
          <p:cNvSpPr>
            <a:spLocks noGrp="1"/>
          </p:cNvSpPr>
          <p:nvPr>
            <p:ph sz="quarter" idx="22"/>
          </p:nvPr>
        </p:nvSpPr>
        <p:spPr>
          <a:xfrm>
            <a:off x="6799075" y="2971800"/>
            <a:ext cx="5392925" cy="914490"/>
          </a:xfrm>
        </p:spPr>
        <p:txBody>
          <a:bodyPr/>
          <a:lstStyle/>
          <a:p>
            <a:r>
              <a:rPr lang="en-US" sz="1800" dirty="0"/>
              <a:t>Proud to recognize the </a:t>
            </a:r>
            <a:r>
              <a:rPr lang="en-US" sz="1800" dirty="0">
                <a:solidFill>
                  <a:srgbClr val="9D2007"/>
                </a:solidFill>
              </a:rPr>
              <a:t>retirement</a:t>
            </a:r>
            <a:r>
              <a:rPr lang="en-US" sz="1800" dirty="0"/>
              <a:t> of </a:t>
            </a:r>
            <a:r>
              <a:rPr lang="en-US" sz="1800" b="1" dirty="0">
                <a:solidFill>
                  <a:srgbClr val="9D2007"/>
                </a:solidFill>
              </a:rPr>
              <a:t>8</a:t>
            </a:r>
            <a:r>
              <a:rPr lang="en-US" sz="1800" dirty="0"/>
              <a:t> SFD firefighters with between 15 and 28 years of service to the department combined </a:t>
            </a:r>
            <a:r>
              <a:rPr lang="en-US" sz="1800" b="1" dirty="0">
                <a:solidFill>
                  <a:srgbClr val="9D2007"/>
                </a:solidFill>
              </a:rPr>
              <a:t>113</a:t>
            </a:r>
            <a:r>
              <a:rPr lang="en-US" sz="1800" dirty="0"/>
              <a:t> years of service/experience</a:t>
            </a:r>
          </a:p>
        </p:txBody>
      </p:sp>
      <p:sp>
        <p:nvSpPr>
          <p:cNvPr id="25" name="Text Placeholder 24">
            <a:extLst>
              <a:ext uri="{FF2B5EF4-FFF2-40B4-BE49-F238E27FC236}">
                <a16:creationId xmlns:a16="http://schemas.microsoft.com/office/drawing/2014/main" id="{34818BA8-E954-4497-B8B9-B67D92F6032D}"/>
              </a:ext>
            </a:extLst>
          </p:cNvPr>
          <p:cNvSpPr>
            <a:spLocks noGrp="1"/>
          </p:cNvSpPr>
          <p:nvPr>
            <p:ph type="body" sz="quarter" idx="23"/>
          </p:nvPr>
        </p:nvSpPr>
        <p:spPr>
          <a:xfrm>
            <a:off x="779928" y="3048000"/>
            <a:ext cx="4023360" cy="424732"/>
          </a:xfrm>
        </p:spPr>
        <p:txBody>
          <a:bodyPr/>
          <a:lstStyle/>
          <a:p>
            <a:r>
              <a:rPr lang="en-US" sz="2400">
                <a:solidFill>
                  <a:srgbClr val="9D2007"/>
                </a:solidFill>
              </a:rPr>
              <a:t>RETIREMENTS</a:t>
            </a:r>
          </a:p>
        </p:txBody>
      </p:sp>
      <p:sp>
        <p:nvSpPr>
          <p:cNvPr id="3" name="Slide Number Placeholder 2">
            <a:extLst>
              <a:ext uri="{FF2B5EF4-FFF2-40B4-BE49-F238E27FC236}">
                <a16:creationId xmlns:a16="http://schemas.microsoft.com/office/drawing/2014/main" id="{1B0F4F9B-7D29-4BED-87FB-3F3D1724712B}"/>
              </a:ext>
            </a:extLst>
          </p:cNvPr>
          <p:cNvSpPr>
            <a:spLocks noGrp="1"/>
          </p:cNvSpPr>
          <p:nvPr>
            <p:ph type="sldNum" sz="quarter" idx="4"/>
          </p:nvPr>
        </p:nvSpPr>
        <p:spPr/>
        <p:txBody>
          <a:bodyPr/>
          <a:lstStyle/>
          <a:p>
            <a:fld id="{4FAB73BC-B049-4115-A692-8D63A059BFB8}" type="slidenum">
              <a:rPr lang="en-US" smtClean="0"/>
              <a:pPr/>
              <a:t>5</a:t>
            </a:fld>
            <a:endParaRPr lang="en-US"/>
          </a:p>
        </p:txBody>
      </p:sp>
      <p:sp>
        <p:nvSpPr>
          <p:cNvPr id="34" name="Content Placeholder 33">
            <a:extLst>
              <a:ext uri="{FF2B5EF4-FFF2-40B4-BE49-F238E27FC236}">
                <a16:creationId xmlns:a16="http://schemas.microsoft.com/office/drawing/2014/main" id="{38AA8C13-AFD3-4C46-AEA7-67BEBF73986D}"/>
              </a:ext>
            </a:extLst>
          </p:cNvPr>
          <p:cNvSpPr>
            <a:spLocks noGrp="1"/>
          </p:cNvSpPr>
          <p:nvPr>
            <p:ph sz="quarter" idx="25"/>
          </p:nvPr>
        </p:nvSpPr>
        <p:spPr>
          <a:xfrm>
            <a:off x="4648200" y="5726815"/>
            <a:ext cx="7289194" cy="914490"/>
          </a:xfrm>
        </p:spPr>
        <p:txBody>
          <a:bodyPr/>
          <a:lstStyle/>
          <a:p>
            <a:r>
              <a:rPr lang="en-US" sz="1800" b="1" dirty="0">
                <a:solidFill>
                  <a:srgbClr val="C00000"/>
                </a:solidFill>
              </a:rPr>
              <a:t>24</a:t>
            </a:r>
            <a:r>
              <a:rPr lang="en-US" sz="1800" dirty="0"/>
              <a:t> firefighters received commendations at the annual SFD Award Ceremony</a:t>
            </a:r>
          </a:p>
        </p:txBody>
      </p:sp>
      <p:sp>
        <p:nvSpPr>
          <p:cNvPr id="4" name="Text Placeholder 3">
            <a:extLst>
              <a:ext uri="{FF2B5EF4-FFF2-40B4-BE49-F238E27FC236}">
                <a16:creationId xmlns:a16="http://schemas.microsoft.com/office/drawing/2014/main" id="{B9105FAE-96F0-43A6-B386-AAE4E62C6E85}"/>
              </a:ext>
            </a:extLst>
          </p:cNvPr>
          <p:cNvSpPr>
            <a:spLocks noGrp="1"/>
          </p:cNvSpPr>
          <p:nvPr>
            <p:ph type="body" sz="quarter" idx="26"/>
          </p:nvPr>
        </p:nvSpPr>
        <p:spPr>
          <a:xfrm>
            <a:off x="137160" y="5791200"/>
            <a:ext cx="2956560" cy="424732"/>
          </a:xfrm>
        </p:spPr>
        <p:txBody>
          <a:bodyPr/>
          <a:lstStyle/>
          <a:p>
            <a:r>
              <a:rPr lang="en-US" sz="2400">
                <a:solidFill>
                  <a:srgbClr val="C00000"/>
                </a:solidFill>
              </a:rPr>
              <a:t>COMMENDATIONS</a:t>
            </a:r>
          </a:p>
        </p:txBody>
      </p:sp>
      <p:sp>
        <p:nvSpPr>
          <p:cNvPr id="29" name="Text Placeholder 119">
            <a:extLst>
              <a:ext uri="{FF2B5EF4-FFF2-40B4-BE49-F238E27FC236}">
                <a16:creationId xmlns:a16="http://schemas.microsoft.com/office/drawing/2014/main" id="{4DE3975B-F441-486B-9317-C176CC96BC6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a16="http://schemas.microsoft.com/office/drawing/2014/main" id="{66F01420-E00A-46BC-9AE5-EDE89E81F291}"/>
              </a:ext>
              <a:ext uri="{C183D7F6-B498-43B3-948B-1728B52AA6E4}">
                <adec:decorative xmlns:adec="http://schemas.microsoft.com/office/drawing/2017/decorative" val="1"/>
              </a:ext>
            </a:extLst>
          </p:cNvPr>
          <p:cNvCxnSpPr>
            <a:cxnSpLocks/>
          </p:cNvCxnSpPr>
          <p:nvPr/>
        </p:nvCxnSpPr>
        <p:spPr>
          <a:xfrm>
            <a:off x="693060" y="2590800"/>
            <a:ext cx="486954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210877-354A-400E-B4FF-A1264FC8AB56}"/>
              </a:ext>
              <a:ext uri="{C183D7F6-B498-43B3-948B-1728B52AA6E4}">
                <adec:decorative xmlns:adec="http://schemas.microsoft.com/office/drawing/2017/decorative" val="1"/>
              </a:ext>
            </a:extLst>
          </p:cNvPr>
          <p:cNvCxnSpPr/>
          <p:nvPr/>
        </p:nvCxnSpPr>
        <p:spPr>
          <a:xfrm>
            <a:off x="628788" y="5257800"/>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Placeholder 6" descr="Medal with solid fill">
            <a:extLst>
              <a:ext uri="{FF2B5EF4-FFF2-40B4-BE49-F238E27FC236}">
                <a16:creationId xmlns:a16="http://schemas.microsoft.com/office/drawing/2014/main" id="{E1100E12-76B7-438C-A3A9-A6DE768581DF}"/>
              </a:ext>
            </a:extLst>
          </p:cNvPr>
          <p:cNvPicPr>
            <a:picLocks noGrp="1" noChangeAspect="1"/>
          </p:cNvPicPr>
          <p:nvPr>
            <p:ph type="pic" sz="quarter" idx="27"/>
          </p:nvPr>
        </p:nvPicPr>
        <p:blipFill>
          <a:blip r:embed="rId3">
            <a:extLst>
              <a:ext uri="{96DAC541-7B7A-43D3-8B79-37D633B846F1}">
                <asvg:svgBlip xmlns:asvg="http://schemas.microsoft.com/office/drawing/2016/SVG/main" r:embed="rId4"/>
              </a:ext>
            </a:extLst>
          </a:blip>
          <a:srcRect l="785" r="785"/>
          <a:stretch>
            <a:fillRect/>
          </a:stretch>
        </p:blipFill>
        <p:spPr>
          <a:xfrm>
            <a:off x="3201982" y="5574455"/>
            <a:ext cx="1094116" cy="1113108"/>
          </a:xfrm>
        </p:spPr>
      </p:pic>
      <p:pic>
        <p:nvPicPr>
          <p:cNvPr id="20" name="Picture Placeholder 84">
            <a:extLst>
              <a:ext uri="{FF2B5EF4-FFF2-40B4-BE49-F238E27FC236}">
                <a16:creationId xmlns:a16="http://schemas.microsoft.com/office/drawing/2014/main" id="{0ADF8A81-5952-4D4E-8AA6-F76C584B5F57}"/>
              </a:ext>
              <a:ext uri="{C183D7F6-B498-43B3-948B-1728B52AA6E4}">
                <adec:decorative xmlns:adec="http://schemas.microsoft.com/office/drawing/2017/decorative" val="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275" t="-29639" r="-28275" b="-29639"/>
          <a:stretch/>
        </p:blipFill>
        <p:spPr>
          <a:xfrm>
            <a:off x="6469033" y="1390406"/>
            <a:ext cx="1094116" cy="1113108"/>
          </a:xfrm>
          <a:prstGeom prst="ellipse">
            <a:avLst/>
          </a:prstGeom>
          <a:solidFill>
            <a:schemeClr val="bg1"/>
          </a:solidFill>
          <a:effectLst>
            <a:outerShdw blurRad="50800" dist="38100" dir="2700000" algn="tl" rotWithShape="0">
              <a:prstClr val="black">
                <a:alpha val="40000"/>
              </a:prstClr>
            </a:outerShdw>
          </a:effectLst>
        </p:spPr>
      </p:pic>
      <p:sp>
        <p:nvSpPr>
          <p:cNvPr id="21" name="Text Placeholder 24">
            <a:extLst>
              <a:ext uri="{FF2B5EF4-FFF2-40B4-BE49-F238E27FC236}">
                <a16:creationId xmlns:a16="http://schemas.microsoft.com/office/drawing/2014/main" id="{7E34566A-0D49-4E36-B2A1-F108EEC64F44}"/>
              </a:ext>
            </a:extLst>
          </p:cNvPr>
          <p:cNvSpPr txBox="1">
            <a:spLocks/>
          </p:cNvSpPr>
          <p:nvPr/>
        </p:nvSpPr>
        <p:spPr>
          <a:xfrm>
            <a:off x="-102919" y="4419600"/>
            <a:ext cx="4023360" cy="424732"/>
          </a:xfrm>
          <a:prstGeom prst="rect">
            <a:avLst/>
          </a:prstGeom>
          <a:noFill/>
        </p:spPr>
        <p:txBody>
          <a:bodyPr vert="horz" wrap="square" lIns="91440" tIns="45720" rIns="91440" bIns="45720" rtlCol="0" anchor="ctr">
            <a:noAutofit/>
          </a:bodyPr>
          <a:lstStyle>
            <a:lvl1pPr marL="0" indent="0" algn="r"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b="1" kern="1200">
                <a:solidFill>
                  <a:schemeClr val="accent5"/>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a:solidFill>
                  <a:srgbClr val="EEC621"/>
                </a:solidFill>
              </a:rPr>
              <a:t>PARTNERSHIPS</a:t>
            </a:r>
          </a:p>
        </p:txBody>
      </p:sp>
      <p:sp>
        <p:nvSpPr>
          <p:cNvPr id="22" name="Content Placeholder 22">
            <a:extLst>
              <a:ext uri="{FF2B5EF4-FFF2-40B4-BE49-F238E27FC236}">
                <a16:creationId xmlns:a16="http://schemas.microsoft.com/office/drawing/2014/main" id="{391C2973-518E-49C4-B477-F77114E266EB}"/>
              </a:ext>
            </a:extLst>
          </p:cNvPr>
          <p:cNvSpPr txBox="1">
            <a:spLocks/>
          </p:cNvSpPr>
          <p:nvPr/>
        </p:nvSpPr>
        <p:spPr>
          <a:xfrm>
            <a:off x="5803586" y="4309444"/>
            <a:ext cx="6202146" cy="91449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14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1800" dirty="0">
                <a:solidFill>
                  <a:srgbClr val="000000"/>
                </a:solidFill>
              </a:rPr>
              <a:t>Critical Incident Stress Management (CISM) Team </a:t>
            </a:r>
            <a:r>
              <a:rPr lang="en-US" sz="1800" dirty="0">
                <a:solidFill>
                  <a:srgbClr val="EEC621"/>
                </a:solidFill>
              </a:rPr>
              <a:t>partnered</a:t>
            </a:r>
            <a:r>
              <a:rPr lang="en-US" sz="1800" dirty="0">
                <a:solidFill>
                  <a:srgbClr val="000000"/>
                </a:solidFill>
              </a:rPr>
              <a:t> with SPD to obtain Enhanced Critical Incident Training (E-CIT) </a:t>
            </a:r>
            <a:endParaRPr lang="en-US" dirty="0">
              <a:solidFill>
                <a:srgbClr val="000000"/>
              </a:solidFill>
            </a:endParaRPr>
          </a:p>
          <a:p>
            <a:r>
              <a:rPr lang="en-US" sz="1800" dirty="0">
                <a:solidFill>
                  <a:srgbClr val="000000"/>
                </a:solidFill>
              </a:rPr>
              <a:t>Partnered Red Cross</a:t>
            </a:r>
            <a:endParaRPr lang="en-US" dirty="0"/>
          </a:p>
        </p:txBody>
      </p:sp>
      <p:pic>
        <p:nvPicPr>
          <p:cNvPr id="11" name="Picture Placeholder 10" descr="Handshake with solid fill">
            <a:extLst>
              <a:ext uri="{FF2B5EF4-FFF2-40B4-BE49-F238E27FC236}">
                <a16:creationId xmlns:a16="http://schemas.microsoft.com/office/drawing/2014/main" id="{CB057D90-C997-4F7C-B261-403E65E38C67}"/>
              </a:ext>
            </a:extLst>
          </p:cNvPr>
          <p:cNvPicPr>
            <a:picLocks noGrp="1" noChangeAspect="1"/>
          </p:cNvPicPr>
          <p:nvPr>
            <p:ph type="pic" sz="quarter" idx="24"/>
          </p:nvPr>
        </p:nvPicPr>
        <p:blipFill>
          <a:blip r:embed="rId7">
            <a:extLst>
              <a:ext uri="{96DAC541-7B7A-43D3-8B79-37D633B846F1}">
                <asvg:svgBlip xmlns:asvg="http://schemas.microsoft.com/office/drawing/2016/SVG/main" r:embed="rId8"/>
              </a:ext>
            </a:extLst>
          </a:blip>
          <a:srcRect l="856" r="856"/>
          <a:stretch>
            <a:fillRect/>
          </a:stretch>
        </p:blipFill>
        <p:spPr>
          <a:xfrm>
            <a:off x="4256394" y="4109088"/>
            <a:ext cx="1093787" cy="1112837"/>
          </a:xfrm>
        </p:spPr>
      </p:pic>
      <p:pic>
        <p:nvPicPr>
          <p:cNvPr id="17" name="Picture Placeholder 16" descr="Hammock with solid fill">
            <a:extLst>
              <a:ext uri="{FF2B5EF4-FFF2-40B4-BE49-F238E27FC236}">
                <a16:creationId xmlns:a16="http://schemas.microsoft.com/office/drawing/2014/main" id="{749D0B81-4A58-49D8-B568-D97418C7D8CA}"/>
              </a:ext>
            </a:extLst>
          </p:cNvPr>
          <p:cNvPicPr>
            <a:picLocks noGrp="1" noChangeAspect="1"/>
          </p:cNvPicPr>
          <p:nvPr>
            <p:ph type="pic" sz="quarter" idx="21"/>
          </p:nvPr>
        </p:nvPicPr>
        <p:blipFill>
          <a:blip r:embed="rId9">
            <a:extLst>
              <a:ext uri="{96DAC541-7B7A-43D3-8B79-37D633B846F1}">
                <asvg:svgBlip xmlns:asvg="http://schemas.microsoft.com/office/drawing/2016/SVG/main" r:embed="rId10"/>
              </a:ext>
            </a:extLst>
          </a:blip>
          <a:srcRect l="856" r="856"/>
          <a:stretch>
            <a:fillRect/>
          </a:stretch>
        </p:blipFill>
        <p:spPr>
          <a:xfrm>
            <a:off x="5385032" y="2765150"/>
            <a:ext cx="1093788" cy="1112838"/>
          </a:xfrm>
        </p:spPr>
      </p:pic>
      <p:cxnSp>
        <p:nvCxnSpPr>
          <p:cNvPr id="35" name="Straight Connector 34">
            <a:extLst>
              <a:ext uri="{FF2B5EF4-FFF2-40B4-BE49-F238E27FC236}">
                <a16:creationId xmlns:a16="http://schemas.microsoft.com/office/drawing/2014/main" id="{34023F5A-3623-4E4D-9B74-3A54F7D3EAF5}"/>
              </a:ext>
              <a:ext uri="{C183D7F6-B498-43B3-948B-1728B52AA6E4}">
                <adec:decorative xmlns:adec="http://schemas.microsoft.com/office/drawing/2017/decorative" val="1"/>
              </a:ext>
            </a:extLst>
          </p:cNvPr>
          <p:cNvCxnSpPr>
            <a:cxnSpLocks/>
          </p:cNvCxnSpPr>
          <p:nvPr/>
        </p:nvCxnSpPr>
        <p:spPr>
          <a:xfrm>
            <a:off x="628788" y="3962400"/>
            <a:ext cx="380274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B7A8A8-2FD7-4C64-880A-36C0B573494B}"/>
              </a:ext>
              <a:ext uri="{C183D7F6-B498-43B3-948B-1728B52AA6E4}">
                <adec:decorative xmlns:adec="http://schemas.microsoft.com/office/drawing/2017/decorative" val="1"/>
              </a:ext>
            </a:extLst>
          </p:cNvPr>
          <p:cNvCxnSpPr>
            <a:cxnSpLocks/>
          </p:cNvCxnSpPr>
          <p:nvPr/>
        </p:nvCxnSpPr>
        <p:spPr>
          <a:xfrm flipV="1">
            <a:off x="228600" y="1269754"/>
            <a:ext cx="6732952" cy="13188"/>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175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59C9AB-8851-4447-9987-492C0AB51B28}"/>
              </a:ext>
            </a:extLst>
          </p:cNvPr>
          <p:cNvSpPr>
            <a:spLocks noGrp="1"/>
          </p:cNvSpPr>
          <p:nvPr>
            <p:ph type="body" sz="quarter" idx="18"/>
          </p:nvPr>
        </p:nvSpPr>
        <p:spPr/>
        <p:txBody>
          <a:bodyPr/>
          <a:lstStyle/>
          <a:p>
            <a:endParaRPr lang="en-US"/>
          </a:p>
        </p:txBody>
      </p:sp>
      <p:sp>
        <p:nvSpPr>
          <p:cNvPr id="4" name="Title 3">
            <a:extLst>
              <a:ext uri="{FF2B5EF4-FFF2-40B4-BE49-F238E27FC236}">
                <a16:creationId xmlns:a16="http://schemas.microsoft.com/office/drawing/2014/main" id="{41AE68EF-EF47-4F33-8FF8-DAFD184892A2}"/>
              </a:ext>
            </a:extLst>
          </p:cNvPr>
          <p:cNvSpPr>
            <a:spLocks noGrp="1"/>
          </p:cNvSpPr>
          <p:nvPr>
            <p:ph type="title"/>
          </p:nvPr>
        </p:nvSpPr>
        <p:spPr>
          <a:xfrm>
            <a:off x="1523999" y="2393663"/>
            <a:ext cx="9144000" cy="2045171"/>
          </a:xfrm>
        </p:spPr>
        <p:txBody>
          <a:bodyPr>
            <a:normAutofit/>
          </a:bodyPr>
          <a:lstStyle/>
          <a:p>
            <a:pPr algn="ctr"/>
            <a:r>
              <a:rPr lang="en-US" sz="7200"/>
              <a:t>operations</a:t>
            </a:r>
          </a:p>
        </p:txBody>
      </p:sp>
      <p:sp>
        <p:nvSpPr>
          <p:cNvPr id="5" name="Text Placeholder 4">
            <a:extLst>
              <a:ext uri="{FF2B5EF4-FFF2-40B4-BE49-F238E27FC236}">
                <a16:creationId xmlns:a16="http://schemas.microsoft.com/office/drawing/2014/main" id="{2C1D0E33-B93C-40C8-B113-5A3102538B9E}"/>
              </a:ext>
            </a:extLst>
          </p:cNvPr>
          <p:cNvSpPr>
            <a:spLocks noGrp="1"/>
          </p:cNvSpPr>
          <p:nvPr>
            <p:ph type="body" sz="quarter" idx="23"/>
          </p:nvPr>
        </p:nvSpPr>
        <p:spPr>
          <a:solidFill>
            <a:srgbClr val="BC2608"/>
          </a:solidFill>
        </p:spPr>
        <p:txBody>
          <a:bodyPr/>
          <a:lstStyle/>
          <a:p>
            <a:endParaRPr lang="en-US"/>
          </a:p>
        </p:txBody>
      </p:sp>
      <p:sp>
        <p:nvSpPr>
          <p:cNvPr id="6" name="Slide Number Placeholder 5">
            <a:extLst>
              <a:ext uri="{FF2B5EF4-FFF2-40B4-BE49-F238E27FC236}">
                <a16:creationId xmlns:a16="http://schemas.microsoft.com/office/drawing/2014/main" id="{D1F32146-BA18-48B2-9908-665FDC9B9C74}"/>
              </a:ext>
            </a:extLst>
          </p:cNvPr>
          <p:cNvSpPr>
            <a:spLocks noGrp="1"/>
          </p:cNvSpPr>
          <p:nvPr>
            <p:ph type="sldNum" sz="quarter" idx="4"/>
          </p:nvPr>
        </p:nvSpPr>
        <p:spPr/>
        <p:txBody>
          <a:bodyPr/>
          <a:lstStyle/>
          <a:p>
            <a:fld id="{4FAB73BC-B049-4115-A692-8D63A059BFB8}" type="slidenum">
              <a:rPr lang="en-US" smtClean="0"/>
              <a:pPr/>
              <a:t>6</a:t>
            </a:fld>
            <a:endParaRPr lang="en-US"/>
          </a:p>
        </p:txBody>
      </p:sp>
      <p:pic>
        <p:nvPicPr>
          <p:cNvPr id="16" name="Picture 15" descr="Logo&#10;&#10;Description automatically generated">
            <a:extLst>
              <a:ext uri="{FF2B5EF4-FFF2-40B4-BE49-F238E27FC236}">
                <a16:creationId xmlns:a16="http://schemas.microsoft.com/office/drawing/2014/main" id="{20FCF9DE-2A44-4531-BE69-C5A9EEFFF9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0" b="98600" l="3200" r="98600">
                        <a14:foregroundMark x1="9600" y1="33800" x2="9600" y2="33800"/>
                        <a14:foregroundMark x1="3200" y1="44000" x2="3200" y2="44000"/>
                        <a14:foregroundMark x1="22600" y1="91400" x2="22000" y2="91400"/>
                        <a14:foregroundMark x1="40000" y1="94800" x2="40000" y2="94800"/>
                        <a14:foregroundMark x1="50000" y1="98600" x2="50000" y2="98600"/>
                        <a14:foregroundMark x1="14600" y1="89800" x2="14600" y2="89800"/>
                        <a14:foregroundMark x1="10200" y1="85200" x2="10200" y2="85200"/>
                        <a14:foregroundMark x1="44000" y1="6400" x2="44000" y2="6400"/>
                        <a14:foregroundMark x1="49800" y1="2200" x2="49800" y2="2200"/>
                        <a14:foregroundMark x1="94000" y1="53800" x2="94000" y2="53800"/>
                        <a14:foregroundMark x1="98600" y1="52000" x2="98600" y2="52000"/>
                        <a14:foregroundMark x1="85600" y1="89600" x2="85600" y2="89600"/>
                      </a14:backgroundRemoval>
                    </a14:imgEffect>
                  </a14:imgLayer>
                </a14:imgProps>
              </a:ext>
            </a:extLst>
          </a:blip>
          <a:stretch>
            <a:fillRect/>
          </a:stretch>
        </p:blipFill>
        <p:spPr>
          <a:xfrm flipH="1">
            <a:off x="9639176" y="5676777"/>
            <a:ext cx="1028823" cy="1028823"/>
          </a:xfrm>
          <a:prstGeom prst="rect">
            <a:avLst/>
          </a:prstGeom>
          <a:ln>
            <a:noFill/>
          </a:ln>
          <a:effectLst>
            <a:outerShdw blurRad="292100" dist="139700" dir="2700000" algn="tl" rotWithShape="0">
              <a:srgbClr val="333333">
                <a:alpha val="65000"/>
              </a:srgbClr>
            </a:outerShdw>
          </a:effectLst>
        </p:spPr>
      </p:pic>
      <p:sp>
        <p:nvSpPr>
          <p:cNvPr id="17" name="Text Placeholder 119">
            <a:extLst>
              <a:ext uri="{FF2B5EF4-FFF2-40B4-BE49-F238E27FC236}">
                <a16:creationId xmlns:a16="http://schemas.microsoft.com/office/drawing/2014/main" id="{6395380F-59D2-4139-B116-CD2810B5B9CA}"/>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81429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95F7-7419-4035-9D1E-77F9DFCA98D8}"/>
              </a:ext>
            </a:extLst>
          </p:cNvPr>
          <p:cNvSpPr>
            <a:spLocks noGrp="1"/>
          </p:cNvSpPr>
          <p:nvPr>
            <p:ph type="title"/>
          </p:nvPr>
        </p:nvSpPr>
        <p:spPr>
          <a:xfrm>
            <a:off x="228600" y="518172"/>
            <a:ext cx="10805160" cy="707886"/>
          </a:xfrm>
        </p:spPr>
        <p:txBody>
          <a:bodyPr/>
          <a:lstStyle/>
          <a:p>
            <a:r>
              <a:rPr lang="en-US" dirty="0"/>
              <a:t>3-year incident data</a:t>
            </a:r>
          </a:p>
        </p:txBody>
      </p:sp>
      <p:sp>
        <p:nvSpPr>
          <p:cNvPr id="3" name="Slide Number Placeholder 2">
            <a:extLst>
              <a:ext uri="{FF2B5EF4-FFF2-40B4-BE49-F238E27FC236}">
                <a16:creationId xmlns:a16="http://schemas.microsoft.com/office/drawing/2014/main" id="{BA6FE993-9A60-4B4E-876B-3A6242A4F764}"/>
              </a:ext>
            </a:extLst>
          </p:cNvPr>
          <p:cNvSpPr>
            <a:spLocks noGrp="1"/>
          </p:cNvSpPr>
          <p:nvPr>
            <p:ph type="sldNum" sz="quarter" idx="4"/>
          </p:nvPr>
        </p:nvSpPr>
        <p:spPr/>
        <p:txBody>
          <a:bodyPr/>
          <a:lstStyle/>
          <a:p>
            <a:fld id="{4FAB73BC-B049-4115-A692-8D63A059BFB8}" type="slidenum">
              <a:rPr lang="en-US" noProof="0" smtClean="0"/>
              <a:pPr/>
              <a:t>7</a:t>
            </a:fld>
            <a:endParaRPr lang="en-US" noProof="0"/>
          </a:p>
        </p:txBody>
      </p:sp>
      <p:pic>
        <p:nvPicPr>
          <p:cNvPr id="4" name="Picture 3">
            <a:extLst>
              <a:ext uri="{FF2B5EF4-FFF2-40B4-BE49-F238E27FC236}">
                <a16:creationId xmlns:a16="http://schemas.microsoft.com/office/drawing/2014/main" id="{DE3C6426-A178-49EE-BED9-6F64F84F13EE}"/>
              </a:ext>
            </a:extLst>
          </p:cNvPr>
          <p:cNvPicPr>
            <a:picLocks noChangeAspect="1"/>
          </p:cNvPicPr>
          <p:nvPr/>
        </p:nvPicPr>
        <p:blipFill>
          <a:blip r:embed="rId2"/>
          <a:stretch>
            <a:fillRect/>
          </a:stretch>
        </p:blipFill>
        <p:spPr>
          <a:xfrm>
            <a:off x="381001" y="1600200"/>
            <a:ext cx="3711605" cy="471088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ffectLst>
            <a:outerShdw blurRad="50800" dist="38100" dir="8100000" algn="tr" rotWithShape="0">
              <a:prstClr val="black">
                <a:alpha val="40000"/>
              </a:prstClr>
            </a:outerShdw>
          </a:effectLst>
        </p:spPr>
      </p:pic>
      <p:cxnSp>
        <p:nvCxnSpPr>
          <p:cNvPr id="5" name="Straight Connector 4">
            <a:extLst>
              <a:ext uri="{FF2B5EF4-FFF2-40B4-BE49-F238E27FC236}">
                <a16:creationId xmlns:a16="http://schemas.microsoft.com/office/drawing/2014/main" id="{A7D86497-7150-450D-8A76-0FF74EE31C7A}"/>
              </a:ext>
              <a:ext uri="{C183D7F6-B498-43B3-948B-1728B52AA6E4}">
                <adec:decorative xmlns:adec="http://schemas.microsoft.com/office/drawing/2017/decorative" val="1"/>
              </a:ext>
            </a:extLst>
          </p:cNvPr>
          <p:cNvCxnSpPr>
            <a:cxnSpLocks/>
          </p:cNvCxnSpPr>
          <p:nvPr/>
        </p:nvCxnSpPr>
        <p:spPr>
          <a:xfrm>
            <a:off x="352886" y="1319274"/>
            <a:ext cx="3500022"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7CA580-3A47-43AF-BD71-4FFB690223FB}"/>
              </a:ext>
            </a:extLst>
          </p:cNvPr>
          <p:cNvSpPr txBox="1"/>
          <p:nvPr/>
        </p:nvSpPr>
        <p:spPr>
          <a:xfrm>
            <a:off x="5036819" y="5000112"/>
            <a:ext cx="6324600" cy="523220"/>
          </a:xfrm>
          <a:prstGeom prst="rect">
            <a:avLst/>
          </a:prstGeom>
          <a:solidFill>
            <a:srgbClr val="ED7D31"/>
          </a:solidFill>
          <a:effectLst>
            <a:outerShdw blurRad="50800" dist="38100" dir="8100000" algn="tr" rotWithShape="0">
              <a:prstClr val="black">
                <a:alpha val="40000"/>
              </a:prstClr>
            </a:outerShdw>
          </a:effectLst>
        </p:spPr>
        <p:txBody>
          <a:bodyPr wrap="square" rtlCol="0">
            <a:spAutoFit/>
          </a:bodyPr>
          <a:lstStyle/>
          <a:p>
            <a:pPr algn="ctr"/>
            <a:r>
              <a:rPr lang="en-US" sz="2800" dirty="0">
                <a:solidFill>
                  <a:schemeClr val="bg1"/>
                </a:solidFill>
                <a:latin typeface="+mj-lt"/>
              </a:rPr>
              <a:t>12,098 Total Incidents = 35,044 Total Apparatus Moves </a:t>
            </a:r>
          </a:p>
        </p:txBody>
      </p:sp>
      <p:pic>
        <p:nvPicPr>
          <p:cNvPr id="12" name="Picture 11">
            <a:extLst>
              <a:ext uri="{FF2B5EF4-FFF2-40B4-BE49-F238E27FC236}">
                <a16:creationId xmlns:a16="http://schemas.microsoft.com/office/drawing/2014/main" id="{C88F742C-B8BF-44BE-963A-68E4605A2BAC}"/>
              </a:ext>
            </a:extLst>
          </p:cNvPr>
          <p:cNvPicPr>
            <a:picLocks noChangeAspect="1"/>
          </p:cNvPicPr>
          <p:nvPr/>
        </p:nvPicPr>
        <p:blipFill>
          <a:blip r:embed="rId3"/>
          <a:stretch>
            <a:fillRect/>
          </a:stretch>
        </p:blipFill>
        <p:spPr>
          <a:xfrm>
            <a:off x="501590" y="1703157"/>
            <a:ext cx="3461551" cy="4504970"/>
          </a:xfrm>
          <a:prstGeom prst="rect">
            <a:avLst/>
          </a:prstGeom>
        </p:spPr>
      </p:pic>
      <p:sp>
        <p:nvSpPr>
          <p:cNvPr id="9" name="Text Placeholder 119">
            <a:extLst>
              <a:ext uri="{FF2B5EF4-FFF2-40B4-BE49-F238E27FC236}">
                <a16:creationId xmlns:a16="http://schemas.microsoft.com/office/drawing/2014/main" id="{D449EC1E-6476-45EE-A5F1-93799B2A5B7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graphicFrame>
        <p:nvGraphicFramePr>
          <p:cNvPr id="10" name="Table 9">
            <a:extLst>
              <a:ext uri="{FF2B5EF4-FFF2-40B4-BE49-F238E27FC236}">
                <a16:creationId xmlns:a16="http://schemas.microsoft.com/office/drawing/2014/main" id="{4ED85AA9-7642-4C6C-8807-B4ACA45BDB2D}"/>
              </a:ext>
            </a:extLst>
          </p:cNvPr>
          <p:cNvGraphicFramePr>
            <a:graphicFrameLocks noGrp="1"/>
          </p:cNvGraphicFramePr>
          <p:nvPr>
            <p:extLst>
              <p:ext uri="{D42A27DB-BD31-4B8C-83A1-F6EECF244321}">
                <p14:modId xmlns:p14="http://schemas.microsoft.com/office/powerpoint/2010/main" val="888218554"/>
              </p:ext>
            </p:extLst>
          </p:nvPr>
        </p:nvGraphicFramePr>
        <p:xfrm>
          <a:off x="4587239" y="1703157"/>
          <a:ext cx="7223760" cy="2350150"/>
        </p:xfrm>
        <a:graphic>
          <a:graphicData uri="http://schemas.openxmlformats.org/drawingml/2006/table">
            <a:tbl>
              <a:tblPr>
                <a:effectLst>
                  <a:outerShdw blurRad="50800" dist="38100" dir="5400000" algn="t" rotWithShape="0">
                    <a:prstClr val="black">
                      <a:alpha val="40000"/>
                    </a:prstClr>
                  </a:outerShdw>
                </a:effectLst>
              </a:tblPr>
              <a:tblGrid>
                <a:gridCol w="936311">
                  <a:extLst>
                    <a:ext uri="{9D8B030D-6E8A-4147-A177-3AD203B41FA5}">
                      <a16:colId xmlns:a16="http://schemas.microsoft.com/office/drawing/2014/main" val="1818234688"/>
                    </a:ext>
                  </a:extLst>
                </a:gridCol>
                <a:gridCol w="787677">
                  <a:extLst>
                    <a:ext uri="{9D8B030D-6E8A-4147-A177-3AD203B41FA5}">
                      <a16:colId xmlns:a16="http://schemas.microsoft.com/office/drawing/2014/main" val="2973318908"/>
                    </a:ext>
                  </a:extLst>
                </a:gridCol>
                <a:gridCol w="1095506">
                  <a:extLst>
                    <a:ext uri="{9D8B030D-6E8A-4147-A177-3AD203B41FA5}">
                      <a16:colId xmlns:a16="http://schemas.microsoft.com/office/drawing/2014/main" val="825311468"/>
                    </a:ext>
                  </a:extLst>
                </a:gridCol>
                <a:gridCol w="1234319">
                  <a:extLst>
                    <a:ext uri="{9D8B030D-6E8A-4147-A177-3AD203B41FA5}">
                      <a16:colId xmlns:a16="http://schemas.microsoft.com/office/drawing/2014/main" val="515564939"/>
                    </a:ext>
                  </a:extLst>
                </a:gridCol>
                <a:gridCol w="1287131">
                  <a:extLst>
                    <a:ext uri="{9D8B030D-6E8A-4147-A177-3AD203B41FA5}">
                      <a16:colId xmlns:a16="http://schemas.microsoft.com/office/drawing/2014/main" val="1796083787"/>
                    </a:ext>
                  </a:extLst>
                </a:gridCol>
                <a:gridCol w="846536">
                  <a:extLst>
                    <a:ext uri="{9D8B030D-6E8A-4147-A177-3AD203B41FA5}">
                      <a16:colId xmlns:a16="http://schemas.microsoft.com/office/drawing/2014/main" val="679282497"/>
                    </a:ext>
                  </a:extLst>
                </a:gridCol>
                <a:gridCol w="1036280">
                  <a:extLst>
                    <a:ext uri="{9D8B030D-6E8A-4147-A177-3AD203B41FA5}">
                      <a16:colId xmlns:a16="http://schemas.microsoft.com/office/drawing/2014/main" val="1666018428"/>
                    </a:ext>
                  </a:extLst>
                </a:gridCol>
              </a:tblGrid>
              <a:tr h="458566">
                <a:tc gridSpan="7">
                  <a:txBody>
                    <a:bodyPr/>
                    <a:lstStyle/>
                    <a:p>
                      <a:pPr algn="ctr" fontAlgn="ctr"/>
                      <a:r>
                        <a:rPr lang="en-US" sz="2400" b="1" i="0" u="none" strike="noStrike" dirty="0">
                          <a:solidFill>
                            <a:srgbClr val="FFFFFF"/>
                          </a:solidFill>
                          <a:effectLst/>
                          <a:latin typeface="Sitka Banner" panose="02000505000000020004" pitchFamily="2" charset="0"/>
                        </a:rPr>
                        <a:t>Savannah Fire Department 3-year Incident Analysis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137777"/>
                  </a:ext>
                </a:extLst>
              </a:tr>
              <a:tr h="630528">
                <a:tc>
                  <a:txBody>
                    <a:bodyPr/>
                    <a:lstStyle/>
                    <a:p>
                      <a:pPr algn="ctr" fontAlgn="ctr"/>
                      <a:r>
                        <a:rPr lang="en-US" sz="1600" b="1" i="0" u="none" strike="noStrike" dirty="0">
                          <a:solidFill>
                            <a:srgbClr val="000000"/>
                          </a:solidFill>
                          <a:effectLst/>
                          <a:latin typeface="Sitka Banner"/>
                        </a:rPr>
                        <a:t>Years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1" i="0" u="none" strike="noStrike" dirty="0">
                          <a:solidFill>
                            <a:srgbClr val="000000"/>
                          </a:solidFill>
                          <a:effectLst/>
                          <a:latin typeface="Sitka Banner"/>
                        </a:rPr>
                        <a:t>Fires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1" i="0" u="none" strike="noStrike" dirty="0">
                          <a:solidFill>
                            <a:srgbClr val="000000"/>
                          </a:solidFill>
                          <a:effectLst/>
                          <a:latin typeface="Sitka Banner"/>
                        </a:rPr>
                        <a:t>Technical Rescues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1" i="0" u="none" strike="noStrike" dirty="0">
                          <a:solidFill>
                            <a:srgbClr val="000000"/>
                          </a:solidFill>
                          <a:effectLst/>
                          <a:latin typeface="Sitka Banner"/>
                        </a:rPr>
                        <a:t>Hazardous Materials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1" i="0" u="none" strike="noStrike" dirty="0">
                          <a:solidFill>
                            <a:srgbClr val="000000"/>
                          </a:solidFill>
                          <a:effectLst/>
                          <a:latin typeface="Sitka Banner"/>
                        </a:rPr>
                        <a:t>Emergency Medical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1" i="0" u="none" strike="noStrike">
                          <a:solidFill>
                            <a:srgbClr val="000000"/>
                          </a:solidFill>
                          <a:effectLst/>
                          <a:latin typeface="Sitka Banner"/>
                        </a:rPr>
                        <a:t>Non-Fires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1" i="0" u="none" strike="noStrike">
                          <a:solidFill>
                            <a:srgbClr val="000000"/>
                          </a:solidFill>
                          <a:effectLst/>
                          <a:latin typeface="Sitka Banner"/>
                        </a:rPr>
                        <a:t>Total Incidents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945606094"/>
                  </a:ext>
                </a:extLst>
              </a:tr>
              <a:tr h="315264">
                <a:tc>
                  <a:txBody>
                    <a:bodyPr/>
                    <a:lstStyle/>
                    <a:p>
                      <a:pPr algn="ctr" fontAlgn="ctr"/>
                      <a:r>
                        <a:rPr lang="en-US" sz="1600" b="1" i="0" u="none" strike="noStrike">
                          <a:solidFill>
                            <a:srgbClr val="000000"/>
                          </a:solidFill>
                          <a:effectLst/>
                          <a:latin typeface="Sitka Banner"/>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Sitka Banner"/>
                        </a:rPr>
                        <a:t>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766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5,120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5,047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C00000"/>
                          </a:solidFill>
                          <a:effectLst/>
                          <a:latin typeface="Sitka Banner"/>
                        </a:rPr>
                        <a:t>12,098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995861"/>
                  </a:ext>
                </a:extLst>
              </a:tr>
              <a:tr h="315264">
                <a:tc>
                  <a:txBody>
                    <a:bodyPr/>
                    <a:lstStyle/>
                    <a:p>
                      <a:pPr algn="ctr" fontAlgn="ctr"/>
                      <a:r>
                        <a:rPr lang="en-US" sz="1600" b="1" i="0" u="none" strike="noStrike">
                          <a:solidFill>
                            <a:srgbClr val="000000"/>
                          </a:solidFill>
                          <a:effectLst/>
                          <a:latin typeface="Sitka Banner"/>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Sitka Banner"/>
                        </a:rPr>
                        <a:t>858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5,166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Sitka Banner"/>
                        </a:rPr>
                        <a:t>4,333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C00000"/>
                          </a:solidFill>
                          <a:effectLst/>
                          <a:latin typeface="Sitka Banner"/>
                        </a:rPr>
                        <a:t>11,211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2376134"/>
                  </a:ext>
                </a:extLst>
              </a:tr>
              <a:tr h="315264">
                <a:tc>
                  <a:txBody>
                    <a:bodyPr/>
                    <a:lstStyle/>
                    <a:p>
                      <a:pPr algn="ctr" fontAlgn="ctr"/>
                      <a:r>
                        <a:rPr lang="en-US" sz="1600" b="1" i="0" u="none" strike="noStrike">
                          <a:solidFill>
                            <a:srgbClr val="000000"/>
                          </a:solidFill>
                          <a:effectLst/>
                          <a:latin typeface="Sitka Banner"/>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Sitka Banner"/>
                        </a:rPr>
                        <a:t>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1,531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Sitka Banner"/>
                        </a:rPr>
                        <a:t>4,217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7,543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480596"/>
                  </a:ext>
                </a:extLst>
              </a:tr>
              <a:tr h="315264">
                <a:tc>
                  <a:txBody>
                    <a:bodyPr/>
                    <a:lstStyle/>
                    <a:p>
                      <a:pPr algn="ctr" fontAlgn="ctr"/>
                      <a:r>
                        <a:rPr lang="en-US" sz="1600" b="1" i="0" u="none" strike="noStrike">
                          <a:solidFill>
                            <a:srgbClr val="C00000"/>
                          </a:solidFill>
                          <a:effectLst/>
                          <a:latin typeface="Sitka Banner"/>
                        </a:rPr>
                        <a:t>Totals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4,532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3,566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16,105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21,208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C00000"/>
                          </a:solidFill>
                          <a:effectLst/>
                          <a:latin typeface="Sitka Banner"/>
                        </a:rPr>
                        <a:t>46,381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681018"/>
                  </a:ext>
                </a:extLst>
              </a:tr>
            </a:tbl>
          </a:graphicData>
        </a:graphic>
      </p:graphicFrame>
    </p:spTree>
    <p:extLst>
      <p:ext uri="{BB962C8B-B14F-4D97-AF65-F5344CB8AC3E}">
        <p14:creationId xmlns:p14="http://schemas.microsoft.com/office/powerpoint/2010/main" val="3555510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76790-BE75-4C3D-BD06-42CB04AB76CF}"/>
              </a:ext>
            </a:extLst>
          </p:cNvPr>
          <p:cNvSpPr>
            <a:spLocks noGrp="1"/>
          </p:cNvSpPr>
          <p:nvPr>
            <p:ph type="title"/>
          </p:nvPr>
        </p:nvSpPr>
        <p:spPr>
          <a:xfrm>
            <a:off x="194077" y="559562"/>
            <a:ext cx="10805160" cy="707886"/>
          </a:xfrm>
        </p:spPr>
        <p:txBody>
          <a:bodyPr/>
          <a:lstStyle/>
          <a:p>
            <a:r>
              <a:rPr lang="en-US" dirty="0"/>
              <a:t>2022 Response analysis</a:t>
            </a:r>
          </a:p>
        </p:txBody>
      </p:sp>
      <p:sp>
        <p:nvSpPr>
          <p:cNvPr id="3" name="Slide Number Placeholder 2">
            <a:extLst>
              <a:ext uri="{FF2B5EF4-FFF2-40B4-BE49-F238E27FC236}">
                <a16:creationId xmlns:a16="http://schemas.microsoft.com/office/drawing/2014/main" id="{7EDD4BD6-5973-45CA-B32A-9F74C11A7D37}"/>
              </a:ext>
            </a:extLst>
          </p:cNvPr>
          <p:cNvSpPr>
            <a:spLocks noGrp="1"/>
          </p:cNvSpPr>
          <p:nvPr>
            <p:ph type="sldNum" sz="quarter" idx="4"/>
          </p:nvPr>
        </p:nvSpPr>
        <p:spPr/>
        <p:txBody>
          <a:bodyPr/>
          <a:lstStyle/>
          <a:p>
            <a:fld id="{4FAB73BC-B049-4115-A692-8D63A059BFB8}" type="slidenum">
              <a:rPr lang="en-US" noProof="0" smtClean="0"/>
              <a:pPr/>
              <a:t>8</a:t>
            </a:fld>
            <a:endParaRPr lang="en-US" noProof="0"/>
          </a:p>
        </p:txBody>
      </p:sp>
      <p:cxnSp>
        <p:nvCxnSpPr>
          <p:cNvPr id="13" name="Straight Connector 12">
            <a:extLst>
              <a:ext uri="{FF2B5EF4-FFF2-40B4-BE49-F238E27FC236}">
                <a16:creationId xmlns:a16="http://schemas.microsoft.com/office/drawing/2014/main" id="{02522636-3D0B-4E73-8A91-674F4EC3ACC8}"/>
              </a:ext>
              <a:ext uri="{C183D7F6-B498-43B3-948B-1728B52AA6E4}">
                <adec:decorative xmlns:adec="http://schemas.microsoft.com/office/drawing/2017/decorative" val="1"/>
              </a:ext>
            </a:extLst>
          </p:cNvPr>
          <p:cNvCxnSpPr>
            <a:cxnSpLocks/>
          </p:cNvCxnSpPr>
          <p:nvPr/>
        </p:nvCxnSpPr>
        <p:spPr>
          <a:xfrm>
            <a:off x="312275" y="1267448"/>
            <a:ext cx="4037862"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955182A-9F22-4F05-AE1F-B63F38E1CE3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AEDA-88F5-46DE-A2CC-B78DD9C3B025}"/>
              </a:ext>
            </a:extLst>
          </p:cNvPr>
          <p:cNvGrpSpPr/>
          <p:nvPr/>
        </p:nvGrpSpPr>
        <p:grpSpPr>
          <a:xfrm>
            <a:off x="7222139" y="2105890"/>
            <a:ext cx="5292585" cy="3943927"/>
            <a:chOff x="6550240" y="1735494"/>
            <a:chExt cx="5292585" cy="3907079"/>
          </a:xfrm>
        </p:grpSpPr>
        <p:sp>
          <p:nvSpPr>
            <p:cNvPr id="26" name="Text Placeholder 33">
              <a:extLst>
                <a:ext uri="{FF2B5EF4-FFF2-40B4-BE49-F238E27FC236}">
                  <a16:creationId xmlns:a16="http://schemas.microsoft.com/office/drawing/2014/main" id="{3A18C1A3-4CF0-4ACB-91EA-A6698A8C72DB}"/>
                </a:ext>
                <a:ext uri="{C183D7F6-B498-43B3-948B-1728B52AA6E4}">
                  <adec:decorative xmlns:adec="http://schemas.microsoft.com/office/drawing/2017/decorative" val="1"/>
                </a:ext>
              </a:extLst>
            </p:cNvPr>
            <p:cNvSpPr txBox="1">
              <a:spLocks/>
            </p:cNvSpPr>
            <p:nvPr/>
          </p:nvSpPr>
          <p:spPr>
            <a:xfrm>
              <a:off x="6550240" y="1735494"/>
              <a:ext cx="4702216" cy="3907079"/>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endParaRPr lang="en-US"/>
            </a:p>
          </p:txBody>
        </p:sp>
        <p:sp>
          <p:nvSpPr>
            <p:cNvPr id="22" name="Rectangle 21">
              <a:extLst>
                <a:ext uri="{FF2B5EF4-FFF2-40B4-BE49-F238E27FC236}">
                  <a16:creationId xmlns:a16="http://schemas.microsoft.com/office/drawing/2014/main" id="{C24607C5-DC5E-4BF2-B940-91F4474FDD01}"/>
                </a:ext>
              </a:extLst>
            </p:cNvPr>
            <p:cNvSpPr/>
            <p:nvPr/>
          </p:nvSpPr>
          <p:spPr>
            <a:xfrm>
              <a:off x="6917931" y="2900357"/>
              <a:ext cx="142043" cy="159798"/>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EB357A9-F38D-400D-A296-260F24F28217}"/>
                </a:ext>
              </a:extLst>
            </p:cNvPr>
            <p:cNvSpPr/>
            <p:nvPr/>
          </p:nvSpPr>
          <p:spPr>
            <a:xfrm>
              <a:off x="6917929" y="4066713"/>
              <a:ext cx="142043" cy="159798"/>
            </a:xfrm>
            <a:prstGeom prst="rect">
              <a:avLst/>
            </a:prstGeom>
            <a:solidFill>
              <a:srgbClr val="F8E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47FA526-4B10-4354-9248-7E9D7F1DE22A}"/>
                </a:ext>
              </a:extLst>
            </p:cNvPr>
            <p:cNvSpPr txBox="1"/>
            <p:nvPr/>
          </p:nvSpPr>
          <p:spPr>
            <a:xfrm>
              <a:off x="7703612" y="2179894"/>
              <a:ext cx="4051917" cy="461665"/>
            </a:xfrm>
            <a:prstGeom prst="rect">
              <a:avLst/>
            </a:prstGeom>
            <a:noFill/>
          </p:spPr>
          <p:txBody>
            <a:bodyPr wrap="square" rtlCol="0">
              <a:spAutoFit/>
            </a:bodyPr>
            <a:lstStyle/>
            <a:p>
              <a:r>
                <a:rPr lang="en-US" sz="2400"/>
                <a:t>44.45% EMS/Rescue</a:t>
              </a:r>
            </a:p>
          </p:txBody>
        </p:sp>
        <p:sp>
          <p:nvSpPr>
            <p:cNvPr id="28" name="Rectangle 27">
              <a:extLst>
                <a:ext uri="{FF2B5EF4-FFF2-40B4-BE49-F238E27FC236}">
                  <a16:creationId xmlns:a16="http://schemas.microsoft.com/office/drawing/2014/main" id="{2B79EE5B-4D65-4C2C-879C-022DF82DE42D}"/>
                </a:ext>
              </a:extLst>
            </p:cNvPr>
            <p:cNvSpPr/>
            <p:nvPr/>
          </p:nvSpPr>
          <p:spPr>
            <a:xfrm>
              <a:off x="6917931" y="2337201"/>
              <a:ext cx="142043" cy="15979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D2D4AF-532D-461B-84E4-A53627159358}"/>
                </a:ext>
              </a:extLst>
            </p:cNvPr>
            <p:cNvSpPr txBox="1"/>
            <p:nvPr/>
          </p:nvSpPr>
          <p:spPr>
            <a:xfrm>
              <a:off x="7790907" y="3943047"/>
              <a:ext cx="4051917" cy="461665"/>
            </a:xfrm>
            <a:prstGeom prst="rect">
              <a:avLst/>
            </a:prstGeom>
            <a:noFill/>
          </p:spPr>
          <p:txBody>
            <a:bodyPr wrap="square" rtlCol="0">
              <a:spAutoFit/>
            </a:bodyPr>
            <a:lstStyle/>
            <a:p>
              <a:r>
                <a:rPr lang="en-US" sz="2400"/>
                <a:t>6.95% Service Calls</a:t>
              </a:r>
            </a:p>
          </p:txBody>
        </p:sp>
        <p:sp>
          <p:nvSpPr>
            <p:cNvPr id="30" name="TextBox 29">
              <a:extLst>
                <a:ext uri="{FF2B5EF4-FFF2-40B4-BE49-F238E27FC236}">
                  <a16:creationId xmlns:a16="http://schemas.microsoft.com/office/drawing/2014/main" id="{16EC9F6C-4450-40AE-B0D6-A786385DAFD9}"/>
                </a:ext>
              </a:extLst>
            </p:cNvPr>
            <p:cNvSpPr txBox="1"/>
            <p:nvPr/>
          </p:nvSpPr>
          <p:spPr>
            <a:xfrm>
              <a:off x="7703611" y="2713374"/>
              <a:ext cx="4051917" cy="461665"/>
            </a:xfrm>
            <a:prstGeom prst="rect">
              <a:avLst/>
            </a:prstGeom>
            <a:noFill/>
          </p:spPr>
          <p:txBody>
            <a:bodyPr wrap="square" rtlCol="0">
              <a:spAutoFit/>
            </a:bodyPr>
            <a:lstStyle/>
            <a:p>
              <a:r>
                <a:rPr lang="en-US" sz="2400"/>
                <a:t>11.36% Good Intent</a:t>
              </a:r>
            </a:p>
          </p:txBody>
        </p:sp>
        <p:sp>
          <p:nvSpPr>
            <p:cNvPr id="31" name="TextBox 30">
              <a:extLst>
                <a:ext uri="{FF2B5EF4-FFF2-40B4-BE49-F238E27FC236}">
                  <a16:creationId xmlns:a16="http://schemas.microsoft.com/office/drawing/2014/main" id="{38E5A97B-3049-46B6-8C34-C35C5722FBCE}"/>
                </a:ext>
              </a:extLst>
            </p:cNvPr>
            <p:cNvSpPr txBox="1"/>
            <p:nvPr/>
          </p:nvSpPr>
          <p:spPr>
            <a:xfrm>
              <a:off x="7790908" y="3323560"/>
              <a:ext cx="4051917" cy="461665"/>
            </a:xfrm>
            <a:prstGeom prst="rect">
              <a:avLst/>
            </a:prstGeom>
            <a:noFill/>
          </p:spPr>
          <p:txBody>
            <a:bodyPr wrap="square" rtlCol="0">
              <a:spAutoFit/>
            </a:bodyPr>
            <a:lstStyle/>
            <a:p>
              <a:r>
                <a:rPr lang="en-US" sz="2400"/>
                <a:t>7.51% Fires</a:t>
              </a:r>
            </a:p>
          </p:txBody>
        </p:sp>
        <p:sp>
          <p:nvSpPr>
            <p:cNvPr id="33" name="TextBox 32">
              <a:extLst>
                <a:ext uri="{FF2B5EF4-FFF2-40B4-BE49-F238E27FC236}">
                  <a16:creationId xmlns:a16="http://schemas.microsoft.com/office/drawing/2014/main" id="{C428C7D4-3578-4BE5-97C7-F0394FC38C44}"/>
                </a:ext>
              </a:extLst>
            </p:cNvPr>
            <p:cNvSpPr txBox="1"/>
            <p:nvPr/>
          </p:nvSpPr>
          <p:spPr>
            <a:xfrm>
              <a:off x="7790906" y="4502259"/>
              <a:ext cx="4051917" cy="461665"/>
            </a:xfrm>
            <a:prstGeom prst="rect">
              <a:avLst/>
            </a:prstGeom>
            <a:noFill/>
          </p:spPr>
          <p:txBody>
            <a:bodyPr wrap="square" rtlCol="0">
              <a:spAutoFit/>
            </a:bodyPr>
            <a:lstStyle/>
            <a:p>
              <a:r>
                <a:rPr lang="en-US" sz="2400"/>
                <a:t>29.74% All Other Types</a:t>
              </a:r>
            </a:p>
          </p:txBody>
        </p:sp>
      </p:grpSp>
      <p:sp>
        <p:nvSpPr>
          <p:cNvPr id="23" name="Rectangle 22">
            <a:extLst>
              <a:ext uri="{FF2B5EF4-FFF2-40B4-BE49-F238E27FC236}">
                <a16:creationId xmlns:a16="http://schemas.microsoft.com/office/drawing/2014/main" id="{B3515761-46B5-41B3-8DEA-522D4BC3F960}"/>
              </a:ext>
            </a:extLst>
          </p:cNvPr>
          <p:cNvSpPr/>
          <p:nvPr/>
        </p:nvSpPr>
        <p:spPr>
          <a:xfrm>
            <a:off x="7589829" y="3850206"/>
            <a:ext cx="142043" cy="159798"/>
          </a:xfrm>
          <a:prstGeom prst="rect">
            <a:avLst/>
          </a:prstGeom>
          <a:solidFill>
            <a:srgbClr val="F9BC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ACF8BD-E3FE-449F-9C30-6578E7BC7F2F}"/>
              </a:ext>
            </a:extLst>
          </p:cNvPr>
          <p:cNvSpPr/>
          <p:nvPr/>
        </p:nvSpPr>
        <p:spPr>
          <a:xfrm>
            <a:off x="7589828" y="5027562"/>
            <a:ext cx="142043" cy="159798"/>
          </a:xfrm>
          <a:prstGeom prst="rect">
            <a:avLst/>
          </a:prstGeom>
          <a:solidFill>
            <a:srgbClr val="FCF4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9">
            <a:extLst>
              <a:ext uri="{FF2B5EF4-FFF2-40B4-BE49-F238E27FC236}">
                <a16:creationId xmlns:a16="http://schemas.microsoft.com/office/drawing/2014/main" id="{46D14690-D102-4900-A49F-0FAEFD9FA5F0}"/>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graphicFrame>
        <p:nvGraphicFramePr>
          <p:cNvPr id="2" name="Chart 1">
            <a:extLst>
              <a:ext uri="{FF2B5EF4-FFF2-40B4-BE49-F238E27FC236}">
                <a16:creationId xmlns:a16="http://schemas.microsoft.com/office/drawing/2014/main" id="{0340D800-41BE-41E7-75BE-F6F8117311E1}"/>
              </a:ext>
            </a:extLst>
          </p:cNvPr>
          <p:cNvGraphicFramePr>
            <a:graphicFrameLocks/>
          </p:cNvGraphicFramePr>
          <p:nvPr>
            <p:extLst>
              <p:ext uri="{D42A27DB-BD31-4B8C-83A1-F6EECF244321}">
                <p14:modId xmlns:p14="http://schemas.microsoft.com/office/powerpoint/2010/main" val="2925715064"/>
              </p:ext>
            </p:extLst>
          </p:nvPr>
        </p:nvGraphicFramePr>
        <p:xfrm>
          <a:off x="-579646" y="1676620"/>
          <a:ext cx="6176303" cy="44316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797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76790-BE75-4C3D-BD06-42CB04AB76CF}"/>
              </a:ext>
            </a:extLst>
          </p:cNvPr>
          <p:cNvSpPr>
            <a:spLocks noGrp="1"/>
          </p:cNvSpPr>
          <p:nvPr>
            <p:ph type="title"/>
          </p:nvPr>
        </p:nvSpPr>
        <p:spPr>
          <a:xfrm>
            <a:off x="285042" y="593380"/>
            <a:ext cx="10805160" cy="707886"/>
          </a:xfrm>
        </p:spPr>
        <p:txBody>
          <a:bodyPr/>
          <a:lstStyle/>
          <a:p>
            <a:r>
              <a:rPr lang="en-US"/>
              <a:t>2021 v. 2022 fires</a:t>
            </a:r>
          </a:p>
        </p:txBody>
      </p:sp>
      <p:sp>
        <p:nvSpPr>
          <p:cNvPr id="9" name="Picture Placeholder 8">
            <a:extLst>
              <a:ext uri="{FF2B5EF4-FFF2-40B4-BE49-F238E27FC236}">
                <a16:creationId xmlns:a16="http://schemas.microsoft.com/office/drawing/2014/main" id="{2B1D5B73-2155-41AD-9CBF-4D0367D66164}"/>
              </a:ext>
            </a:extLst>
          </p:cNvPr>
          <p:cNvSpPr>
            <a:spLocks noGrp="1"/>
          </p:cNvSpPr>
          <p:nvPr>
            <p:ph type="pic" sz="quarter" idx="15"/>
          </p:nvPr>
        </p:nvSpPr>
        <p:spPr/>
      </p:sp>
      <p:sp>
        <p:nvSpPr>
          <p:cNvPr id="10" name="Text Placeholder 9">
            <a:extLst>
              <a:ext uri="{FF2B5EF4-FFF2-40B4-BE49-F238E27FC236}">
                <a16:creationId xmlns:a16="http://schemas.microsoft.com/office/drawing/2014/main" id="{AD048732-7577-4B5A-9BD4-B41AC9467ED3}"/>
              </a:ext>
            </a:extLst>
          </p:cNvPr>
          <p:cNvSpPr>
            <a:spLocks noGrp="1"/>
          </p:cNvSpPr>
          <p:nvPr>
            <p:ph type="body" sz="quarter" idx="16"/>
          </p:nvPr>
        </p:nvSpPr>
        <p:spPr>
          <a:xfrm>
            <a:off x="179109" y="2968894"/>
            <a:ext cx="3875872" cy="1601464"/>
          </a:xfrm>
        </p:spPr>
        <p:txBody>
          <a:bodyPr/>
          <a:lstStyle/>
          <a:p>
            <a:pPr marL="342900" indent="-342900">
              <a:buFont typeface="Arial" panose="020B0604020202020204" pitchFamily="34" charset="0"/>
              <a:buChar char="•"/>
            </a:pPr>
            <a:r>
              <a:rPr lang="en-US" dirty="0">
                <a:solidFill>
                  <a:schemeClr val="tx1"/>
                </a:solidFill>
              </a:rPr>
              <a:t>5.8% </a:t>
            </a:r>
            <a:r>
              <a:rPr lang="en-US" b="1" dirty="0">
                <a:solidFill>
                  <a:srgbClr val="F9BC62"/>
                </a:solidFill>
              </a:rPr>
              <a:t>Increase</a:t>
            </a:r>
            <a:r>
              <a:rPr lang="en-US" dirty="0">
                <a:solidFill>
                  <a:schemeClr val="tx1"/>
                </a:solidFill>
              </a:rPr>
              <a:t> in total calls for service (12,098)</a:t>
            </a:r>
          </a:p>
          <a:p>
            <a:pPr marL="342900" indent="-342900">
              <a:buFont typeface="Arial" panose="020B0604020202020204" pitchFamily="34" charset="0"/>
              <a:buChar char="•"/>
            </a:pPr>
            <a:r>
              <a:rPr lang="en-US" dirty="0">
                <a:solidFill>
                  <a:schemeClr val="tx1"/>
                </a:solidFill>
              </a:rPr>
              <a:t>3.6% </a:t>
            </a:r>
            <a:r>
              <a:rPr lang="en-US" b="1" dirty="0">
                <a:solidFill>
                  <a:srgbClr val="C00000"/>
                </a:solidFill>
              </a:rPr>
              <a:t>Decrease</a:t>
            </a:r>
            <a:r>
              <a:rPr lang="en-US" dirty="0">
                <a:solidFill>
                  <a:schemeClr val="tx1"/>
                </a:solidFill>
              </a:rPr>
              <a:t> in Structure Fires</a:t>
            </a:r>
          </a:p>
        </p:txBody>
      </p:sp>
      <p:sp>
        <p:nvSpPr>
          <p:cNvPr id="3" name="Slide Number Placeholder 2">
            <a:extLst>
              <a:ext uri="{FF2B5EF4-FFF2-40B4-BE49-F238E27FC236}">
                <a16:creationId xmlns:a16="http://schemas.microsoft.com/office/drawing/2014/main" id="{7EDD4BD6-5973-45CA-B32A-9F74C11A7D37}"/>
              </a:ext>
            </a:extLst>
          </p:cNvPr>
          <p:cNvSpPr>
            <a:spLocks noGrp="1"/>
          </p:cNvSpPr>
          <p:nvPr>
            <p:ph type="sldNum" sz="quarter" idx="4"/>
          </p:nvPr>
        </p:nvSpPr>
        <p:spPr/>
        <p:txBody>
          <a:bodyPr/>
          <a:lstStyle/>
          <a:p>
            <a:fld id="{4FAB73BC-B049-4115-A692-8D63A059BFB8}" type="slidenum">
              <a:rPr lang="en-US" noProof="0" smtClean="0"/>
              <a:pPr/>
              <a:t>9</a:t>
            </a:fld>
            <a:endParaRPr lang="en-US" noProof="0"/>
          </a:p>
        </p:txBody>
      </p:sp>
      <p:cxnSp>
        <p:nvCxnSpPr>
          <p:cNvPr id="13" name="Straight Connector 12">
            <a:extLst>
              <a:ext uri="{FF2B5EF4-FFF2-40B4-BE49-F238E27FC236}">
                <a16:creationId xmlns:a16="http://schemas.microsoft.com/office/drawing/2014/main" id="{02522636-3D0B-4E73-8A91-674F4EC3ACC8}"/>
              </a:ext>
              <a:ext uri="{C183D7F6-B498-43B3-948B-1728B52AA6E4}">
                <adec:decorative xmlns:adec="http://schemas.microsoft.com/office/drawing/2017/decorative" val="1"/>
              </a:ext>
            </a:extLst>
          </p:cNvPr>
          <p:cNvCxnSpPr>
            <a:cxnSpLocks/>
          </p:cNvCxnSpPr>
          <p:nvPr/>
        </p:nvCxnSpPr>
        <p:spPr>
          <a:xfrm>
            <a:off x="411838" y="1301266"/>
            <a:ext cx="3021579" cy="0"/>
          </a:xfrm>
          <a:prstGeom prst="line">
            <a:avLst/>
          </a:prstGeom>
          <a:ln w="57150" cap="rnd">
            <a:solidFill>
              <a:srgbClr val="E58C09"/>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955182A-9F22-4F05-AE1F-B63F38E1CE3D}"/>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9D20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9">
            <a:extLst>
              <a:ext uri="{FF2B5EF4-FFF2-40B4-BE49-F238E27FC236}">
                <a16:creationId xmlns:a16="http://schemas.microsoft.com/office/drawing/2014/main" id="{9E7221B9-401C-4BD8-984C-B4341AF243C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graphicFrame>
        <p:nvGraphicFramePr>
          <p:cNvPr id="2" name="Chart 1">
            <a:extLst>
              <a:ext uri="{FF2B5EF4-FFF2-40B4-BE49-F238E27FC236}">
                <a16:creationId xmlns:a16="http://schemas.microsoft.com/office/drawing/2014/main" id="{91100879-597A-4CFC-1999-85EE0ABE76BD}"/>
              </a:ext>
            </a:extLst>
          </p:cNvPr>
          <p:cNvGraphicFramePr>
            <a:graphicFrameLocks/>
          </p:cNvGraphicFramePr>
          <p:nvPr>
            <p:extLst>
              <p:ext uri="{D42A27DB-BD31-4B8C-83A1-F6EECF244321}">
                <p14:modId xmlns:p14="http://schemas.microsoft.com/office/powerpoint/2010/main" val="3007684413"/>
              </p:ext>
            </p:extLst>
          </p:nvPr>
        </p:nvGraphicFramePr>
        <p:xfrm>
          <a:off x="4358936" y="1274633"/>
          <a:ext cx="7279689" cy="4989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08537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44f2441-c636-4a56-8b8f-155a9156ed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AA46C40728154D8E8A7ABB939CA3D8" ma:contentTypeVersion="13" ma:contentTypeDescription="Create a new document." ma:contentTypeScope="" ma:versionID="293ea0e465f3946b6506dadce00c31c5">
  <xsd:schema xmlns:xsd="http://www.w3.org/2001/XMLSchema" xmlns:xs="http://www.w3.org/2001/XMLSchema" xmlns:p="http://schemas.microsoft.com/office/2006/metadata/properties" xmlns:ns3="844f2441-c636-4a56-8b8f-155a9156edb4" xmlns:ns4="5a7251a7-f185-463c-b590-93af8a047f78" targetNamespace="http://schemas.microsoft.com/office/2006/metadata/properties" ma:root="true" ma:fieldsID="b193459f8c39849ab37713716734f2f3" ns3:_="" ns4:_="">
    <xsd:import namespace="844f2441-c636-4a56-8b8f-155a9156edb4"/>
    <xsd:import namespace="5a7251a7-f185-463c-b590-93af8a047f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4f2441-c636-4a56-8b8f-155a9156e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7251a7-f185-463c-b590-93af8a047f7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86D9CC-0D9D-4BFE-B3F3-26F480BF8C8A}">
  <ds:schemaRefs>
    <ds:schemaRef ds:uri="5a7251a7-f185-463c-b590-93af8a047f78"/>
    <ds:schemaRef ds:uri="844f2441-c636-4a56-8b8f-155a9156ed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6BD77608-CDB9-4D3C-9AB3-AE2F491DE148}">
  <ds:schemaRefs>
    <ds:schemaRef ds:uri="5a7251a7-f185-463c-b590-93af8a047f78"/>
    <ds:schemaRef ds:uri="844f2441-c636-4a56-8b8f-155a9156ed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Modern classic block presentation</Template>
  <TotalTime>246</TotalTime>
  <Words>2124</Words>
  <Application>Microsoft Office PowerPoint</Application>
  <PresentationFormat>Widescreen</PresentationFormat>
  <Paragraphs>344</Paragraphs>
  <Slides>30</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Franklin Gothic Book</vt:lpstr>
      <vt:lpstr>Muli</vt:lpstr>
      <vt:lpstr>Perpetua</vt:lpstr>
      <vt:lpstr>Sitka Banner</vt:lpstr>
      <vt:lpstr>Tw Cen MT</vt:lpstr>
      <vt:lpstr>Tw Cen MT Condensed</vt:lpstr>
      <vt:lpstr>Wingdings 3</vt:lpstr>
      <vt:lpstr>ModernClassicBlock-3</vt:lpstr>
      <vt:lpstr> Savannah Fire Department City Council Presentation January 26, 2023  FIRE Chief eLZIE KITCHEN JR.</vt:lpstr>
      <vt:lpstr>PowerPoint Presentation</vt:lpstr>
      <vt:lpstr>resources</vt:lpstr>
      <vt:lpstr>PowerPoint Presentation</vt:lpstr>
      <vt:lpstr>RECOGNIZING OUR SAVANNAH FIRE FAMILY</vt:lpstr>
      <vt:lpstr>operations</vt:lpstr>
      <vt:lpstr>3-year incident data</vt:lpstr>
      <vt:lpstr>2022 Response analysis</vt:lpstr>
      <vt:lpstr>2021 v. 2022 fires</vt:lpstr>
      <vt:lpstr>2022 fire analysis</vt:lpstr>
      <vt:lpstr>PowerPoint Presentation</vt:lpstr>
      <vt:lpstr>Special ops incidents</vt:lpstr>
      <vt:lpstr>EMERGENCY Medical services</vt:lpstr>
      <vt:lpstr>EMS 2022</vt:lpstr>
      <vt:lpstr>Savannah fire saves</vt:lpstr>
      <vt:lpstr>Advantages of SFD response to EMS incidents</vt:lpstr>
      <vt:lpstr>logistics</vt:lpstr>
      <vt:lpstr>2022 fire prevention</vt:lpstr>
      <vt:lpstr>2022 fire prevention</vt:lpstr>
      <vt:lpstr>Engaging</vt:lpstr>
      <vt:lpstr>Educating</vt:lpstr>
      <vt:lpstr>Savannah fire serves </vt:lpstr>
      <vt:lpstr>2022 Training</vt:lpstr>
      <vt:lpstr>PowerPoint Presentation</vt:lpstr>
      <vt:lpstr>Emergency management</vt:lpstr>
      <vt:lpstr>PowerPoint Presentation</vt:lpstr>
      <vt:lpstr>PowerPoint Presentation</vt:lpstr>
      <vt:lpstr>Future vision</vt:lpstr>
      <vt:lpstr>Vision 2023 and beyond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dc:title>
  <dc:creator>Rhonda Ruesch</dc:creator>
  <cp:lastModifiedBy>Myriam Baker</cp:lastModifiedBy>
  <cp:revision>106</cp:revision>
  <cp:lastPrinted>2023-01-18T13:38:18Z</cp:lastPrinted>
  <dcterms:created xsi:type="dcterms:W3CDTF">2022-02-07T13:29:10Z</dcterms:created>
  <dcterms:modified xsi:type="dcterms:W3CDTF">2023-01-26T17:59:35Z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0x0101009AAA46C40728154D8E8A7ABB939CA3D8</vt:lpwstr>
  </property>
</Properties>
</file>