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Lst>
  <p:notesMasterIdLst>
    <p:notesMasterId r:id="rId15"/>
  </p:notesMasterIdLst>
  <p:sldIdLst>
    <p:sldId id="309" r:id="rId3"/>
    <p:sldId id="364" r:id="rId4"/>
    <p:sldId id="375" r:id="rId5"/>
    <p:sldId id="379" r:id="rId6"/>
    <p:sldId id="376" r:id="rId7"/>
    <p:sldId id="378" r:id="rId8"/>
    <p:sldId id="365" r:id="rId9"/>
    <p:sldId id="372" r:id="rId10"/>
    <p:sldId id="367" r:id="rId11"/>
    <p:sldId id="369" r:id="rId12"/>
    <p:sldId id="362" r:id="rId13"/>
    <p:sldId id="350" r:id="rId1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uel Dominguez" initials="MD"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5406"/>
    <a:srgbClr val="002060"/>
    <a:srgbClr val="000080"/>
    <a:srgbClr val="8A6900"/>
    <a:srgbClr val="1369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2" autoAdjust="0"/>
    <p:restoredTop sz="89247" autoAdjust="0"/>
  </p:normalViewPr>
  <p:slideViewPr>
    <p:cSldViewPr>
      <p:cViewPr varScale="1">
        <p:scale>
          <a:sx n="68" d="100"/>
          <a:sy n="68" d="100"/>
        </p:scale>
        <p:origin x="-10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8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32BA639-CB54-4939-9571-DC209EE7DCFD}" type="datetimeFigureOut">
              <a:rPr lang="en-US" smtClean="0"/>
              <a:pPr/>
              <a:t>4/27/2017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59CBA8C-8477-4419-A61D-D6C4D0CE92D3}" type="slidenum">
              <a:rPr lang="en-US" smtClean="0"/>
              <a:pPr/>
              <a:t>‹#›</a:t>
            </a:fld>
            <a:endParaRPr lang="en-US" dirty="0"/>
          </a:p>
        </p:txBody>
      </p:sp>
    </p:spTree>
    <p:extLst>
      <p:ext uri="{BB962C8B-B14F-4D97-AF65-F5344CB8AC3E}">
        <p14:creationId xmlns:p14="http://schemas.microsoft.com/office/powerpoint/2010/main" val="1755912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9CBA8C-8477-4419-A61D-D6C4D0CE92D3}" type="slidenum">
              <a:rPr lang="en-US" smtClean="0"/>
              <a:pPr/>
              <a:t>1</a:t>
            </a:fld>
            <a:endParaRPr lang="en-US" dirty="0"/>
          </a:p>
        </p:txBody>
      </p:sp>
    </p:spTree>
    <p:extLst>
      <p:ext uri="{BB962C8B-B14F-4D97-AF65-F5344CB8AC3E}">
        <p14:creationId xmlns:p14="http://schemas.microsoft.com/office/powerpoint/2010/main" val="2452952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smtClean="0"/>
              <a:t>DBE Participation</a:t>
            </a:r>
            <a:r>
              <a:rPr lang="en-US" dirty="0" smtClean="0"/>
              <a:t>:  A cumulative annual goal for DBE participation will be set as a percentage of the total dollar value of eligible contracts.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smtClean="0"/>
              <a:t>SBE Reserve</a:t>
            </a:r>
            <a:r>
              <a:rPr lang="en-US" dirty="0" smtClean="0"/>
              <a:t>:  Project are competitively bid among SBEs unless two or fewer certified SBEs are registered with the City to perform the work.  If SBEs do not respond or are non-responsive, the project will considered for DBE reserve.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59CBA8C-8477-4419-A61D-D6C4D0CE92D3}" type="slidenum">
              <a:rPr lang="en-US" smtClean="0"/>
              <a:pPr/>
              <a:t>6</a:t>
            </a:fld>
            <a:endParaRPr lang="en-US" dirty="0"/>
          </a:p>
        </p:txBody>
      </p:sp>
    </p:spTree>
    <p:extLst>
      <p:ext uri="{BB962C8B-B14F-4D97-AF65-F5344CB8AC3E}">
        <p14:creationId xmlns:p14="http://schemas.microsoft.com/office/powerpoint/2010/main" val="357081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9CBA8C-8477-4419-A61D-D6C4D0CE92D3}" type="slidenum">
              <a:rPr lang="en-US" smtClean="0"/>
              <a:pPr/>
              <a:t>12</a:t>
            </a:fld>
            <a:endParaRPr lang="en-US" dirty="0"/>
          </a:p>
        </p:txBody>
      </p:sp>
    </p:spTree>
    <p:extLst>
      <p:ext uri="{BB962C8B-B14F-4D97-AF65-F5344CB8AC3E}">
        <p14:creationId xmlns:p14="http://schemas.microsoft.com/office/powerpoint/2010/main" val="107002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7" name="Slide Number Placeholder 6"/>
          <p:cNvSpPr>
            <a:spLocks noGrp="1"/>
          </p:cNvSpPr>
          <p:nvPr>
            <p:ph type="sldNum" sz="quarter" idx="12"/>
          </p:nvPr>
        </p:nvSpPr>
        <p:spPr/>
        <p:txBody>
          <a:bodyPr/>
          <a:lstStyle/>
          <a:p>
            <a:fld id="{3379B687-6FAD-4769-A595-419ACD5AC20E}"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9" name="Slide Number Placeholder 8"/>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5" name="Slide Number Placeholder 4"/>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4" name="Slide Number Placeholder 3"/>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City of Savannah / Department of Economic Development / Local Government Resources</a:t>
            </a:r>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379B687-6FAD-4769-A595-419ACD5AC20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7" name="Slide Number Placeholder 6"/>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p:txBody>
          <a:bodyPr/>
          <a:lstStyle/>
          <a:p>
            <a:fld id="{3379B687-6FAD-4769-A595-419ACD5AC20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smtClean="0"/>
              <a:t>City of Savannah / Department of Economic Development / Local Government Resources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379B687-6FAD-4769-A595-419ACD5AC20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April 27, 2017</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28600"/>
            <a:ext cx="7620000" cy="1524000"/>
          </a:xfrm>
        </p:spPr>
        <p:txBody>
          <a:bodyPr>
            <a:normAutofit/>
          </a:bodyPr>
          <a:lstStyle/>
          <a:p>
            <a:r>
              <a:rPr lang="en-US" sz="3600" b="1" dirty="0" smtClean="0"/>
              <a:t>Savannah Business Opportunity Program</a:t>
            </a:r>
            <a:r>
              <a:rPr lang="en-US" sz="3600" b="1" dirty="0" smtClean="0">
                <a:effectLst>
                  <a:outerShdw blurRad="38100" dist="38100" dir="2700000" algn="tl">
                    <a:srgbClr val="000000">
                      <a:alpha val="43137"/>
                    </a:srgbClr>
                  </a:outerShdw>
                </a:effectLst>
              </a:rPr>
              <a:t/>
            </a:r>
            <a:br>
              <a:rPr lang="en-US" sz="3600" b="1" dirty="0" smtClean="0">
                <a:effectLst>
                  <a:outerShdw blurRad="38100" dist="38100" dir="2700000" algn="tl">
                    <a:srgbClr val="000000">
                      <a:alpha val="43137"/>
                    </a:srgbClr>
                  </a:outerShdw>
                </a:effectLst>
              </a:rPr>
            </a:br>
            <a:r>
              <a:rPr lang="en-US" sz="2000" b="1" dirty="0" smtClean="0"/>
              <a:t>City Council Workshop</a:t>
            </a:r>
            <a:endParaRPr lang="en-US" sz="2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1800" dirty="0" smtClean="0"/>
              <a:t>April 27, 2017</a:t>
            </a:r>
            <a:endParaRPr lang="en-US" sz="1800" dirty="0"/>
          </a:p>
        </p:txBody>
      </p:sp>
    </p:spTree>
    <p:extLst>
      <p:ext uri="{BB962C8B-B14F-4D97-AF65-F5344CB8AC3E}">
        <p14:creationId xmlns:p14="http://schemas.microsoft.com/office/powerpoint/2010/main" val="1485852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518160"/>
            <a:ext cx="8534400" cy="701040"/>
          </a:xfrm>
        </p:spPr>
        <p:txBody>
          <a:bodyPr/>
          <a:lstStyle/>
          <a:p>
            <a:pPr algn="ctr"/>
            <a:r>
              <a:rPr lang="en-US" sz="3200" b="1" dirty="0" smtClean="0">
                <a:solidFill>
                  <a:schemeClr val="accent3">
                    <a:lumMod val="75000"/>
                  </a:schemeClr>
                </a:solidFill>
              </a:rPr>
              <a:t>Why implement a</a:t>
            </a:r>
            <a:br>
              <a:rPr lang="en-US" sz="3200" b="1" dirty="0" smtClean="0">
                <a:solidFill>
                  <a:schemeClr val="accent3">
                    <a:lumMod val="75000"/>
                  </a:schemeClr>
                </a:solidFill>
              </a:rPr>
            </a:br>
            <a:r>
              <a:rPr lang="en-US" sz="3200" b="1" dirty="0" smtClean="0">
                <a:solidFill>
                  <a:schemeClr val="accent3">
                    <a:lumMod val="75000"/>
                  </a:schemeClr>
                </a:solidFill>
              </a:rPr>
              <a:t> “SBO Program”?</a:t>
            </a:r>
            <a:endParaRPr lang="en-US" sz="3200" b="1" dirty="0">
              <a:solidFill>
                <a:schemeClr val="accent3">
                  <a:lumMod val="75000"/>
                </a:schemeClr>
              </a:solidFill>
            </a:endParaRPr>
          </a:p>
        </p:txBody>
      </p:sp>
      <p:sp>
        <p:nvSpPr>
          <p:cNvPr id="3" name="Content Placeholder 2"/>
          <p:cNvSpPr>
            <a:spLocks noGrp="1"/>
          </p:cNvSpPr>
          <p:nvPr>
            <p:ph idx="1"/>
          </p:nvPr>
        </p:nvSpPr>
        <p:spPr>
          <a:xfrm>
            <a:off x="762000" y="1752600"/>
            <a:ext cx="7632314" cy="3733800"/>
          </a:xfrm>
        </p:spPr>
        <p:txBody>
          <a:bodyPr>
            <a:normAutofit/>
          </a:bodyPr>
          <a:lstStyle/>
          <a:p>
            <a:pPr>
              <a:spcBef>
                <a:spcPts val="1800"/>
              </a:spcBef>
              <a:buFont typeface="Arial" panose="020B0604020202020204" pitchFamily="34" charset="0"/>
              <a:buChar char="•"/>
            </a:pPr>
            <a:r>
              <a:rPr lang="en-US" sz="3200" b="0" dirty="0" smtClean="0"/>
              <a:t>Increases </a:t>
            </a:r>
            <a:r>
              <a:rPr lang="en-US" sz="3200" b="0" u="sng" dirty="0"/>
              <a:t>prime</a:t>
            </a:r>
            <a:r>
              <a:rPr lang="en-US" sz="3200" b="0" dirty="0"/>
              <a:t> contracting </a:t>
            </a:r>
            <a:r>
              <a:rPr lang="en-US" sz="3200" b="0" dirty="0" smtClean="0"/>
              <a:t>opportunities </a:t>
            </a:r>
            <a:r>
              <a:rPr lang="en-US" sz="3200" b="0" dirty="0"/>
              <a:t>for local small </a:t>
            </a:r>
            <a:r>
              <a:rPr lang="en-US" sz="3200" b="0" dirty="0" smtClean="0"/>
              <a:t>businesses</a:t>
            </a:r>
            <a:endParaRPr lang="en-US" sz="3200" b="0" dirty="0"/>
          </a:p>
          <a:p>
            <a:pPr>
              <a:spcBef>
                <a:spcPts val="1800"/>
              </a:spcBef>
              <a:buFont typeface="Arial" panose="020B0604020202020204" pitchFamily="34" charset="0"/>
              <a:buChar char="•"/>
            </a:pPr>
            <a:r>
              <a:rPr lang="en-US" sz="3200" b="0" dirty="0" smtClean="0"/>
              <a:t>Spurs </a:t>
            </a:r>
            <a:r>
              <a:rPr lang="en-US" sz="3200" b="0" dirty="0"/>
              <a:t>local economic growth by keeping procurement dollars in </a:t>
            </a:r>
            <a:r>
              <a:rPr lang="en-US" sz="3200" b="0" dirty="0" smtClean="0"/>
              <a:t>our community</a:t>
            </a:r>
            <a:endParaRPr lang="en-US" sz="3200" b="0" dirty="0"/>
          </a:p>
          <a:p>
            <a:pPr>
              <a:spcBef>
                <a:spcPts val="1800"/>
              </a:spcBef>
              <a:buFont typeface="Arial" panose="020B0604020202020204" pitchFamily="34" charset="0"/>
              <a:buChar char="•"/>
            </a:pPr>
            <a:r>
              <a:rPr lang="en-US" sz="3200" b="0" dirty="0" smtClean="0"/>
              <a:t>Provides </a:t>
            </a:r>
            <a:r>
              <a:rPr lang="en-US" sz="3200" b="0" dirty="0"/>
              <a:t>valuable experience to small firms looking to </a:t>
            </a:r>
            <a:r>
              <a:rPr lang="en-US" sz="3200" b="0" dirty="0" smtClean="0"/>
              <a:t>grow</a:t>
            </a:r>
            <a:endParaRPr lang="en-US" sz="3200" b="0" dirty="0"/>
          </a:p>
        </p:txBody>
      </p:sp>
      <p:sp>
        <p:nvSpPr>
          <p:cNvPr id="5" name="Slide Number Placeholder 4"/>
          <p:cNvSpPr>
            <a:spLocks noGrp="1"/>
          </p:cNvSpPr>
          <p:nvPr>
            <p:ph type="sldNum" sz="quarter" idx="12"/>
          </p:nvPr>
        </p:nvSpPr>
        <p:spPr/>
        <p:txBody>
          <a:bodyPr/>
          <a:lstStyle/>
          <a:p>
            <a:fld id="{CC661855-8001-45BD-93A1-4E5631B0F6FA}" type="slidenum">
              <a:rPr lang="en-US" smtClean="0"/>
              <a:pPr/>
              <a:t>10</a:t>
            </a:fld>
            <a:endParaRPr lang="en-US" dirty="0"/>
          </a:p>
        </p:txBody>
      </p:sp>
      <p:sp>
        <p:nvSpPr>
          <p:cNvPr id="8" name="Footer Placeholder 3"/>
          <p:cNvSpPr>
            <a:spLocks noGrp="1"/>
          </p:cNvSpPr>
          <p:nvPr>
            <p:ph type="ftr" sz="quarter" idx="11"/>
          </p:nvPr>
        </p:nvSpPr>
        <p:spPr>
          <a:xfrm>
            <a:off x="3124200" y="6285122"/>
            <a:ext cx="5117714" cy="268078"/>
          </a:xfrm>
        </p:spPr>
        <p:txBody>
          <a:bodyPr/>
          <a:lstStyle/>
          <a:p>
            <a:r>
              <a:rPr lang="en-US" dirty="0" smtClean="0"/>
              <a:t>City of Savannah / Savannah Business opportunity</a:t>
            </a:r>
            <a:endParaRPr lang="en-US" dirty="0"/>
          </a:p>
        </p:txBody>
      </p:sp>
    </p:spTree>
    <p:extLst>
      <p:ext uri="{BB962C8B-B14F-4D97-AF65-F5344CB8AC3E}">
        <p14:creationId xmlns:p14="http://schemas.microsoft.com/office/powerpoint/2010/main" val="1504287655"/>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533400"/>
            <a:ext cx="8915400" cy="685800"/>
          </a:xfrm>
        </p:spPr>
        <p:txBody>
          <a:bodyPr>
            <a:noAutofit/>
          </a:bodyPr>
          <a:lstStyle/>
          <a:p>
            <a:pPr algn="ctr"/>
            <a:r>
              <a:rPr lang="en-US" sz="3200" b="1" dirty="0">
                <a:solidFill>
                  <a:schemeClr val="accent3">
                    <a:lumMod val="75000"/>
                  </a:schemeClr>
                </a:solidFill>
              </a:rPr>
              <a:t>How </a:t>
            </a:r>
            <a:r>
              <a:rPr lang="en-US" sz="3200" b="1" dirty="0" smtClean="0">
                <a:solidFill>
                  <a:schemeClr val="accent3">
                    <a:lumMod val="75000"/>
                  </a:schemeClr>
                </a:solidFill>
              </a:rPr>
              <a:t>will </a:t>
            </a:r>
            <a:r>
              <a:rPr lang="en-US" sz="3200" b="1" dirty="0">
                <a:solidFill>
                  <a:schemeClr val="accent3">
                    <a:lumMod val="75000"/>
                  </a:schemeClr>
                </a:solidFill>
              </a:rPr>
              <a:t>we keep </a:t>
            </a:r>
            <a:r>
              <a:rPr lang="en-US" sz="3200" b="1" dirty="0" smtClean="0">
                <a:solidFill>
                  <a:schemeClr val="accent3">
                    <a:lumMod val="75000"/>
                  </a:schemeClr>
                </a:solidFill>
              </a:rPr>
              <a:t>M/WBE</a:t>
            </a:r>
            <a:r>
              <a:rPr lang="en-US" sz="2400" b="1" dirty="0" smtClean="0">
                <a:solidFill>
                  <a:schemeClr val="accent3">
                    <a:lumMod val="75000"/>
                  </a:schemeClr>
                </a:solidFill>
              </a:rPr>
              <a:t>s</a:t>
            </a:r>
            <a:r>
              <a:rPr lang="en-US" sz="3200" b="1" dirty="0" smtClean="0">
                <a:solidFill>
                  <a:schemeClr val="accent3">
                    <a:lumMod val="75000"/>
                  </a:schemeClr>
                </a:solidFill>
              </a:rPr>
              <a:t> </a:t>
            </a:r>
            <a:r>
              <a:rPr lang="en-US" sz="3200" b="1" dirty="0">
                <a:solidFill>
                  <a:schemeClr val="accent3">
                    <a:lumMod val="75000"/>
                  </a:schemeClr>
                </a:solidFill>
              </a:rPr>
              <a:t>Engaged</a:t>
            </a:r>
            <a:r>
              <a:rPr lang="en-US" sz="3200" b="1" dirty="0" smtClean="0">
                <a:solidFill>
                  <a:schemeClr val="accent3">
                    <a:lumMod val="75000"/>
                  </a:schemeClr>
                </a:solidFill>
              </a:rPr>
              <a:t>?  </a:t>
            </a:r>
            <a:endParaRPr lang="en-US" sz="3200" b="1"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CC661855-8001-45BD-93A1-4E5631B0F6FA}" type="slidenum">
              <a:rPr lang="en-US" smtClean="0"/>
              <a:pPr/>
              <a:t>11</a:t>
            </a:fld>
            <a:endParaRPr lang="en-US" dirty="0"/>
          </a:p>
        </p:txBody>
      </p:sp>
      <p:sp>
        <p:nvSpPr>
          <p:cNvPr id="3" name="Content Placeholder 2"/>
          <p:cNvSpPr>
            <a:spLocks noGrp="1"/>
          </p:cNvSpPr>
          <p:nvPr>
            <p:ph idx="1"/>
          </p:nvPr>
        </p:nvSpPr>
        <p:spPr>
          <a:xfrm>
            <a:off x="811530" y="1600200"/>
            <a:ext cx="7520940" cy="3581400"/>
          </a:xfrm>
        </p:spPr>
        <p:txBody>
          <a:bodyPr>
            <a:noAutofit/>
          </a:bodyPr>
          <a:lstStyle/>
          <a:p>
            <a:pPr marL="457200" indent="-457200">
              <a:buFont typeface="Arial" panose="020B0604020202020204" pitchFamily="34" charset="0"/>
              <a:buChar char="•"/>
            </a:pPr>
            <a:r>
              <a:rPr lang="en-US" sz="2400" b="0" dirty="0" smtClean="0"/>
              <a:t>Outreach to existing M/WBEs and encourage them to get re-certified as D/SBEs</a:t>
            </a:r>
          </a:p>
          <a:p>
            <a:pPr marL="457200" indent="-457200">
              <a:buFont typeface="Arial" panose="020B0604020202020204" pitchFamily="34" charset="0"/>
              <a:buChar char="•"/>
            </a:pPr>
            <a:r>
              <a:rPr lang="en-US" sz="2400" b="0" dirty="0" smtClean="0"/>
              <a:t>Continue to provide relevant training and support:</a:t>
            </a:r>
          </a:p>
          <a:p>
            <a:pPr marL="2060575" lvl="3" indent="-463550">
              <a:buClrTx/>
              <a:buFont typeface="Arial" panose="020B0604020202020204" pitchFamily="34" charset="0"/>
              <a:buChar char="•"/>
            </a:pPr>
            <a:r>
              <a:rPr lang="en-US" sz="2400" dirty="0"/>
              <a:t>b</a:t>
            </a:r>
            <a:r>
              <a:rPr lang="en-US" sz="2400" b="0" dirty="0" smtClean="0"/>
              <a:t>usiness education </a:t>
            </a:r>
          </a:p>
          <a:p>
            <a:pPr marL="2060575" lvl="3" indent="-463550">
              <a:buClrTx/>
              <a:buFont typeface="Arial" panose="020B0604020202020204" pitchFamily="34" charset="0"/>
              <a:buChar char="•"/>
            </a:pPr>
            <a:r>
              <a:rPr lang="en-US" sz="2400" b="0" dirty="0" smtClean="0"/>
              <a:t>mentorship</a:t>
            </a:r>
            <a:endParaRPr lang="en-US" sz="2400" dirty="0"/>
          </a:p>
          <a:p>
            <a:pPr marL="2060575" lvl="3" indent="-463550">
              <a:buClrTx/>
              <a:buFont typeface="Arial" panose="020B0604020202020204" pitchFamily="34" charset="0"/>
              <a:buChar char="•"/>
            </a:pPr>
            <a:r>
              <a:rPr lang="en-US" sz="2400" b="0" dirty="0" smtClean="0"/>
              <a:t>bonding assistance</a:t>
            </a:r>
          </a:p>
          <a:p>
            <a:pPr marL="2060575" lvl="3" indent="-463550">
              <a:buClrTx/>
              <a:buFont typeface="Arial" panose="020B0604020202020204" pitchFamily="34" charset="0"/>
              <a:buChar char="•"/>
            </a:pPr>
            <a:r>
              <a:rPr lang="en-US" sz="2400" b="0" dirty="0" smtClean="0"/>
              <a:t>access to capital</a:t>
            </a:r>
          </a:p>
          <a:p>
            <a:pPr marL="2060575" lvl="3" indent="-463550">
              <a:buClrTx/>
              <a:buFont typeface="Arial" panose="020B0604020202020204" pitchFamily="34" charset="0"/>
              <a:buChar char="•"/>
            </a:pPr>
            <a:r>
              <a:rPr lang="en-US" sz="2400" b="0" dirty="0" smtClean="0"/>
              <a:t>networking events</a:t>
            </a:r>
          </a:p>
        </p:txBody>
      </p:sp>
      <p:sp>
        <p:nvSpPr>
          <p:cNvPr id="8" name="Footer Placeholder 3"/>
          <p:cNvSpPr>
            <a:spLocks noGrp="1"/>
          </p:cNvSpPr>
          <p:nvPr>
            <p:ph type="ftr" sz="quarter" idx="11"/>
          </p:nvPr>
        </p:nvSpPr>
        <p:spPr>
          <a:xfrm>
            <a:off x="3124200" y="6285122"/>
            <a:ext cx="5117714" cy="268078"/>
          </a:xfrm>
        </p:spPr>
        <p:txBody>
          <a:bodyPr/>
          <a:lstStyle/>
          <a:p>
            <a:r>
              <a:rPr lang="en-US" dirty="0" smtClean="0"/>
              <a:t>City of Savannah / Savannah Business opportunity</a:t>
            </a:r>
            <a:endParaRPr lang="en-US" dirty="0"/>
          </a:p>
        </p:txBody>
      </p:sp>
    </p:spTree>
    <p:extLst>
      <p:ext uri="{BB962C8B-B14F-4D97-AF65-F5344CB8AC3E}">
        <p14:creationId xmlns:p14="http://schemas.microsoft.com/office/powerpoint/2010/main" val="2727796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822960" y="1371600"/>
            <a:ext cx="7863840" cy="4419600"/>
          </a:xfrm>
        </p:spPr>
        <p:txBody>
          <a:bodyPr>
            <a:normAutofit fontScale="92500" lnSpcReduction="20000"/>
          </a:bodyPr>
          <a:lstStyle/>
          <a:p>
            <a:pPr marL="457200" indent="-457200">
              <a:spcAft>
                <a:spcPts val="1200"/>
              </a:spcAft>
              <a:buFont typeface="+mj-lt"/>
              <a:buAutoNum type="arabicPeriod"/>
            </a:pPr>
            <a:r>
              <a:rPr lang="en-US" sz="2400" b="0" dirty="0" smtClean="0">
                <a:latin typeface="+mj-lt"/>
              </a:rPr>
              <a:t>City Council decision:  Replacement of M/WBE Program with SBO Program</a:t>
            </a:r>
          </a:p>
          <a:p>
            <a:pPr marL="457200" indent="-457200">
              <a:spcAft>
                <a:spcPts val="1200"/>
              </a:spcAft>
              <a:buFont typeface="+mj-lt"/>
              <a:buAutoNum type="arabicPeriod"/>
            </a:pPr>
            <a:r>
              <a:rPr lang="en-US" sz="2400" b="0" dirty="0" smtClean="0">
                <a:latin typeface="+mj-lt"/>
              </a:rPr>
              <a:t>Proposed program implementation (if approved):</a:t>
            </a:r>
          </a:p>
          <a:p>
            <a:pPr marL="914400" indent="-457200">
              <a:buAutoNum type="alphaLcPeriod"/>
              <a:tabLst>
                <a:tab pos="800100" algn="l"/>
                <a:tab pos="971550" algn="l"/>
              </a:tabLst>
            </a:pPr>
            <a:r>
              <a:rPr lang="en-US" sz="2000" dirty="0" smtClean="0">
                <a:latin typeface="+mj-lt"/>
              </a:rPr>
              <a:t>Pre Launch Activities:  6-8 months</a:t>
            </a:r>
          </a:p>
          <a:p>
            <a:pPr marL="914400" indent="0">
              <a:spcAft>
                <a:spcPts val="1200"/>
              </a:spcAft>
              <a:tabLst>
                <a:tab pos="800100" algn="l"/>
                <a:tab pos="971550" algn="l"/>
              </a:tabLst>
            </a:pPr>
            <a:r>
              <a:rPr lang="en-US" sz="2000" b="0" dirty="0" smtClean="0"/>
              <a:t>Fill vacant M/WBE Program Coordinator position,  complete policy </a:t>
            </a:r>
            <a:r>
              <a:rPr lang="en-US" sz="2000" b="0" dirty="0"/>
              <a:t>revisions, </a:t>
            </a:r>
            <a:r>
              <a:rPr lang="en-US" sz="2000" b="0" dirty="0" smtClean="0"/>
              <a:t>create new </a:t>
            </a:r>
            <a:r>
              <a:rPr lang="en-US" sz="2000" b="0" dirty="0"/>
              <a:t>operating </a:t>
            </a:r>
            <a:r>
              <a:rPr lang="en-US" sz="2000" b="0" dirty="0" smtClean="0"/>
              <a:t>procedures and </a:t>
            </a:r>
            <a:r>
              <a:rPr lang="en-US" sz="2000" b="0" dirty="0"/>
              <a:t>forms, </a:t>
            </a:r>
            <a:r>
              <a:rPr lang="en-US" sz="2000" b="0" dirty="0" smtClean="0"/>
              <a:t>coordinate </a:t>
            </a:r>
            <a:r>
              <a:rPr lang="en-US" sz="2000" b="0" dirty="0"/>
              <a:t>with </a:t>
            </a:r>
            <a:r>
              <a:rPr lang="en-US" sz="2000" b="0" dirty="0" smtClean="0"/>
              <a:t>Purchasing and Legal, conduct user </a:t>
            </a:r>
            <a:r>
              <a:rPr lang="en-US" sz="2000" b="0" dirty="0"/>
              <a:t>department </a:t>
            </a:r>
            <a:r>
              <a:rPr lang="en-US" sz="2000" b="0" dirty="0" smtClean="0"/>
              <a:t>re-training</a:t>
            </a:r>
            <a:r>
              <a:rPr lang="en-US" sz="2000" b="0" dirty="0"/>
              <a:t>, </a:t>
            </a:r>
            <a:r>
              <a:rPr lang="en-US" sz="2000" b="0" dirty="0" smtClean="0"/>
              <a:t>edit/update the </a:t>
            </a:r>
            <a:r>
              <a:rPr lang="en-US" sz="2000" b="0" dirty="0"/>
              <a:t>Supplier Portal, </a:t>
            </a:r>
            <a:r>
              <a:rPr lang="en-US" sz="2000" b="0" dirty="0" smtClean="0"/>
              <a:t>re-certify M/WBEs as </a:t>
            </a:r>
            <a:r>
              <a:rPr lang="en-US" sz="2000" b="0" dirty="0"/>
              <a:t>D</a:t>
            </a:r>
            <a:r>
              <a:rPr lang="en-US" sz="2000" b="0" dirty="0" smtClean="0"/>
              <a:t>/SBEs, create new SBE directory, develop new marketing strategy </a:t>
            </a:r>
            <a:r>
              <a:rPr lang="en-US" sz="2000" b="0" dirty="0"/>
              <a:t>and materials, </a:t>
            </a:r>
            <a:r>
              <a:rPr lang="en-US" sz="2000" b="0" dirty="0" smtClean="0"/>
              <a:t>revise business </a:t>
            </a:r>
            <a:r>
              <a:rPr lang="en-US" sz="2000" b="0" dirty="0"/>
              <a:t>class </a:t>
            </a:r>
            <a:r>
              <a:rPr lang="en-US" sz="2000" b="0" dirty="0" smtClean="0"/>
              <a:t>content, </a:t>
            </a:r>
            <a:r>
              <a:rPr lang="en-US" sz="2000" b="0" dirty="0"/>
              <a:t>etc.)</a:t>
            </a:r>
          </a:p>
          <a:p>
            <a:pPr marL="914400" indent="-457200">
              <a:spcAft>
                <a:spcPts val="1200"/>
              </a:spcAft>
              <a:buAutoNum type="alphaLcPeriod" startAt="2"/>
              <a:tabLst>
                <a:tab pos="800100" algn="l"/>
                <a:tab pos="971550" algn="l"/>
              </a:tabLst>
            </a:pPr>
            <a:r>
              <a:rPr lang="en-US" sz="2000" dirty="0" smtClean="0">
                <a:latin typeface="+mj-lt"/>
              </a:rPr>
              <a:t>Proposed Program Launch:  January, 2018</a:t>
            </a:r>
          </a:p>
          <a:p>
            <a:pPr marL="914400" indent="-457200">
              <a:buAutoNum type="alphaLcPeriod" startAt="2"/>
              <a:tabLst>
                <a:tab pos="800100" algn="l"/>
                <a:tab pos="971550" algn="l"/>
              </a:tabLst>
            </a:pPr>
            <a:r>
              <a:rPr lang="en-US" sz="2000" dirty="0" smtClean="0">
                <a:latin typeface="+mj-lt"/>
              </a:rPr>
              <a:t>Recommend a Soft Goal for </a:t>
            </a:r>
            <a:r>
              <a:rPr lang="en-US" sz="2000" dirty="0">
                <a:latin typeface="+mj-lt"/>
              </a:rPr>
              <a:t>D</a:t>
            </a:r>
            <a:r>
              <a:rPr lang="en-US" sz="2000" dirty="0" smtClean="0">
                <a:latin typeface="+mj-lt"/>
              </a:rPr>
              <a:t>BEs in Year 1, based on 2017 procurement data</a:t>
            </a:r>
          </a:p>
        </p:txBody>
      </p:sp>
      <p:sp>
        <p:nvSpPr>
          <p:cNvPr id="5" name="Slide Number Placeholder 4"/>
          <p:cNvSpPr>
            <a:spLocks noGrp="1"/>
          </p:cNvSpPr>
          <p:nvPr>
            <p:ph type="sldNum" sz="quarter" idx="12"/>
          </p:nvPr>
        </p:nvSpPr>
        <p:spPr/>
        <p:txBody>
          <a:bodyPr/>
          <a:lstStyle/>
          <a:p>
            <a:fld id="{CC661855-8001-45BD-93A1-4E5631B0F6FA}" type="slidenum">
              <a:rPr lang="en-US" smtClean="0"/>
              <a:pPr/>
              <a:t>12</a:t>
            </a:fld>
            <a:endParaRPr lang="en-US" dirty="0"/>
          </a:p>
        </p:txBody>
      </p:sp>
      <p:sp>
        <p:nvSpPr>
          <p:cNvPr id="2" name="Title 1"/>
          <p:cNvSpPr>
            <a:spLocks noGrp="1"/>
          </p:cNvSpPr>
          <p:nvPr>
            <p:ph type="title"/>
          </p:nvPr>
        </p:nvSpPr>
        <p:spPr>
          <a:xfrm>
            <a:off x="822960" y="518160"/>
            <a:ext cx="7520940" cy="548640"/>
          </a:xfrm>
        </p:spPr>
        <p:txBody>
          <a:bodyPr>
            <a:normAutofit fontScale="90000"/>
          </a:bodyPr>
          <a:lstStyle/>
          <a:p>
            <a:pPr algn="ctr"/>
            <a:r>
              <a:rPr lang="en-US" sz="3600" b="1" dirty="0" smtClean="0">
                <a:solidFill>
                  <a:schemeClr val="accent3">
                    <a:lumMod val="75000"/>
                  </a:schemeClr>
                </a:solidFill>
              </a:rPr>
              <a:t>Next Steps</a:t>
            </a:r>
            <a:endParaRPr lang="en-US" sz="3600" b="1" dirty="0">
              <a:solidFill>
                <a:schemeClr val="accent3">
                  <a:lumMod val="75000"/>
                </a:schemeClr>
              </a:solidFill>
            </a:endParaRPr>
          </a:p>
        </p:txBody>
      </p:sp>
      <p:sp>
        <p:nvSpPr>
          <p:cNvPr id="8" name="Footer Placeholder 3"/>
          <p:cNvSpPr>
            <a:spLocks noGrp="1"/>
          </p:cNvSpPr>
          <p:nvPr>
            <p:ph type="ftr" sz="quarter" idx="11"/>
          </p:nvPr>
        </p:nvSpPr>
        <p:spPr>
          <a:xfrm>
            <a:off x="3124200" y="6285122"/>
            <a:ext cx="5117714" cy="268078"/>
          </a:xfrm>
        </p:spPr>
        <p:txBody>
          <a:bodyPr/>
          <a:lstStyle/>
          <a:p>
            <a:r>
              <a:rPr lang="en-US" dirty="0" smtClean="0"/>
              <a:t>City of Savannah / Savannah Business opportunity</a:t>
            </a:r>
            <a:endParaRPr lang="en-US" dirty="0"/>
          </a:p>
        </p:txBody>
      </p:sp>
    </p:spTree>
    <p:extLst>
      <p:ext uri="{BB962C8B-B14F-4D97-AF65-F5344CB8AC3E}">
        <p14:creationId xmlns:p14="http://schemas.microsoft.com/office/powerpoint/2010/main" val="300966173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6700" y="457200"/>
            <a:ext cx="8610600" cy="548640"/>
          </a:xfrm>
        </p:spPr>
        <p:txBody>
          <a:bodyPr>
            <a:noAutofit/>
          </a:bodyPr>
          <a:lstStyle/>
          <a:p>
            <a:pPr algn="ctr"/>
            <a:r>
              <a:rPr lang="en-US" sz="3200" b="1" dirty="0" smtClean="0">
                <a:solidFill>
                  <a:schemeClr val="accent3">
                    <a:lumMod val="75000"/>
                  </a:schemeClr>
                </a:solidFill>
              </a:rPr>
              <a:t>What is a Small Business enterprise program?</a:t>
            </a:r>
            <a:endParaRPr lang="en-US" sz="3200" b="1" dirty="0">
              <a:solidFill>
                <a:schemeClr val="accent3">
                  <a:lumMod val="75000"/>
                </a:schemeClr>
              </a:solidFill>
            </a:endParaRPr>
          </a:p>
        </p:txBody>
      </p:sp>
      <p:sp>
        <p:nvSpPr>
          <p:cNvPr id="3" name="Content Placeholder 2"/>
          <p:cNvSpPr>
            <a:spLocks noGrp="1"/>
          </p:cNvSpPr>
          <p:nvPr>
            <p:ph idx="1"/>
          </p:nvPr>
        </p:nvSpPr>
        <p:spPr>
          <a:xfrm>
            <a:off x="838200" y="1524000"/>
            <a:ext cx="7520940" cy="3962400"/>
          </a:xfrm>
        </p:spPr>
        <p:txBody>
          <a:bodyPr>
            <a:normAutofit/>
          </a:bodyPr>
          <a:lstStyle/>
          <a:p>
            <a:pPr marL="285750" indent="-285750">
              <a:buFont typeface="Arial" panose="020B0604020202020204" pitchFamily="34" charset="0"/>
              <a:buChar char="•"/>
            </a:pPr>
            <a:r>
              <a:rPr lang="en-US" sz="2800" b="0" dirty="0" smtClean="0"/>
              <a:t>Small Business Enterprise (SBE) programs aim </a:t>
            </a:r>
            <a:r>
              <a:rPr lang="en-US" sz="2800" b="0" dirty="0"/>
              <a:t>to </a:t>
            </a:r>
            <a:r>
              <a:rPr lang="en-US" sz="2800" dirty="0">
                <a:solidFill>
                  <a:srgbClr val="E05406"/>
                </a:solidFill>
              </a:rPr>
              <a:t>increase utilization of local small businesses</a:t>
            </a:r>
            <a:r>
              <a:rPr lang="en-US" sz="2800" b="0" dirty="0"/>
              <a:t> in all areas of City procurement. </a:t>
            </a:r>
            <a:endParaRPr lang="en-US" sz="2800" b="0" dirty="0" smtClean="0"/>
          </a:p>
          <a:p>
            <a:pPr marL="285750" indent="-285750">
              <a:buFont typeface="Arial" panose="020B0604020202020204" pitchFamily="34" charset="0"/>
              <a:buChar char="•"/>
            </a:pPr>
            <a:r>
              <a:rPr lang="en-US" sz="2800" b="0" dirty="0" smtClean="0"/>
              <a:t>Businesses </a:t>
            </a:r>
            <a:r>
              <a:rPr lang="en-US" sz="2800" b="0" dirty="0"/>
              <a:t>that meet required </a:t>
            </a:r>
            <a:r>
              <a:rPr lang="en-US" sz="2800" dirty="0">
                <a:solidFill>
                  <a:srgbClr val="E05406"/>
                </a:solidFill>
              </a:rPr>
              <a:t>revenue and employee thresholds </a:t>
            </a:r>
            <a:r>
              <a:rPr lang="en-US" sz="2800" b="0" dirty="0" smtClean="0"/>
              <a:t>are eligible </a:t>
            </a:r>
            <a:r>
              <a:rPr lang="en-US" sz="2800" b="0" dirty="0"/>
              <a:t>for </a:t>
            </a:r>
            <a:r>
              <a:rPr lang="en-US" sz="2800" b="0" dirty="0" smtClean="0"/>
              <a:t>certification.</a:t>
            </a:r>
          </a:p>
          <a:p>
            <a:pPr marL="285750" indent="-285750">
              <a:buFont typeface="Arial" panose="020B0604020202020204" pitchFamily="34" charset="0"/>
              <a:buChar char="•"/>
            </a:pPr>
            <a:r>
              <a:rPr lang="en-US" sz="2800" b="0" dirty="0" smtClean="0"/>
              <a:t>Certification allows SBEs to participate </a:t>
            </a:r>
            <a:r>
              <a:rPr lang="en-US" sz="2800" b="0" dirty="0"/>
              <a:t>in </a:t>
            </a:r>
            <a:r>
              <a:rPr lang="en-US" sz="2800" dirty="0">
                <a:solidFill>
                  <a:srgbClr val="E05406"/>
                </a:solidFill>
              </a:rPr>
              <a:t>sheltered City </a:t>
            </a:r>
            <a:r>
              <a:rPr lang="en-US" sz="2800" dirty="0" smtClean="0">
                <a:solidFill>
                  <a:srgbClr val="E05406"/>
                </a:solidFill>
              </a:rPr>
              <a:t>contracts</a:t>
            </a:r>
            <a:r>
              <a:rPr lang="en-US" sz="2800" b="0" dirty="0" smtClean="0"/>
              <a:t>.</a:t>
            </a:r>
            <a:endParaRPr lang="en-US" sz="2800" b="0" dirty="0"/>
          </a:p>
        </p:txBody>
      </p:sp>
      <p:sp>
        <p:nvSpPr>
          <p:cNvPr id="5" name="Slide Number Placeholder 4"/>
          <p:cNvSpPr>
            <a:spLocks noGrp="1"/>
          </p:cNvSpPr>
          <p:nvPr>
            <p:ph type="sldNum" sz="quarter" idx="12"/>
          </p:nvPr>
        </p:nvSpPr>
        <p:spPr/>
        <p:txBody>
          <a:bodyPr/>
          <a:lstStyle/>
          <a:p>
            <a:fld id="{CC661855-8001-45BD-93A1-4E5631B0F6FA}" type="slidenum">
              <a:rPr lang="en-US" smtClean="0"/>
              <a:pPr/>
              <a:t>2</a:t>
            </a:fld>
            <a:endParaRPr lang="en-US" dirty="0"/>
          </a:p>
        </p:txBody>
      </p:sp>
      <p:sp>
        <p:nvSpPr>
          <p:cNvPr id="8" name="Footer Placeholder 3"/>
          <p:cNvSpPr>
            <a:spLocks noGrp="1"/>
          </p:cNvSpPr>
          <p:nvPr>
            <p:ph type="ftr" sz="quarter" idx="11"/>
          </p:nvPr>
        </p:nvSpPr>
        <p:spPr>
          <a:xfrm>
            <a:off x="3124200" y="6285122"/>
            <a:ext cx="5117714" cy="268078"/>
          </a:xfrm>
        </p:spPr>
        <p:txBody>
          <a:bodyPr/>
          <a:lstStyle/>
          <a:p>
            <a:r>
              <a:rPr lang="en-US" dirty="0" smtClean="0"/>
              <a:t>City of Savannah / Savannah Business opportunity</a:t>
            </a:r>
            <a:endParaRPr lang="en-US" dirty="0"/>
          </a:p>
        </p:txBody>
      </p:sp>
    </p:spTree>
    <p:extLst>
      <p:ext uri="{BB962C8B-B14F-4D97-AF65-F5344CB8AC3E}">
        <p14:creationId xmlns:p14="http://schemas.microsoft.com/office/powerpoint/2010/main" val="1920224027"/>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6700" y="457200"/>
            <a:ext cx="8610600" cy="548640"/>
          </a:xfrm>
        </p:spPr>
        <p:txBody>
          <a:bodyPr>
            <a:noAutofit/>
          </a:bodyPr>
          <a:lstStyle/>
          <a:p>
            <a:pPr algn="ctr"/>
            <a:r>
              <a:rPr lang="en-US" sz="3200" b="1" dirty="0" smtClean="0">
                <a:solidFill>
                  <a:schemeClr val="accent3">
                    <a:lumMod val="75000"/>
                  </a:schemeClr>
                </a:solidFill>
              </a:rPr>
              <a:t>What is a Disadvantaged business Enterprise Program?</a:t>
            </a:r>
            <a:endParaRPr lang="en-US" sz="3200" b="1" dirty="0">
              <a:solidFill>
                <a:schemeClr val="accent3">
                  <a:lumMod val="75000"/>
                </a:schemeClr>
              </a:solidFill>
            </a:endParaRPr>
          </a:p>
        </p:txBody>
      </p:sp>
      <p:sp>
        <p:nvSpPr>
          <p:cNvPr id="3" name="Content Placeholder 2"/>
          <p:cNvSpPr>
            <a:spLocks noGrp="1"/>
          </p:cNvSpPr>
          <p:nvPr>
            <p:ph idx="1"/>
          </p:nvPr>
        </p:nvSpPr>
        <p:spPr>
          <a:xfrm>
            <a:off x="838200" y="1524000"/>
            <a:ext cx="7520940" cy="3962400"/>
          </a:xfrm>
        </p:spPr>
        <p:txBody>
          <a:bodyPr>
            <a:normAutofit fontScale="92500" lnSpcReduction="10000"/>
          </a:bodyPr>
          <a:lstStyle/>
          <a:p>
            <a:pPr marL="285750" indent="-285750">
              <a:buFont typeface="Arial" panose="020B0604020202020204" pitchFamily="34" charset="0"/>
              <a:buChar char="•"/>
            </a:pPr>
            <a:r>
              <a:rPr lang="en-US" sz="2800" b="0" dirty="0" smtClean="0"/>
              <a:t>DBE is a small </a:t>
            </a:r>
            <a:r>
              <a:rPr lang="en-US" sz="2800" b="0" dirty="0"/>
              <a:t>business </a:t>
            </a:r>
            <a:r>
              <a:rPr lang="en-US" sz="2800" b="0" dirty="0" smtClean="0"/>
              <a:t>where </a:t>
            </a:r>
            <a:r>
              <a:rPr lang="en-US" sz="2800" dirty="0">
                <a:solidFill>
                  <a:srgbClr val="E05406"/>
                </a:solidFill>
              </a:rPr>
              <a:t>socially and economically disadvantaged </a:t>
            </a:r>
            <a:r>
              <a:rPr lang="en-US" sz="2800" b="0" dirty="0"/>
              <a:t>individuals own at least a 51% interest and also control management and daily business operations. </a:t>
            </a:r>
          </a:p>
          <a:p>
            <a:pPr marL="285750" indent="-285750">
              <a:buFont typeface="Arial" panose="020B0604020202020204" pitchFamily="34" charset="0"/>
              <a:buChar char="•"/>
            </a:pPr>
            <a:r>
              <a:rPr lang="en-US" sz="2800" b="0" dirty="0" smtClean="0"/>
              <a:t>Business </a:t>
            </a:r>
            <a:r>
              <a:rPr lang="en-US" sz="2800" b="0" dirty="0"/>
              <a:t>m</a:t>
            </a:r>
            <a:r>
              <a:rPr lang="en-US" sz="2800" b="0" dirty="0" smtClean="0"/>
              <a:t>ust meet Small Business Administration size standards and not exceed </a:t>
            </a:r>
            <a:r>
              <a:rPr lang="en-US" sz="2800" dirty="0">
                <a:solidFill>
                  <a:srgbClr val="E05406"/>
                </a:solidFill>
              </a:rPr>
              <a:t>$23.98 million in gross revenue</a:t>
            </a:r>
            <a:r>
              <a:rPr lang="en-US" sz="2800" b="0" dirty="0" smtClean="0"/>
              <a:t>.</a:t>
            </a:r>
          </a:p>
          <a:p>
            <a:pPr marL="285750" indent="-285750">
              <a:buFont typeface="Arial" panose="020B0604020202020204" pitchFamily="34" charset="0"/>
              <a:buChar char="•"/>
            </a:pPr>
            <a:r>
              <a:rPr lang="en-US" sz="2800" b="0" dirty="0" smtClean="0"/>
              <a:t>Certification allows DBEs to benefit from </a:t>
            </a:r>
            <a:r>
              <a:rPr lang="en-US" sz="2800" dirty="0" smtClean="0">
                <a:solidFill>
                  <a:srgbClr val="E05406"/>
                </a:solidFill>
              </a:rPr>
              <a:t>subcontracting goals for service contracts over $100,000 and construction contracts over $250,000</a:t>
            </a:r>
            <a:r>
              <a:rPr lang="en-US" sz="2800" b="0" dirty="0" smtClean="0"/>
              <a:t>.</a:t>
            </a:r>
            <a:endParaRPr lang="en-US" sz="2800" b="0" dirty="0"/>
          </a:p>
        </p:txBody>
      </p:sp>
      <p:sp>
        <p:nvSpPr>
          <p:cNvPr id="5" name="Slide Number Placeholder 4"/>
          <p:cNvSpPr>
            <a:spLocks noGrp="1"/>
          </p:cNvSpPr>
          <p:nvPr>
            <p:ph type="sldNum" sz="quarter" idx="12"/>
          </p:nvPr>
        </p:nvSpPr>
        <p:spPr/>
        <p:txBody>
          <a:bodyPr/>
          <a:lstStyle/>
          <a:p>
            <a:fld id="{CC661855-8001-45BD-93A1-4E5631B0F6FA}" type="slidenum">
              <a:rPr lang="en-US" smtClean="0"/>
              <a:pPr/>
              <a:t>3</a:t>
            </a:fld>
            <a:endParaRPr lang="en-US" dirty="0"/>
          </a:p>
        </p:txBody>
      </p:sp>
      <p:sp>
        <p:nvSpPr>
          <p:cNvPr id="7" name="Footer Placeholder 3"/>
          <p:cNvSpPr>
            <a:spLocks noGrp="1"/>
          </p:cNvSpPr>
          <p:nvPr>
            <p:ph type="ftr" sz="quarter" idx="11"/>
          </p:nvPr>
        </p:nvSpPr>
        <p:spPr>
          <a:xfrm>
            <a:off x="3124200" y="6285122"/>
            <a:ext cx="5117714" cy="268078"/>
          </a:xfrm>
        </p:spPr>
        <p:txBody>
          <a:bodyPr/>
          <a:lstStyle/>
          <a:p>
            <a:r>
              <a:rPr lang="en-US" dirty="0" smtClean="0"/>
              <a:t>City of Savannah / Savannah Business opportunity</a:t>
            </a:r>
            <a:endParaRPr lang="en-US" dirty="0"/>
          </a:p>
        </p:txBody>
      </p:sp>
    </p:spTree>
    <p:extLst>
      <p:ext uri="{BB962C8B-B14F-4D97-AF65-F5344CB8AC3E}">
        <p14:creationId xmlns:p14="http://schemas.microsoft.com/office/powerpoint/2010/main" val="2655402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6700" y="457200"/>
            <a:ext cx="8610600" cy="548640"/>
          </a:xfrm>
        </p:spPr>
        <p:txBody>
          <a:bodyPr>
            <a:noAutofit/>
          </a:bodyPr>
          <a:lstStyle/>
          <a:p>
            <a:pPr algn="ctr"/>
            <a:r>
              <a:rPr lang="en-US" sz="3200" b="1" dirty="0" smtClean="0">
                <a:solidFill>
                  <a:schemeClr val="accent3">
                    <a:lumMod val="75000"/>
                  </a:schemeClr>
                </a:solidFill>
              </a:rPr>
              <a:t>Social and Economic Disadvantage</a:t>
            </a:r>
            <a:endParaRPr lang="en-US" sz="3200" b="1" dirty="0">
              <a:solidFill>
                <a:schemeClr val="accent3">
                  <a:lumMod val="75000"/>
                </a:schemeClr>
              </a:solidFill>
            </a:endParaRPr>
          </a:p>
        </p:txBody>
      </p:sp>
      <p:sp>
        <p:nvSpPr>
          <p:cNvPr id="4" name="Footer Placeholder 3"/>
          <p:cNvSpPr>
            <a:spLocks noGrp="1"/>
          </p:cNvSpPr>
          <p:nvPr>
            <p:ph type="ftr" sz="quarter" idx="11"/>
          </p:nvPr>
        </p:nvSpPr>
        <p:spPr>
          <a:xfrm>
            <a:off x="3124200" y="6285122"/>
            <a:ext cx="5117714" cy="268078"/>
          </a:xfrm>
        </p:spPr>
        <p:txBody>
          <a:bodyPr/>
          <a:lstStyle/>
          <a:p>
            <a:r>
              <a:rPr lang="en-US" dirty="0" smtClean="0"/>
              <a:t>City of Savannah / Savannah Business opportunity</a:t>
            </a:r>
            <a:endParaRPr lang="en-US" dirty="0"/>
          </a:p>
        </p:txBody>
      </p:sp>
      <p:sp>
        <p:nvSpPr>
          <p:cNvPr id="5" name="Slide Number Placeholder 4"/>
          <p:cNvSpPr>
            <a:spLocks noGrp="1"/>
          </p:cNvSpPr>
          <p:nvPr>
            <p:ph type="sldNum" sz="quarter" idx="12"/>
          </p:nvPr>
        </p:nvSpPr>
        <p:spPr/>
        <p:txBody>
          <a:bodyPr/>
          <a:lstStyle/>
          <a:p>
            <a:fld id="{CC661855-8001-45BD-93A1-4E5631B0F6FA}" type="slidenum">
              <a:rPr lang="en-US" smtClean="0"/>
              <a:pPr/>
              <a:t>4</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053618596"/>
              </p:ext>
            </p:extLst>
          </p:nvPr>
        </p:nvGraphicFramePr>
        <p:xfrm>
          <a:off x="762000" y="1066801"/>
          <a:ext cx="7620000" cy="4739639"/>
        </p:xfrm>
        <a:graphic>
          <a:graphicData uri="http://schemas.openxmlformats.org/drawingml/2006/table">
            <a:tbl>
              <a:tblPr firstRow="1" bandRow="1">
                <a:tableStyleId>{F5AB1C69-6EDB-4FF4-983F-18BD219EF322}</a:tableStyleId>
              </a:tblPr>
              <a:tblGrid>
                <a:gridCol w="3810000"/>
                <a:gridCol w="3810000"/>
              </a:tblGrid>
              <a:tr h="685799">
                <a:tc>
                  <a:txBody>
                    <a:bodyPr/>
                    <a:lstStyle/>
                    <a:p>
                      <a:pPr algn="ctr"/>
                      <a:r>
                        <a:rPr lang="en-US" sz="2400" b="1" dirty="0" smtClean="0"/>
                        <a:t>Social </a:t>
                      </a:r>
                      <a:r>
                        <a:rPr lang="en-US" sz="2400" b="1" kern="1200" dirty="0" smtClean="0">
                          <a:solidFill>
                            <a:schemeClr val="lt1"/>
                          </a:solidFill>
                          <a:latin typeface="+mn-lt"/>
                          <a:ea typeface="+mn-ea"/>
                          <a:cs typeface="+mn-cs"/>
                        </a:rPr>
                        <a:t>Disadvantage</a:t>
                      </a:r>
                      <a:endParaRPr lang="en-US" sz="2400" b="1" kern="1200" dirty="0">
                        <a:solidFill>
                          <a:schemeClr val="lt1"/>
                        </a:solidFill>
                        <a:latin typeface="+mn-lt"/>
                        <a:ea typeface="+mn-ea"/>
                        <a:cs typeface="+mn-cs"/>
                      </a:endParaRPr>
                    </a:p>
                  </a:txBody>
                  <a:tcPr anchor="ctr">
                    <a:solidFill>
                      <a:schemeClr val="accent3">
                        <a:lumMod val="75000"/>
                      </a:schemeClr>
                    </a:solidFill>
                  </a:tcPr>
                </a:tc>
                <a:tc>
                  <a:txBody>
                    <a:bodyPr/>
                    <a:lstStyle/>
                    <a:p>
                      <a:pPr algn="ctr"/>
                      <a:r>
                        <a:rPr lang="en-US" sz="2400" b="1" dirty="0" smtClean="0"/>
                        <a:t>Economic Disadvantage</a:t>
                      </a:r>
                      <a:endParaRPr lang="en-US" sz="2400" b="1" dirty="0"/>
                    </a:p>
                  </a:txBody>
                  <a:tcPr anchor="ctr">
                    <a:solidFill>
                      <a:schemeClr val="accent3">
                        <a:lumMod val="75000"/>
                      </a:schemeClr>
                    </a:solidFill>
                  </a:tcPr>
                </a:tc>
              </a:tr>
              <a:tr h="3958749">
                <a:tc>
                  <a:txBody>
                    <a:bodyPr/>
                    <a:lstStyle/>
                    <a:p>
                      <a:pPr algn="ctr"/>
                      <a:r>
                        <a:rPr lang="en-US" sz="2000" b="0" dirty="0" smtClean="0"/>
                        <a:t>“</a:t>
                      </a:r>
                      <a:r>
                        <a:rPr lang="en-US" sz="2000" b="0" i="0" kern="1200" dirty="0" smtClean="0">
                          <a:solidFill>
                            <a:schemeClr val="dk1"/>
                          </a:solidFill>
                          <a:effectLst/>
                          <a:latin typeface="+mn-lt"/>
                          <a:ea typeface="+mn-ea"/>
                          <a:cs typeface="+mn-cs"/>
                        </a:rPr>
                        <a:t>Socially disadvantaged individuals are those who have been subjected to racial or ethnic prejudice or cultural bias within American society because of their identities as members of groups and without regard to their individual qualities. Social disadvantage must stem from circumstances beyond their control.”</a:t>
                      </a:r>
                    </a:p>
                    <a:p>
                      <a:pPr algn="ctr"/>
                      <a:endParaRPr lang="en-US" sz="2000" b="0" i="0" kern="1200" dirty="0" smtClean="0">
                        <a:solidFill>
                          <a:schemeClr val="dk1"/>
                        </a:solidFill>
                        <a:effectLst/>
                        <a:latin typeface="+mn-lt"/>
                        <a:ea typeface="+mn-ea"/>
                        <a:cs typeface="+mn-cs"/>
                      </a:endParaRPr>
                    </a:p>
                    <a:p>
                      <a:pPr algn="ctr"/>
                      <a:r>
                        <a:rPr lang="en-US" sz="2000" b="0" i="0" kern="1200" dirty="0" smtClean="0">
                          <a:solidFill>
                            <a:schemeClr val="dk1"/>
                          </a:solidFill>
                          <a:effectLst/>
                          <a:latin typeface="+mn-lt"/>
                          <a:ea typeface="+mn-ea"/>
                          <a:cs typeface="+mn-cs"/>
                        </a:rPr>
                        <a:t>--</a:t>
                      </a:r>
                      <a:r>
                        <a:rPr lang="en-US" sz="2000" b="0" i="0" kern="1200" baseline="0" dirty="0" smtClean="0">
                          <a:solidFill>
                            <a:schemeClr val="dk1"/>
                          </a:solidFill>
                          <a:effectLst/>
                          <a:latin typeface="+mn-lt"/>
                          <a:ea typeface="+mn-ea"/>
                          <a:cs typeface="+mn-cs"/>
                        </a:rPr>
                        <a:t> US Department of Transportation </a:t>
                      </a:r>
                      <a:endParaRPr lang="en-US" sz="2000" b="1" dirty="0"/>
                    </a:p>
                  </a:txBody>
                  <a:tcPr>
                    <a:solidFill>
                      <a:schemeClr val="bg1">
                        <a:lumMod val="95000"/>
                      </a:schemeClr>
                    </a:solidFill>
                  </a:tcPr>
                </a:tc>
                <a:tc>
                  <a:txBody>
                    <a:bodyPr/>
                    <a:lstStyle/>
                    <a:p>
                      <a:pPr algn="ctr"/>
                      <a:r>
                        <a:rPr lang="en-US" sz="2000" b="0" i="0" kern="1200" dirty="0" smtClean="0">
                          <a:solidFill>
                            <a:schemeClr val="dk1"/>
                          </a:solidFill>
                          <a:effectLst/>
                          <a:latin typeface="+mn-lt"/>
                          <a:ea typeface="+mn-ea"/>
                          <a:cs typeface="+mn-cs"/>
                        </a:rPr>
                        <a:t>“Economically disadvantaged individuals are socially disadvantaged individuals whose ability to compete in the free enterprise system has been impaired due to diminished capital and credit opportunities as compared to others in the same or similar line of business who are not socially disadvantaged.”</a:t>
                      </a:r>
                    </a:p>
                    <a:p>
                      <a:pPr algn="ctr"/>
                      <a:endParaRPr lang="en-US" sz="2000" b="0" i="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dk1"/>
                          </a:solidFill>
                          <a:effectLst/>
                          <a:latin typeface="+mn-lt"/>
                          <a:ea typeface="+mn-ea"/>
                          <a:cs typeface="+mn-cs"/>
                        </a:rPr>
                        <a:t>--</a:t>
                      </a:r>
                      <a:r>
                        <a:rPr lang="en-US" sz="2000" b="0" i="0" kern="1200" baseline="0" dirty="0" smtClean="0">
                          <a:solidFill>
                            <a:schemeClr val="dk1"/>
                          </a:solidFill>
                          <a:effectLst/>
                          <a:latin typeface="+mn-lt"/>
                          <a:ea typeface="+mn-ea"/>
                          <a:cs typeface="+mn-cs"/>
                        </a:rPr>
                        <a:t> US Department of Transportation </a:t>
                      </a:r>
                      <a:endParaRPr lang="en-US" sz="2000" dirty="0"/>
                    </a:p>
                  </a:txBody>
                  <a:tcPr>
                    <a:solidFill>
                      <a:schemeClr val="bg1">
                        <a:lumMod val="95000"/>
                      </a:schemeClr>
                    </a:solidFill>
                  </a:tcPr>
                </a:tc>
              </a:tr>
            </a:tbl>
          </a:graphicData>
        </a:graphic>
      </p:graphicFrame>
    </p:spTree>
    <p:extLst>
      <p:ext uri="{BB962C8B-B14F-4D97-AF65-F5344CB8AC3E}">
        <p14:creationId xmlns:p14="http://schemas.microsoft.com/office/powerpoint/2010/main" val="285867611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6700" y="457200"/>
            <a:ext cx="8610600" cy="548640"/>
          </a:xfrm>
        </p:spPr>
        <p:txBody>
          <a:bodyPr>
            <a:noAutofit/>
          </a:bodyPr>
          <a:lstStyle/>
          <a:p>
            <a:pPr algn="ctr"/>
            <a:r>
              <a:rPr lang="en-US" sz="3200" b="1" dirty="0" smtClean="0">
                <a:solidFill>
                  <a:schemeClr val="accent3">
                    <a:lumMod val="75000"/>
                  </a:schemeClr>
                </a:solidFill>
              </a:rPr>
              <a:t>“Savannah Business Opportunity” Program Proposal</a:t>
            </a:r>
            <a:endParaRPr lang="en-US" sz="3200" b="1" dirty="0">
              <a:solidFill>
                <a:schemeClr val="accent3">
                  <a:lumMod val="75000"/>
                </a:schemeClr>
              </a:solidFill>
            </a:endParaRPr>
          </a:p>
        </p:txBody>
      </p:sp>
      <p:sp>
        <p:nvSpPr>
          <p:cNvPr id="3" name="Content Placeholder 2"/>
          <p:cNvSpPr>
            <a:spLocks noGrp="1"/>
          </p:cNvSpPr>
          <p:nvPr>
            <p:ph idx="1"/>
          </p:nvPr>
        </p:nvSpPr>
        <p:spPr>
          <a:xfrm>
            <a:off x="838200" y="1524000"/>
            <a:ext cx="7520940" cy="3962400"/>
          </a:xfrm>
        </p:spPr>
        <p:txBody>
          <a:bodyPr>
            <a:noAutofit/>
          </a:bodyPr>
          <a:lstStyle/>
          <a:p>
            <a:pPr marL="0" indent="0"/>
            <a:r>
              <a:rPr lang="en-US" sz="3200" u="sng" dirty="0" smtClean="0"/>
              <a:t>Two </a:t>
            </a:r>
            <a:r>
              <a:rPr lang="en-US" sz="3200" u="sng" dirty="0"/>
              <a:t>P</a:t>
            </a:r>
            <a:r>
              <a:rPr lang="en-US" sz="3200" u="sng" dirty="0" smtClean="0"/>
              <a:t>art Program</a:t>
            </a:r>
          </a:p>
          <a:p>
            <a:pPr marL="802386" lvl="4" indent="-285750">
              <a:buFont typeface="Arial" panose="020B0604020202020204" pitchFamily="34" charset="0"/>
              <a:buChar char="•"/>
            </a:pPr>
            <a:r>
              <a:rPr lang="en-US" sz="3200" b="1" dirty="0" smtClean="0">
                <a:solidFill>
                  <a:srgbClr val="E05406"/>
                </a:solidFill>
              </a:rPr>
              <a:t>Sheltered Market: </a:t>
            </a:r>
            <a:r>
              <a:rPr lang="en-US" sz="3200" dirty="0" smtClean="0"/>
              <a:t>Focused on small Savannah Business Enterprises (SBEs)</a:t>
            </a:r>
          </a:p>
          <a:p>
            <a:pPr marL="802386" lvl="4" indent="-285750">
              <a:buFont typeface="Arial" panose="020B0604020202020204" pitchFamily="34" charset="0"/>
              <a:buChar char="•"/>
            </a:pPr>
            <a:r>
              <a:rPr lang="en-US" sz="3200" b="1" dirty="0" smtClean="0">
                <a:solidFill>
                  <a:srgbClr val="E05406"/>
                </a:solidFill>
              </a:rPr>
              <a:t>Annual Participation Goal: </a:t>
            </a:r>
            <a:r>
              <a:rPr lang="en-US" sz="3200" dirty="0" smtClean="0"/>
              <a:t>Focused on Disadvantaged Business Enterprises (DBEs) </a:t>
            </a:r>
          </a:p>
          <a:p>
            <a:pPr marL="802386" lvl="4" indent="-285750">
              <a:buFont typeface="Arial" panose="020B0604020202020204" pitchFamily="34" charset="0"/>
              <a:buChar char="•"/>
            </a:pPr>
            <a:endParaRPr lang="en-US" sz="3200" dirty="0" smtClean="0"/>
          </a:p>
          <a:p>
            <a:pPr marL="802386" lvl="4" indent="-285750">
              <a:buFont typeface="Arial" panose="020B0604020202020204" pitchFamily="34" charset="0"/>
              <a:buChar char="•"/>
            </a:pPr>
            <a:endParaRPr lang="en-US" sz="3200" b="0" dirty="0"/>
          </a:p>
        </p:txBody>
      </p:sp>
      <p:sp>
        <p:nvSpPr>
          <p:cNvPr id="4" name="Footer Placeholder 3"/>
          <p:cNvSpPr>
            <a:spLocks noGrp="1"/>
          </p:cNvSpPr>
          <p:nvPr>
            <p:ph type="ftr" sz="quarter" idx="11"/>
          </p:nvPr>
        </p:nvSpPr>
        <p:spPr/>
        <p:txBody>
          <a:bodyPr/>
          <a:lstStyle/>
          <a:p>
            <a:r>
              <a:rPr lang="en-US" dirty="0" smtClean="0"/>
              <a:t>City of Savannah / Small Business opportunity</a:t>
            </a:r>
            <a:endParaRPr lang="en-US" dirty="0"/>
          </a:p>
        </p:txBody>
      </p:sp>
      <p:sp>
        <p:nvSpPr>
          <p:cNvPr id="5" name="Slide Number Placeholder 4"/>
          <p:cNvSpPr>
            <a:spLocks noGrp="1"/>
          </p:cNvSpPr>
          <p:nvPr>
            <p:ph type="sldNum" sz="quarter" idx="12"/>
          </p:nvPr>
        </p:nvSpPr>
        <p:spPr/>
        <p:txBody>
          <a:bodyPr/>
          <a:lstStyle/>
          <a:p>
            <a:fld id="{CC661855-8001-45BD-93A1-4E5631B0F6FA}" type="slidenum">
              <a:rPr lang="en-US" smtClean="0"/>
              <a:pPr/>
              <a:t>5</a:t>
            </a:fld>
            <a:endParaRPr lang="en-US" dirty="0"/>
          </a:p>
        </p:txBody>
      </p:sp>
    </p:spTree>
    <p:extLst>
      <p:ext uri="{BB962C8B-B14F-4D97-AF65-F5344CB8AC3E}">
        <p14:creationId xmlns:p14="http://schemas.microsoft.com/office/powerpoint/2010/main" val="2460350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lumMod val="75000"/>
                  <a:lumOff val="25000"/>
                </a:schemeClr>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201" y="3620692"/>
            <a:ext cx="2971800" cy="2689428"/>
          </a:xfrm>
        </p:spPr>
      </p:pic>
      <p:sp>
        <p:nvSpPr>
          <p:cNvPr id="5" name="Slide Number Placeholder 4"/>
          <p:cNvSpPr>
            <a:spLocks noGrp="1"/>
          </p:cNvSpPr>
          <p:nvPr>
            <p:ph type="sldNum" sz="quarter" idx="12"/>
          </p:nvPr>
        </p:nvSpPr>
        <p:spPr>
          <a:xfrm>
            <a:off x="8488680" y="6400800"/>
            <a:ext cx="426720" cy="457200"/>
          </a:xfrm>
        </p:spPr>
        <p:txBody>
          <a:bodyPr/>
          <a:lstStyle/>
          <a:p>
            <a:fld id="{CC661855-8001-45BD-93A1-4E5631B0F6FA}" type="slidenum">
              <a:rPr lang="en-US" smtClean="0">
                <a:solidFill>
                  <a:schemeClr val="bg1">
                    <a:lumMod val="50000"/>
                  </a:schemeClr>
                </a:solidFill>
              </a:rPr>
              <a:pPr/>
              <a:t>6</a:t>
            </a:fld>
            <a:endParaRPr lang="en-US" dirty="0">
              <a:solidFill>
                <a:schemeClr val="bg1">
                  <a:lumMod val="50000"/>
                </a:schemeClr>
              </a:solidFill>
            </a:endParaRPr>
          </a:p>
        </p:txBody>
      </p:sp>
      <p:sp>
        <p:nvSpPr>
          <p:cNvPr id="6" name="Footer Placeholder 3"/>
          <p:cNvSpPr txBox="1">
            <a:spLocks/>
          </p:cNvSpPr>
          <p:nvPr/>
        </p:nvSpPr>
        <p:spPr>
          <a:xfrm>
            <a:off x="3276322" y="6507480"/>
            <a:ext cx="5117992" cy="274320"/>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cap="all" spc="200" baseline="0">
                <a:solidFill>
                  <a:srgbClr val="FFFFFF"/>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dirty="0" smtClean="0">
                <a:solidFill>
                  <a:schemeClr val="bg1">
                    <a:lumMod val="50000"/>
                  </a:schemeClr>
                </a:solidFill>
              </a:rPr>
              <a:t>City of Savannah / Savannah Business opportunity</a:t>
            </a:r>
            <a:endParaRPr lang="en-US" dirty="0">
              <a:solidFill>
                <a:schemeClr val="bg1">
                  <a:lumMod val="50000"/>
                </a:schemeClr>
              </a:solidFill>
            </a:endParaRPr>
          </a:p>
        </p:txBody>
      </p:sp>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363686"/>
            <a:ext cx="3352800" cy="3113314"/>
          </a:xfrm>
          <a:prstGeom prst="rect">
            <a:avLst/>
          </a:prstGeom>
        </p:spPr>
      </p:pic>
      <p:grpSp>
        <p:nvGrpSpPr>
          <p:cNvPr id="16" name="Group 15"/>
          <p:cNvGrpSpPr/>
          <p:nvPr/>
        </p:nvGrpSpPr>
        <p:grpSpPr>
          <a:xfrm>
            <a:off x="1828800" y="5218145"/>
            <a:ext cx="762001" cy="532373"/>
            <a:chOff x="1219200" y="3886200"/>
            <a:chExt cx="1143001" cy="114300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3886200"/>
              <a:ext cx="1143000" cy="1143000"/>
            </a:xfrm>
            <a:prstGeom prst="rect">
              <a:avLst/>
            </a:prstGeom>
          </p:spPr>
        </p:pic>
        <p:sp>
          <p:nvSpPr>
            <p:cNvPr id="10" name="TextBox 9"/>
            <p:cNvSpPr txBox="1"/>
            <p:nvPr/>
          </p:nvSpPr>
          <p:spPr>
            <a:xfrm>
              <a:off x="1475933" y="4163522"/>
              <a:ext cx="886268" cy="561612"/>
            </a:xfrm>
            <a:prstGeom prst="rect">
              <a:avLst/>
            </a:prstGeom>
            <a:noFill/>
          </p:spPr>
          <p:txBody>
            <a:bodyPr wrap="square" rtlCol="0">
              <a:spAutoFit/>
            </a:bodyPr>
            <a:lstStyle/>
            <a:p>
              <a:r>
                <a:rPr lang="en-US" sz="1200" b="1" dirty="0" smtClean="0">
                  <a:solidFill>
                    <a:schemeClr val="bg1"/>
                  </a:solidFill>
                </a:rPr>
                <a:t>SBE</a:t>
              </a:r>
              <a:endParaRPr lang="en-US" sz="1200" b="1" dirty="0">
                <a:solidFill>
                  <a:schemeClr val="bg1"/>
                </a:solidFill>
              </a:endParaRPr>
            </a:p>
          </p:txBody>
        </p:sp>
      </p:grpSp>
      <p:grpSp>
        <p:nvGrpSpPr>
          <p:cNvPr id="15" name="Group 14"/>
          <p:cNvGrpSpPr/>
          <p:nvPr/>
        </p:nvGrpSpPr>
        <p:grpSpPr>
          <a:xfrm>
            <a:off x="2819402" y="4891321"/>
            <a:ext cx="762001" cy="505551"/>
            <a:chOff x="2526914" y="3657600"/>
            <a:chExt cx="1143001" cy="1143000"/>
          </a:xfrm>
        </p:grpSpPr>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526914" y="3657600"/>
              <a:ext cx="1143000" cy="1143000"/>
            </a:xfrm>
            <a:prstGeom prst="rect">
              <a:avLst/>
            </a:prstGeom>
          </p:spPr>
        </p:pic>
        <p:sp>
          <p:nvSpPr>
            <p:cNvPr id="12" name="TextBox 11"/>
            <p:cNvSpPr txBox="1"/>
            <p:nvPr/>
          </p:nvSpPr>
          <p:spPr>
            <a:xfrm>
              <a:off x="2754672" y="3917610"/>
              <a:ext cx="915243" cy="626266"/>
            </a:xfrm>
            <a:prstGeom prst="rect">
              <a:avLst/>
            </a:prstGeom>
            <a:noFill/>
          </p:spPr>
          <p:txBody>
            <a:bodyPr wrap="square" rtlCol="0">
              <a:spAutoFit/>
            </a:bodyPr>
            <a:lstStyle/>
            <a:p>
              <a:r>
                <a:rPr lang="en-US" sz="1200" b="1" dirty="0" smtClean="0">
                  <a:solidFill>
                    <a:schemeClr val="bg1"/>
                  </a:solidFill>
                </a:rPr>
                <a:t>SBE</a:t>
              </a:r>
              <a:endParaRPr lang="en-US" sz="1200" b="1" dirty="0">
                <a:solidFill>
                  <a:schemeClr val="bg1"/>
                </a:solidFill>
              </a:endParaRPr>
            </a:p>
          </p:txBody>
        </p:sp>
      </p:grpSp>
      <p:pic>
        <p:nvPicPr>
          <p:cNvPr id="13" name="Picture 12"/>
          <p:cNvPicPr>
            <a:picLocks noChangeAspect="1"/>
          </p:cNvPicPr>
          <p:nvPr/>
        </p:nvPicPr>
        <p:blipFill>
          <a:blip r:embed="rId6"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flipH="1">
            <a:off x="5151120" y="4811427"/>
            <a:ext cx="914400" cy="822500"/>
          </a:xfrm>
          <a:prstGeom prst="rect">
            <a:avLst/>
          </a:prstGeom>
        </p:spPr>
      </p:pic>
      <p:pic>
        <p:nvPicPr>
          <p:cNvPr id="14" name="Picture 13"/>
          <p:cNvPicPr>
            <a:picLocks noChangeAspect="1"/>
          </p:cNvPicPr>
          <p:nvPr/>
        </p:nvPicPr>
        <p:blipFill>
          <a:blip r:embed="rId7"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6740576" y="4648200"/>
            <a:ext cx="1184224" cy="1184224"/>
          </a:xfrm>
          <a:prstGeom prst="rect">
            <a:avLst/>
          </a:prstGeom>
        </p:spPr>
      </p:pic>
      <p:sp>
        <p:nvSpPr>
          <p:cNvPr id="17" name="TextBox 16"/>
          <p:cNvSpPr txBox="1"/>
          <p:nvPr/>
        </p:nvSpPr>
        <p:spPr>
          <a:xfrm>
            <a:off x="5334000" y="5105400"/>
            <a:ext cx="609600" cy="276999"/>
          </a:xfrm>
          <a:prstGeom prst="rect">
            <a:avLst/>
          </a:prstGeom>
          <a:noFill/>
        </p:spPr>
        <p:txBody>
          <a:bodyPr wrap="square" rtlCol="0">
            <a:spAutoFit/>
          </a:bodyPr>
          <a:lstStyle/>
          <a:p>
            <a:r>
              <a:rPr lang="en-US" sz="1200" b="1" dirty="0">
                <a:solidFill>
                  <a:schemeClr val="bg1"/>
                </a:solidFill>
              </a:rPr>
              <a:t>D</a:t>
            </a:r>
            <a:r>
              <a:rPr lang="en-US" sz="1200" b="1" dirty="0" smtClean="0">
                <a:solidFill>
                  <a:schemeClr val="bg1"/>
                </a:solidFill>
              </a:rPr>
              <a:t>BE</a:t>
            </a:r>
            <a:endParaRPr lang="en-US" sz="1200" b="1" dirty="0">
              <a:solidFill>
                <a:schemeClr val="bg1"/>
              </a:solidFill>
            </a:endParaRPr>
          </a:p>
        </p:txBody>
      </p:sp>
      <p:sp>
        <p:nvSpPr>
          <p:cNvPr id="18" name="TextBox 17"/>
          <p:cNvSpPr txBox="1"/>
          <p:nvPr/>
        </p:nvSpPr>
        <p:spPr>
          <a:xfrm>
            <a:off x="7010400" y="4963827"/>
            <a:ext cx="762000" cy="461665"/>
          </a:xfrm>
          <a:prstGeom prst="rect">
            <a:avLst/>
          </a:prstGeom>
          <a:noFill/>
        </p:spPr>
        <p:txBody>
          <a:bodyPr wrap="square" rtlCol="0">
            <a:spAutoFit/>
          </a:bodyPr>
          <a:lstStyle/>
          <a:p>
            <a:pPr algn="ctr"/>
            <a:r>
              <a:rPr lang="en-US" sz="1200" b="1" dirty="0" smtClean="0">
                <a:solidFill>
                  <a:schemeClr val="bg1"/>
                </a:solidFill>
              </a:rPr>
              <a:t>Large Prime</a:t>
            </a:r>
            <a:endParaRPr lang="en-US" sz="1200" b="1" dirty="0">
              <a:solidFill>
                <a:schemeClr val="bg1"/>
              </a:solidFill>
            </a:endParaRPr>
          </a:p>
        </p:txBody>
      </p:sp>
      <p:grpSp>
        <p:nvGrpSpPr>
          <p:cNvPr id="19" name="Group 18"/>
          <p:cNvGrpSpPr/>
          <p:nvPr/>
        </p:nvGrpSpPr>
        <p:grpSpPr>
          <a:xfrm>
            <a:off x="6032113" y="5518140"/>
            <a:ext cx="825887" cy="497310"/>
            <a:chOff x="2526914" y="3657600"/>
            <a:chExt cx="1147479" cy="1143000"/>
          </a:xfrm>
        </p:grpSpPr>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26914" y="3657600"/>
              <a:ext cx="1143000" cy="1143000"/>
            </a:xfrm>
            <a:prstGeom prst="rect">
              <a:avLst/>
            </a:prstGeom>
          </p:spPr>
        </p:pic>
        <p:sp>
          <p:nvSpPr>
            <p:cNvPr id="21" name="TextBox 20"/>
            <p:cNvSpPr txBox="1"/>
            <p:nvPr/>
          </p:nvSpPr>
          <p:spPr>
            <a:xfrm>
              <a:off x="2833733" y="3934921"/>
              <a:ext cx="840660" cy="636645"/>
            </a:xfrm>
            <a:prstGeom prst="rect">
              <a:avLst/>
            </a:prstGeom>
            <a:noFill/>
          </p:spPr>
          <p:txBody>
            <a:bodyPr wrap="square" rtlCol="0">
              <a:spAutoFit/>
            </a:bodyPr>
            <a:lstStyle/>
            <a:p>
              <a:r>
                <a:rPr lang="en-US" sz="1200" b="1" dirty="0" smtClean="0">
                  <a:solidFill>
                    <a:schemeClr val="bg1"/>
                  </a:solidFill>
                </a:rPr>
                <a:t>SBE</a:t>
              </a:r>
              <a:endParaRPr lang="en-US" sz="1200" b="1" dirty="0">
                <a:solidFill>
                  <a:schemeClr val="bg1"/>
                </a:solidFill>
              </a:endParaRPr>
            </a:p>
          </p:txBody>
        </p:sp>
      </p:grpSp>
      <p:sp>
        <p:nvSpPr>
          <p:cNvPr id="22" name="TextBox 21"/>
          <p:cNvSpPr txBox="1"/>
          <p:nvPr/>
        </p:nvSpPr>
        <p:spPr>
          <a:xfrm>
            <a:off x="1600201" y="3893403"/>
            <a:ext cx="2222114" cy="830997"/>
          </a:xfrm>
          <a:prstGeom prst="rect">
            <a:avLst/>
          </a:prstGeom>
          <a:noFill/>
        </p:spPr>
        <p:txBody>
          <a:bodyPr wrap="square" rtlCol="0">
            <a:spAutoFit/>
          </a:bodyPr>
          <a:lstStyle/>
          <a:p>
            <a:pPr algn="ctr"/>
            <a:r>
              <a:rPr lang="en-US" sz="1600" b="1" dirty="0" smtClean="0"/>
              <a:t>SBE Reserve</a:t>
            </a:r>
          </a:p>
          <a:p>
            <a:pPr algn="ctr"/>
            <a:r>
              <a:rPr lang="en-US" sz="1600" dirty="0" smtClean="0"/>
              <a:t>&lt; $250K Construction</a:t>
            </a:r>
          </a:p>
          <a:p>
            <a:pPr algn="ctr"/>
            <a:r>
              <a:rPr lang="en-US" sz="1600" dirty="0" smtClean="0"/>
              <a:t>&lt; $100K Services</a:t>
            </a:r>
            <a:endParaRPr lang="en-US" sz="1600" dirty="0"/>
          </a:p>
        </p:txBody>
      </p:sp>
      <p:sp>
        <p:nvSpPr>
          <p:cNvPr id="23" name="TextBox 22"/>
          <p:cNvSpPr txBox="1"/>
          <p:nvPr/>
        </p:nvSpPr>
        <p:spPr>
          <a:xfrm>
            <a:off x="5486400" y="3733800"/>
            <a:ext cx="2209800" cy="830997"/>
          </a:xfrm>
          <a:prstGeom prst="rect">
            <a:avLst/>
          </a:prstGeom>
          <a:noFill/>
        </p:spPr>
        <p:txBody>
          <a:bodyPr wrap="square" rtlCol="0">
            <a:spAutoFit/>
          </a:bodyPr>
          <a:lstStyle/>
          <a:p>
            <a:pPr algn="ctr"/>
            <a:r>
              <a:rPr lang="en-US" sz="1600" b="1" dirty="0"/>
              <a:t>DBE Participation</a:t>
            </a:r>
          </a:p>
          <a:p>
            <a:pPr algn="ctr"/>
            <a:r>
              <a:rPr lang="en-US" sz="1600" dirty="0" smtClean="0"/>
              <a:t>&gt; $250K Construction </a:t>
            </a:r>
          </a:p>
          <a:p>
            <a:pPr algn="ctr"/>
            <a:r>
              <a:rPr lang="en-US" sz="1600" dirty="0" smtClean="0"/>
              <a:t>&gt; $100K Services</a:t>
            </a:r>
            <a:endParaRPr lang="en-US" sz="1600" dirty="0"/>
          </a:p>
        </p:txBody>
      </p:sp>
      <p:graphicFrame>
        <p:nvGraphicFramePr>
          <p:cNvPr id="24" name="Table 23"/>
          <p:cNvGraphicFramePr>
            <a:graphicFrameLocks noGrp="1"/>
          </p:cNvGraphicFramePr>
          <p:nvPr>
            <p:extLst>
              <p:ext uri="{D42A27DB-BD31-4B8C-83A1-F6EECF244321}">
                <p14:modId xmlns:p14="http://schemas.microsoft.com/office/powerpoint/2010/main" val="3935846272"/>
              </p:ext>
            </p:extLst>
          </p:nvPr>
        </p:nvGraphicFramePr>
        <p:xfrm>
          <a:off x="762000" y="949960"/>
          <a:ext cx="7620000" cy="2098040"/>
        </p:xfrm>
        <a:graphic>
          <a:graphicData uri="http://schemas.openxmlformats.org/drawingml/2006/table">
            <a:tbl>
              <a:tblPr firstRow="1" bandRow="1">
                <a:tableStyleId>{F5AB1C69-6EDB-4FF4-983F-18BD219EF322}</a:tableStyleId>
              </a:tblPr>
              <a:tblGrid>
                <a:gridCol w="2514600"/>
                <a:gridCol w="2819400"/>
                <a:gridCol w="2286000"/>
              </a:tblGrid>
              <a:tr h="533400">
                <a:tc>
                  <a:txBody>
                    <a:bodyPr/>
                    <a:lstStyle/>
                    <a:p>
                      <a:r>
                        <a:rPr lang="en-US" sz="1800" b="1" dirty="0" smtClean="0"/>
                        <a:t>Program Components</a:t>
                      </a:r>
                      <a:endParaRPr lang="en-US" sz="1800" b="1" dirty="0"/>
                    </a:p>
                  </a:txBody>
                  <a:tcPr anchor="ctr">
                    <a:solidFill>
                      <a:schemeClr val="accent3">
                        <a:lumMod val="75000"/>
                      </a:schemeClr>
                    </a:solidFill>
                  </a:tcPr>
                </a:tc>
                <a:tc>
                  <a:txBody>
                    <a:bodyPr/>
                    <a:lstStyle/>
                    <a:p>
                      <a:pPr algn="ctr"/>
                      <a:r>
                        <a:rPr lang="en-US" sz="1800" b="1" dirty="0" smtClean="0"/>
                        <a:t>SBE</a:t>
                      </a:r>
                      <a:endParaRPr lang="en-US" sz="1800" b="1" dirty="0"/>
                    </a:p>
                  </a:txBody>
                  <a:tcPr anchor="ctr">
                    <a:solidFill>
                      <a:schemeClr val="accent3">
                        <a:lumMod val="75000"/>
                      </a:schemeClr>
                    </a:solidFill>
                  </a:tcPr>
                </a:tc>
                <a:tc>
                  <a:txBody>
                    <a:bodyPr/>
                    <a:lstStyle/>
                    <a:p>
                      <a:pPr algn="ctr"/>
                      <a:r>
                        <a:rPr lang="en-US" sz="1800" b="1" dirty="0" smtClean="0"/>
                        <a:t>DBE</a:t>
                      </a:r>
                      <a:endParaRPr lang="en-US" sz="1800" b="1" dirty="0"/>
                    </a:p>
                  </a:txBody>
                  <a:tcPr anchor="ctr">
                    <a:solidFill>
                      <a:schemeClr val="accent3">
                        <a:lumMod val="75000"/>
                      </a:schemeClr>
                    </a:solidFill>
                  </a:tcPr>
                </a:tc>
              </a:tr>
              <a:tr h="370840">
                <a:tc>
                  <a:txBody>
                    <a:bodyPr/>
                    <a:lstStyle/>
                    <a:p>
                      <a:r>
                        <a:rPr lang="en-US" sz="1600" b="1" dirty="0" smtClean="0"/>
                        <a:t>Number of Employees</a:t>
                      </a:r>
                      <a:endParaRPr lang="en-US" sz="1600" b="1" dirty="0"/>
                    </a:p>
                  </a:txBody>
                  <a:tcPr/>
                </a:tc>
                <a:tc>
                  <a:txBody>
                    <a:bodyPr/>
                    <a:lstStyle/>
                    <a:p>
                      <a:pPr algn="ctr"/>
                      <a:r>
                        <a:rPr lang="en-US" sz="1600" dirty="0" smtClean="0"/>
                        <a:t>25 or fewer</a:t>
                      </a:r>
                      <a:endParaRPr lang="en-US" sz="1600" dirty="0"/>
                    </a:p>
                  </a:txBody>
                  <a:tcPr/>
                </a:tc>
                <a:tc>
                  <a:txBody>
                    <a:bodyPr/>
                    <a:lstStyle/>
                    <a:p>
                      <a:pPr algn="ctr"/>
                      <a:r>
                        <a:rPr lang="en-US" sz="1600" dirty="0" smtClean="0">
                          <a:solidFill>
                            <a:schemeClr val="tx1"/>
                          </a:solidFill>
                        </a:rPr>
                        <a:t>Varies by industry</a:t>
                      </a:r>
                      <a:endParaRPr lang="en-US" sz="1600" dirty="0">
                        <a:solidFill>
                          <a:schemeClr val="tx1"/>
                        </a:solidFill>
                      </a:endParaRPr>
                    </a:p>
                  </a:txBody>
                  <a:tcPr/>
                </a:tc>
              </a:tr>
              <a:tr h="370840">
                <a:tc>
                  <a:txBody>
                    <a:bodyPr/>
                    <a:lstStyle/>
                    <a:p>
                      <a:r>
                        <a:rPr lang="en-US" sz="1600" b="1" dirty="0" smtClean="0"/>
                        <a:t>Average Annual Revenue </a:t>
                      </a:r>
                    </a:p>
                    <a:p>
                      <a:r>
                        <a:rPr lang="en-US" sz="1600" b="1" dirty="0" smtClean="0"/>
                        <a:t>(last 3</a:t>
                      </a:r>
                      <a:r>
                        <a:rPr lang="en-US" sz="1600" b="1" baseline="0" dirty="0" smtClean="0"/>
                        <a:t> years)</a:t>
                      </a:r>
                      <a:endParaRPr lang="en-US" sz="1600" b="1" dirty="0"/>
                    </a:p>
                  </a:txBody>
                  <a:tcPr/>
                </a:tc>
                <a:tc>
                  <a:txBody>
                    <a:bodyPr/>
                    <a:lstStyle/>
                    <a:p>
                      <a:r>
                        <a:rPr lang="en-US" sz="1600" dirty="0" smtClean="0"/>
                        <a:t>Professional Services:   &lt; $500K</a:t>
                      </a:r>
                    </a:p>
                    <a:p>
                      <a:r>
                        <a:rPr lang="en-US" sz="1600" dirty="0" smtClean="0"/>
                        <a:t>Contractual</a:t>
                      </a:r>
                      <a:r>
                        <a:rPr lang="en-US" sz="1600" baseline="0" dirty="0" smtClean="0"/>
                        <a:t> Services:    &lt; $1M</a:t>
                      </a:r>
                    </a:p>
                    <a:p>
                      <a:r>
                        <a:rPr lang="en-US" sz="1600" baseline="0" dirty="0" smtClean="0"/>
                        <a:t>Construction Services:  &lt; $5M</a:t>
                      </a:r>
                      <a:endParaRPr lang="en-US" sz="1600" dirty="0"/>
                    </a:p>
                  </a:txBody>
                  <a:tcPr/>
                </a:tc>
                <a:tc>
                  <a:txBody>
                    <a:bodyPr/>
                    <a:lstStyle/>
                    <a:p>
                      <a:pPr algn="ctr"/>
                      <a:endParaRPr lang="en-US" sz="1600" dirty="0" smtClean="0"/>
                    </a:p>
                    <a:p>
                      <a:pPr algn="ctr"/>
                      <a:r>
                        <a:rPr lang="en-US" sz="1600" dirty="0" smtClean="0"/>
                        <a:t>All services: &lt; $23.98M</a:t>
                      </a:r>
                      <a:endParaRPr lang="en-US" sz="1600" dirty="0"/>
                    </a:p>
                  </a:txBody>
                  <a:tcPr/>
                </a:tc>
              </a:tr>
              <a:tr h="370840">
                <a:tc>
                  <a:txBody>
                    <a:bodyPr/>
                    <a:lstStyle/>
                    <a:p>
                      <a:r>
                        <a:rPr lang="en-US" sz="1600" b="1" dirty="0" smtClean="0"/>
                        <a:t>Program Advantages</a:t>
                      </a:r>
                      <a:endParaRPr lang="en-US" sz="1600" b="1" dirty="0"/>
                    </a:p>
                  </a:txBody>
                  <a:tcPr/>
                </a:tc>
                <a:tc>
                  <a:txBody>
                    <a:bodyPr/>
                    <a:lstStyle/>
                    <a:p>
                      <a:pPr algn="ctr"/>
                      <a:r>
                        <a:rPr lang="en-US" sz="1600" dirty="0" smtClean="0"/>
                        <a:t>Sheltered</a:t>
                      </a:r>
                      <a:r>
                        <a:rPr lang="en-US" sz="1600" baseline="0" dirty="0" smtClean="0"/>
                        <a:t> Market</a:t>
                      </a:r>
                      <a:endParaRPr lang="en-US" sz="1600" dirty="0"/>
                    </a:p>
                  </a:txBody>
                  <a:tcPr/>
                </a:tc>
                <a:tc>
                  <a:txBody>
                    <a:bodyPr/>
                    <a:lstStyle/>
                    <a:p>
                      <a:pPr algn="ctr"/>
                      <a:r>
                        <a:rPr lang="en-US" sz="1600" dirty="0" smtClean="0"/>
                        <a:t>Annual Participation Goal</a:t>
                      </a:r>
                      <a:endParaRPr lang="en-US" sz="1600" dirty="0"/>
                    </a:p>
                  </a:txBody>
                  <a:tcPr/>
                </a:tc>
              </a:tr>
            </a:tbl>
          </a:graphicData>
        </a:graphic>
      </p:graphicFrame>
      <p:sp>
        <p:nvSpPr>
          <p:cNvPr id="25" name="Title 5"/>
          <p:cNvSpPr txBox="1">
            <a:spLocks/>
          </p:cNvSpPr>
          <p:nvPr/>
        </p:nvSpPr>
        <p:spPr>
          <a:xfrm>
            <a:off x="533400" y="152400"/>
            <a:ext cx="830580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fontAlgn="auto">
              <a:spcAft>
                <a:spcPts val="0"/>
              </a:spcAft>
            </a:pPr>
            <a:r>
              <a:rPr lang="en-US" sz="3200" b="1" dirty="0" smtClean="0">
                <a:solidFill>
                  <a:schemeClr val="accent3">
                    <a:lumMod val="75000"/>
                  </a:schemeClr>
                </a:solidFill>
              </a:rPr>
              <a:t>SBE </a:t>
            </a:r>
            <a:r>
              <a:rPr lang="en-US" sz="2400" b="1" dirty="0" smtClean="0">
                <a:solidFill>
                  <a:schemeClr val="accent3">
                    <a:lumMod val="75000"/>
                  </a:schemeClr>
                </a:solidFill>
              </a:rPr>
              <a:t>v.</a:t>
            </a:r>
            <a:r>
              <a:rPr lang="en-US" sz="3200" b="1" dirty="0" smtClean="0">
                <a:solidFill>
                  <a:schemeClr val="accent3">
                    <a:lumMod val="75000"/>
                  </a:schemeClr>
                </a:solidFill>
              </a:rPr>
              <a:t> DBE:  What’s the difference?</a:t>
            </a:r>
            <a:endParaRPr lang="en-US" sz="3200" b="1" dirty="0">
              <a:solidFill>
                <a:schemeClr val="accent3">
                  <a:lumMod val="75000"/>
                </a:schemeClr>
              </a:solidFill>
            </a:endParaRPr>
          </a:p>
        </p:txBody>
      </p:sp>
    </p:spTree>
    <p:extLst>
      <p:ext uri="{BB962C8B-B14F-4D97-AF65-F5344CB8AC3E}">
        <p14:creationId xmlns:p14="http://schemas.microsoft.com/office/powerpoint/2010/main" val="3411365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2960" y="289560"/>
            <a:ext cx="7520940" cy="548640"/>
          </a:xfrm>
        </p:spPr>
        <p:txBody>
          <a:bodyPr/>
          <a:lstStyle/>
          <a:p>
            <a:pPr algn="ctr"/>
            <a:r>
              <a:rPr lang="en-US" sz="3200" b="1" dirty="0" smtClean="0">
                <a:solidFill>
                  <a:schemeClr val="accent3">
                    <a:lumMod val="75000"/>
                  </a:schemeClr>
                </a:solidFill>
              </a:rPr>
              <a:t>SBO Program Components</a:t>
            </a:r>
            <a:endParaRPr lang="en-US" sz="3200" b="1" dirty="0">
              <a:solidFill>
                <a:schemeClr val="accent3">
                  <a:lumMod val="75000"/>
                </a:schemeClr>
              </a:solidFill>
            </a:endParaRPr>
          </a:p>
        </p:txBody>
      </p:sp>
      <p:sp>
        <p:nvSpPr>
          <p:cNvPr id="3" name="Content Placeholder 2"/>
          <p:cNvSpPr>
            <a:spLocks noGrp="1"/>
          </p:cNvSpPr>
          <p:nvPr>
            <p:ph idx="1"/>
          </p:nvPr>
        </p:nvSpPr>
        <p:spPr>
          <a:xfrm>
            <a:off x="609600" y="948228"/>
            <a:ext cx="8229600" cy="4919172"/>
          </a:xfrm>
        </p:spPr>
        <p:txBody>
          <a:bodyPr>
            <a:normAutofit fontScale="25000" lnSpcReduction="20000"/>
          </a:bodyPr>
          <a:lstStyle/>
          <a:p>
            <a:pPr lvl="0">
              <a:spcBef>
                <a:spcPts val="1800"/>
              </a:spcBef>
            </a:pPr>
            <a:r>
              <a:rPr lang="en-US" sz="9600" u="sng" dirty="0">
                <a:solidFill>
                  <a:srgbClr val="E05406"/>
                </a:solidFill>
              </a:rPr>
              <a:t>Certification</a:t>
            </a:r>
            <a:r>
              <a:rPr lang="en-US" sz="7400" dirty="0" smtClean="0">
                <a:solidFill>
                  <a:srgbClr val="E05406"/>
                </a:solidFill>
              </a:rPr>
              <a:t> </a:t>
            </a:r>
          </a:p>
          <a:p>
            <a:pPr lvl="0" indent="3175"/>
            <a:r>
              <a:rPr lang="en-US" sz="7200" b="0" dirty="0" smtClean="0"/>
              <a:t>Formal certification </a:t>
            </a:r>
            <a:r>
              <a:rPr lang="en-US" sz="7200" b="0" dirty="0"/>
              <a:t>process to </a:t>
            </a:r>
            <a:r>
              <a:rPr lang="en-US" sz="7200" b="0" dirty="0" smtClean="0"/>
              <a:t>determine </a:t>
            </a:r>
            <a:r>
              <a:rPr lang="en-US" sz="7200" b="0" dirty="0"/>
              <a:t>a firm’s ownership and </a:t>
            </a:r>
            <a:r>
              <a:rPr lang="en-US" sz="7200" b="0" dirty="0" smtClean="0"/>
              <a:t>control, number of employees, average annual gross revenue, personal net worth, and a minimum of one year’s business operation. </a:t>
            </a:r>
            <a:endParaRPr lang="en-US" sz="7200" b="0" dirty="0"/>
          </a:p>
          <a:p>
            <a:pPr>
              <a:spcBef>
                <a:spcPts val="1800"/>
              </a:spcBef>
            </a:pPr>
            <a:r>
              <a:rPr lang="en-US" sz="9600" u="sng" dirty="0">
                <a:solidFill>
                  <a:srgbClr val="E05406"/>
                </a:solidFill>
              </a:rPr>
              <a:t>DBE Goal Setting </a:t>
            </a:r>
          </a:p>
          <a:p>
            <a:pPr indent="3175"/>
            <a:r>
              <a:rPr lang="en-US" sz="7200" b="0" dirty="0" smtClean="0"/>
              <a:t>A cumulative annual goal of participation by DBEs is established for the total dollar value of all City of Savannah contracts (excludes federal and sole-source contracts). The annual goal may be adjusted by Mayor and Council. </a:t>
            </a:r>
          </a:p>
          <a:p>
            <a:pPr marL="0" indent="3175">
              <a:spcBef>
                <a:spcPts val="1800"/>
              </a:spcBef>
              <a:tabLst>
                <a:tab pos="0" algn="l"/>
              </a:tabLst>
            </a:pPr>
            <a:r>
              <a:rPr lang="en-US" sz="9600" u="sng" dirty="0">
                <a:solidFill>
                  <a:srgbClr val="E05406"/>
                </a:solidFill>
              </a:rPr>
              <a:t>SBE Reserves </a:t>
            </a:r>
          </a:p>
          <a:p>
            <a:pPr indent="3175"/>
            <a:r>
              <a:rPr lang="en-US" sz="7200" b="0" dirty="0" smtClean="0"/>
              <a:t>Service contracts below </a:t>
            </a:r>
            <a:r>
              <a:rPr lang="en-US" sz="7200" b="0" dirty="0"/>
              <a:t>$100,000 </a:t>
            </a:r>
            <a:r>
              <a:rPr lang="en-US" sz="7200" b="0" dirty="0" smtClean="0"/>
              <a:t>and construction contracts below $250,000 are reserved </a:t>
            </a:r>
            <a:r>
              <a:rPr lang="en-US" sz="7200" b="0" dirty="0"/>
              <a:t>for qualified SBEs unless </a:t>
            </a:r>
            <a:r>
              <a:rPr lang="en-US" sz="7200" b="0" dirty="0" smtClean="0"/>
              <a:t>two or fewer certified </a:t>
            </a:r>
            <a:r>
              <a:rPr lang="en-US" sz="7200" b="0" dirty="0"/>
              <a:t>SBEs are </a:t>
            </a:r>
            <a:r>
              <a:rPr lang="en-US" sz="7200" b="0" dirty="0" smtClean="0"/>
              <a:t>registered in the City of Savannah’s Supplier Portal to </a:t>
            </a:r>
            <a:r>
              <a:rPr lang="en-US" sz="7200" b="0" dirty="0"/>
              <a:t>perform the work. </a:t>
            </a:r>
          </a:p>
          <a:p>
            <a:pPr>
              <a:spcBef>
                <a:spcPts val="1800"/>
              </a:spcBef>
            </a:pPr>
            <a:r>
              <a:rPr lang="en-US" sz="9600" u="sng" dirty="0">
                <a:solidFill>
                  <a:srgbClr val="E05406"/>
                </a:solidFill>
              </a:rPr>
              <a:t>Compliance and Goal Achievement </a:t>
            </a:r>
          </a:p>
          <a:p>
            <a:pPr indent="3175"/>
            <a:r>
              <a:rPr lang="en-US" sz="7200" b="0" dirty="0" smtClean="0"/>
              <a:t>Staff will </a:t>
            </a:r>
            <a:r>
              <a:rPr lang="en-US" sz="7200" b="0" dirty="0"/>
              <a:t>support participation and ensure compliance through various pre- and post-award meetings, onsite monitoring visits, subcontractor payment trackers, notices of non-compliance, and </a:t>
            </a:r>
            <a:r>
              <a:rPr lang="en-US" sz="7200" b="0" dirty="0" smtClean="0"/>
              <a:t>other enforcement</a:t>
            </a:r>
            <a:r>
              <a:rPr lang="en-US" sz="7200" b="0" dirty="0"/>
              <a:t>. </a:t>
            </a:r>
          </a:p>
          <a:p>
            <a:endParaRPr lang="en-US" dirty="0"/>
          </a:p>
        </p:txBody>
      </p:sp>
      <p:sp>
        <p:nvSpPr>
          <p:cNvPr id="5" name="Slide Number Placeholder 4"/>
          <p:cNvSpPr>
            <a:spLocks noGrp="1"/>
          </p:cNvSpPr>
          <p:nvPr>
            <p:ph type="sldNum" sz="quarter" idx="12"/>
          </p:nvPr>
        </p:nvSpPr>
        <p:spPr/>
        <p:txBody>
          <a:bodyPr/>
          <a:lstStyle/>
          <a:p>
            <a:fld id="{CC661855-8001-45BD-93A1-4E5631B0F6FA}" type="slidenum">
              <a:rPr lang="en-US" smtClean="0"/>
              <a:pPr/>
              <a:t>7</a:t>
            </a:fld>
            <a:endParaRPr lang="en-US" dirty="0"/>
          </a:p>
        </p:txBody>
      </p:sp>
      <p:sp>
        <p:nvSpPr>
          <p:cNvPr id="8" name="Footer Placeholder 3"/>
          <p:cNvSpPr>
            <a:spLocks noGrp="1"/>
          </p:cNvSpPr>
          <p:nvPr>
            <p:ph type="ftr" sz="quarter" idx="11"/>
          </p:nvPr>
        </p:nvSpPr>
        <p:spPr>
          <a:xfrm>
            <a:off x="3124200" y="6285122"/>
            <a:ext cx="5117714" cy="268078"/>
          </a:xfrm>
        </p:spPr>
        <p:txBody>
          <a:bodyPr/>
          <a:lstStyle/>
          <a:p>
            <a:r>
              <a:rPr lang="en-US" dirty="0" smtClean="0"/>
              <a:t>City of Savannah / Savannah Business opportunity</a:t>
            </a:r>
            <a:endParaRPr lang="en-US" dirty="0"/>
          </a:p>
        </p:txBody>
      </p:sp>
    </p:spTree>
    <p:extLst>
      <p:ext uri="{BB962C8B-B14F-4D97-AF65-F5344CB8AC3E}">
        <p14:creationId xmlns:p14="http://schemas.microsoft.com/office/powerpoint/2010/main" val="156210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01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2960" y="289560"/>
            <a:ext cx="7520940" cy="548640"/>
          </a:xfrm>
        </p:spPr>
        <p:txBody>
          <a:bodyPr/>
          <a:lstStyle/>
          <a:p>
            <a:pPr algn="ctr"/>
            <a:r>
              <a:rPr lang="en-US" sz="3200" b="1" dirty="0" smtClean="0">
                <a:solidFill>
                  <a:schemeClr val="accent3">
                    <a:lumMod val="75000"/>
                  </a:schemeClr>
                </a:solidFill>
              </a:rPr>
              <a:t>SBO Program Components</a:t>
            </a:r>
            <a:endParaRPr lang="en-US" sz="3200" b="1" dirty="0">
              <a:solidFill>
                <a:schemeClr val="accent3">
                  <a:lumMod val="75000"/>
                </a:schemeClr>
              </a:solidFill>
            </a:endParaRPr>
          </a:p>
        </p:txBody>
      </p:sp>
      <p:sp>
        <p:nvSpPr>
          <p:cNvPr id="3" name="Content Placeholder 2"/>
          <p:cNvSpPr>
            <a:spLocks noGrp="1"/>
          </p:cNvSpPr>
          <p:nvPr>
            <p:ph idx="1"/>
          </p:nvPr>
        </p:nvSpPr>
        <p:spPr>
          <a:xfrm>
            <a:off x="685800" y="1176828"/>
            <a:ext cx="8001000" cy="4766772"/>
          </a:xfrm>
        </p:spPr>
        <p:txBody>
          <a:bodyPr>
            <a:normAutofit fontScale="40000" lnSpcReduction="20000"/>
          </a:bodyPr>
          <a:lstStyle/>
          <a:p>
            <a:pPr lvl="0">
              <a:spcBef>
                <a:spcPts val="1800"/>
              </a:spcBef>
            </a:pPr>
            <a:r>
              <a:rPr lang="en-US" sz="6000" u="sng" dirty="0" smtClean="0">
                <a:solidFill>
                  <a:srgbClr val="E05406"/>
                </a:solidFill>
              </a:rPr>
              <a:t>Good Faith Effort</a:t>
            </a:r>
          </a:p>
          <a:p>
            <a:pPr lvl="0" indent="3175"/>
            <a:r>
              <a:rPr lang="en-US" sz="4500" b="0" dirty="0" smtClean="0"/>
              <a:t>A bidder shall be deemed to have met good faith effort requirements if the bidder is able to document completing the following:</a:t>
            </a:r>
          </a:p>
          <a:p>
            <a:pPr marL="685800" lvl="0" indent="-171450">
              <a:buFont typeface="Arial" panose="020B0604020202020204" pitchFamily="34" charset="0"/>
              <a:buChar char="•"/>
            </a:pPr>
            <a:r>
              <a:rPr lang="en-US" sz="4500" b="0" dirty="0" smtClean="0"/>
              <a:t>Soliciting DBE participation, </a:t>
            </a:r>
          </a:p>
          <a:p>
            <a:pPr marL="685800" lvl="0" indent="-171450">
              <a:buFont typeface="Arial" panose="020B0604020202020204" pitchFamily="34" charset="0"/>
              <a:buChar char="•"/>
            </a:pPr>
            <a:r>
              <a:rPr lang="en-US" sz="4500" b="0" dirty="0" smtClean="0"/>
              <a:t>Identifying portions of the contract that can be performed by DBEs, </a:t>
            </a:r>
          </a:p>
          <a:p>
            <a:pPr marL="685800" lvl="0" indent="-171450">
              <a:buFont typeface="Arial" panose="020B0604020202020204" pitchFamily="34" charset="0"/>
              <a:buChar char="•"/>
            </a:pPr>
            <a:r>
              <a:rPr lang="en-US" sz="4500" b="0" dirty="0" smtClean="0"/>
              <a:t>Providing DBEs with adequate information about the projects, and</a:t>
            </a:r>
          </a:p>
          <a:p>
            <a:pPr marL="685800" lvl="0" indent="-171450">
              <a:buFont typeface="Arial" panose="020B0604020202020204" pitchFamily="34" charset="0"/>
              <a:buChar char="•"/>
            </a:pPr>
            <a:r>
              <a:rPr lang="en-US" sz="4500" b="0" dirty="0" smtClean="0"/>
              <a:t>Negotiating in good faith with interested DBEs.</a:t>
            </a:r>
          </a:p>
          <a:p>
            <a:pPr marL="0" indent="3175">
              <a:spcBef>
                <a:spcPts val="1800"/>
              </a:spcBef>
            </a:pPr>
            <a:r>
              <a:rPr lang="en-US" sz="6000" u="sng" dirty="0" smtClean="0">
                <a:solidFill>
                  <a:srgbClr val="E05406"/>
                </a:solidFill>
              </a:rPr>
              <a:t>SBE Directory </a:t>
            </a:r>
          </a:p>
          <a:p>
            <a:pPr indent="3175"/>
            <a:r>
              <a:rPr lang="en-US" sz="4500" b="0" dirty="0" smtClean="0"/>
              <a:t>The </a:t>
            </a:r>
            <a:r>
              <a:rPr lang="en-US" sz="4500" b="0" dirty="0"/>
              <a:t>City will maintain </a:t>
            </a:r>
            <a:r>
              <a:rPr lang="en-US" sz="4500" b="0" dirty="0" smtClean="0"/>
              <a:t>and regularly update a directory of firms </a:t>
            </a:r>
            <a:r>
              <a:rPr lang="en-US" sz="4500" b="0" dirty="0"/>
              <a:t>registered and certified as </a:t>
            </a:r>
            <a:r>
              <a:rPr lang="en-US" sz="4500" b="0" dirty="0" smtClean="0"/>
              <a:t>SBEs on </a:t>
            </a:r>
            <a:r>
              <a:rPr lang="en-US" sz="4500" b="0" dirty="0"/>
              <a:t>the </a:t>
            </a:r>
            <a:r>
              <a:rPr lang="en-US" sz="4500" b="0" dirty="0" smtClean="0"/>
              <a:t>City’s website </a:t>
            </a:r>
            <a:r>
              <a:rPr lang="en-US" sz="4500" b="0" dirty="0"/>
              <a:t>at </a:t>
            </a:r>
            <a:r>
              <a:rPr lang="en-US" sz="4500" b="0" dirty="0" smtClean="0"/>
              <a:t>www.savannahga.gov.</a:t>
            </a:r>
          </a:p>
          <a:p>
            <a:pPr marL="0" indent="3175">
              <a:spcBef>
                <a:spcPts val="1800"/>
              </a:spcBef>
            </a:pPr>
            <a:r>
              <a:rPr lang="en-US" sz="6000" u="sng" dirty="0">
                <a:solidFill>
                  <a:srgbClr val="E05406"/>
                </a:solidFill>
              </a:rPr>
              <a:t>D</a:t>
            </a:r>
            <a:r>
              <a:rPr lang="en-US" sz="6000" u="sng" dirty="0" smtClean="0">
                <a:solidFill>
                  <a:srgbClr val="E05406"/>
                </a:solidFill>
              </a:rPr>
              <a:t>/SBE Support Services</a:t>
            </a:r>
          </a:p>
          <a:p>
            <a:pPr indent="3175"/>
            <a:r>
              <a:rPr lang="en-US" sz="4500" b="0" dirty="0" smtClean="0"/>
              <a:t>The City will provide a comprehensive set of services to support the growth of D/SBEs to include business education, mentorship, bonding assistance, access to capital, and networking events. </a:t>
            </a:r>
            <a:endParaRPr lang="en-US" sz="4500" b="0" dirty="0"/>
          </a:p>
        </p:txBody>
      </p:sp>
      <p:sp>
        <p:nvSpPr>
          <p:cNvPr id="5" name="Slide Number Placeholder 4"/>
          <p:cNvSpPr>
            <a:spLocks noGrp="1"/>
          </p:cNvSpPr>
          <p:nvPr>
            <p:ph type="sldNum" sz="quarter" idx="12"/>
          </p:nvPr>
        </p:nvSpPr>
        <p:spPr/>
        <p:txBody>
          <a:bodyPr/>
          <a:lstStyle/>
          <a:p>
            <a:fld id="{CC661855-8001-45BD-93A1-4E5631B0F6FA}" type="slidenum">
              <a:rPr lang="en-US" smtClean="0"/>
              <a:pPr/>
              <a:t>8</a:t>
            </a:fld>
            <a:endParaRPr lang="en-US" dirty="0"/>
          </a:p>
        </p:txBody>
      </p:sp>
      <p:sp>
        <p:nvSpPr>
          <p:cNvPr id="8" name="Footer Placeholder 3"/>
          <p:cNvSpPr>
            <a:spLocks noGrp="1"/>
          </p:cNvSpPr>
          <p:nvPr>
            <p:ph type="ftr" sz="quarter" idx="11"/>
          </p:nvPr>
        </p:nvSpPr>
        <p:spPr>
          <a:xfrm>
            <a:off x="3124200" y="6285122"/>
            <a:ext cx="5117714" cy="268078"/>
          </a:xfrm>
        </p:spPr>
        <p:txBody>
          <a:bodyPr/>
          <a:lstStyle/>
          <a:p>
            <a:r>
              <a:rPr lang="en-US" dirty="0" smtClean="0"/>
              <a:t>City of Savannah / Savannah Business opportunity</a:t>
            </a:r>
            <a:endParaRPr lang="en-US" dirty="0"/>
          </a:p>
        </p:txBody>
      </p:sp>
    </p:spTree>
    <p:extLst>
      <p:ext uri="{BB962C8B-B14F-4D97-AF65-F5344CB8AC3E}">
        <p14:creationId xmlns:p14="http://schemas.microsoft.com/office/powerpoint/2010/main" val="3046375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6172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sz="3200" b="1" dirty="0" smtClean="0">
                <a:solidFill>
                  <a:schemeClr val="accent3">
                    <a:lumMod val="75000"/>
                  </a:schemeClr>
                </a:solidFill>
              </a:rPr>
              <a:t>Comparison to M/WBE Program</a:t>
            </a:r>
            <a:endParaRPr lang="en-US" sz="3200" b="1" dirty="0">
              <a:solidFill>
                <a:schemeClr val="accent3">
                  <a:lumMod val="75000"/>
                </a:schemeClr>
              </a:solidFill>
            </a:endParaRPr>
          </a:p>
        </p:txBody>
      </p:sp>
      <p:sp>
        <p:nvSpPr>
          <p:cNvPr id="5" name="Slide Number Placeholder 4"/>
          <p:cNvSpPr>
            <a:spLocks noGrp="1"/>
          </p:cNvSpPr>
          <p:nvPr>
            <p:ph type="sldNum" sz="quarter" idx="12"/>
          </p:nvPr>
        </p:nvSpPr>
        <p:spPr>
          <a:xfrm>
            <a:off x="8401038" y="6278880"/>
            <a:ext cx="502920" cy="502920"/>
          </a:xfrm>
        </p:spPr>
        <p:txBody>
          <a:bodyPr/>
          <a:lstStyle/>
          <a:p>
            <a:fld id="{3379B687-6FAD-4769-A595-419ACD5AC20E}" type="slidenum">
              <a:rPr lang="en-US" smtClean="0"/>
              <a:pPr/>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11539412"/>
              </p:ext>
            </p:extLst>
          </p:nvPr>
        </p:nvGraphicFramePr>
        <p:xfrm>
          <a:off x="457201" y="990601"/>
          <a:ext cx="8381999" cy="5105399"/>
        </p:xfrm>
        <a:graphic>
          <a:graphicData uri="http://schemas.openxmlformats.org/drawingml/2006/table">
            <a:tbl>
              <a:tblPr firstRow="1" bandRow="1">
                <a:tableStyleId>{F5AB1C69-6EDB-4FF4-983F-18BD219EF322}</a:tableStyleId>
              </a:tblPr>
              <a:tblGrid>
                <a:gridCol w="4038599"/>
                <a:gridCol w="2133600"/>
                <a:gridCol w="2209800"/>
              </a:tblGrid>
              <a:tr h="761999">
                <a:tc>
                  <a:txBody>
                    <a:bodyPr/>
                    <a:lstStyle/>
                    <a:p>
                      <a:r>
                        <a:rPr lang="en-US" sz="2000" dirty="0" smtClean="0"/>
                        <a:t>Program Components</a:t>
                      </a:r>
                      <a:endParaRPr lang="en-US" sz="2000" dirty="0"/>
                    </a:p>
                  </a:txBody>
                  <a:tcPr anchor="ctr">
                    <a:solidFill>
                      <a:schemeClr val="accent3">
                        <a:lumMod val="75000"/>
                      </a:schemeClr>
                    </a:solidFill>
                  </a:tcPr>
                </a:tc>
                <a:tc>
                  <a:txBody>
                    <a:bodyPr/>
                    <a:lstStyle/>
                    <a:p>
                      <a:pPr algn="ctr"/>
                      <a:r>
                        <a:rPr lang="en-US" sz="2000" dirty="0" smtClean="0"/>
                        <a:t>M/WBE Program</a:t>
                      </a:r>
                      <a:endParaRPr lang="en-US" sz="2000" dirty="0"/>
                    </a:p>
                  </a:txBody>
                  <a:tcPr anchor="ctr">
                    <a:solidFill>
                      <a:schemeClr val="accent3">
                        <a:lumMod val="75000"/>
                      </a:schemeClr>
                    </a:solidFill>
                  </a:tcPr>
                </a:tc>
                <a:tc>
                  <a:txBody>
                    <a:bodyPr/>
                    <a:lstStyle/>
                    <a:p>
                      <a:pPr algn="ctr"/>
                      <a:r>
                        <a:rPr lang="en-US" sz="2000" dirty="0" smtClean="0"/>
                        <a:t>SBO </a:t>
                      </a:r>
                    </a:p>
                    <a:p>
                      <a:pPr algn="ctr"/>
                      <a:r>
                        <a:rPr lang="en-US" sz="2000" dirty="0" smtClean="0"/>
                        <a:t>Program</a:t>
                      </a:r>
                      <a:endParaRPr lang="en-US" sz="2000" dirty="0"/>
                    </a:p>
                  </a:txBody>
                  <a:tcPr anchor="ctr">
                    <a:solidFill>
                      <a:schemeClr val="accent3">
                        <a:lumMod val="75000"/>
                      </a:schemeClr>
                    </a:solidFill>
                  </a:tcPr>
                </a:tc>
              </a:tr>
              <a:tr h="370840">
                <a:tc>
                  <a:txBody>
                    <a:bodyPr/>
                    <a:lstStyle/>
                    <a:p>
                      <a:r>
                        <a:rPr lang="en-US" sz="1700" b="1" dirty="0" smtClean="0"/>
                        <a:t>Business Certification</a:t>
                      </a:r>
                      <a:endParaRPr lang="en-US" sz="1700" b="1" dirty="0"/>
                    </a:p>
                  </a:txBody>
                  <a:tcPr/>
                </a:tc>
                <a:tc>
                  <a:txBody>
                    <a:bodyPr/>
                    <a:lstStyle/>
                    <a:p>
                      <a:r>
                        <a:rPr lang="en-US" sz="1700" dirty="0" smtClean="0"/>
                        <a:t>Race and</a:t>
                      </a:r>
                      <a:r>
                        <a:rPr lang="en-US" sz="1700" baseline="0" dirty="0" smtClean="0"/>
                        <a:t> </a:t>
                      </a:r>
                      <a:r>
                        <a:rPr lang="en-US" sz="1700" dirty="0" smtClean="0"/>
                        <a:t>gender based ownership</a:t>
                      </a:r>
                      <a:r>
                        <a:rPr lang="en-US" sz="1700" baseline="0" dirty="0" smtClean="0"/>
                        <a:t> &amp; </a:t>
                      </a:r>
                      <a:r>
                        <a:rPr lang="en-US" sz="1700" dirty="0" smtClean="0"/>
                        <a:t>control</a:t>
                      </a:r>
                      <a:endParaRPr lang="en-US" sz="1700" dirty="0"/>
                    </a:p>
                  </a:txBody>
                  <a:tcPr/>
                </a:tc>
                <a:tc>
                  <a:txBody>
                    <a:bodyPr/>
                    <a:lstStyle/>
                    <a:p>
                      <a:r>
                        <a:rPr lang="en-US" sz="1700" dirty="0" smtClean="0"/>
                        <a:t>Revenue &amp; number of employees (SBE)</a:t>
                      </a:r>
                    </a:p>
                    <a:p>
                      <a:r>
                        <a:rPr lang="en-US" sz="1700" dirty="0" smtClean="0"/>
                        <a:t>State and federal standards </a:t>
                      </a:r>
                      <a:r>
                        <a:rPr lang="en-US" sz="1700" baseline="0" dirty="0" smtClean="0"/>
                        <a:t>(DBE)</a:t>
                      </a:r>
                      <a:r>
                        <a:rPr lang="en-US" sz="1700" dirty="0" smtClean="0"/>
                        <a:t> </a:t>
                      </a:r>
                      <a:endParaRPr lang="en-US" sz="1700" dirty="0"/>
                    </a:p>
                  </a:txBody>
                  <a:tcPr/>
                </a:tc>
              </a:tr>
              <a:tr h="370840">
                <a:tc>
                  <a:txBody>
                    <a:bodyPr/>
                    <a:lstStyle/>
                    <a:p>
                      <a:r>
                        <a:rPr lang="en-US" sz="1700" b="1" dirty="0" smtClean="0"/>
                        <a:t>Reserves and Goal Setting on City Contracts</a:t>
                      </a:r>
                      <a:endParaRPr lang="en-US" sz="1700" b="1" dirty="0"/>
                    </a:p>
                  </a:txBody>
                  <a:tcPr/>
                </a:tc>
                <a:tc>
                  <a:txBody>
                    <a:bodyPr/>
                    <a:lstStyle/>
                    <a:p>
                      <a:r>
                        <a:rPr lang="en-US" sz="1700" dirty="0" smtClean="0"/>
                        <a:t>Formula-based goal set on individual</a:t>
                      </a:r>
                      <a:r>
                        <a:rPr lang="en-US" sz="1700" baseline="0" dirty="0" smtClean="0"/>
                        <a:t> contracts based on project scope and registered firms</a:t>
                      </a:r>
                      <a:endParaRPr lang="en-US" sz="1700" dirty="0"/>
                    </a:p>
                  </a:txBody>
                  <a:tcPr/>
                </a:tc>
                <a:tc>
                  <a:txBody>
                    <a:bodyPr/>
                    <a:lstStyle/>
                    <a:p>
                      <a:r>
                        <a:rPr lang="en-US" sz="1700" dirty="0" smtClean="0"/>
                        <a:t>Sheltered Market</a:t>
                      </a:r>
                      <a:r>
                        <a:rPr lang="en-US" sz="1700" baseline="0" dirty="0" smtClean="0"/>
                        <a:t> (SBE)</a:t>
                      </a:r>
                    </a:p>
                    <a:p>
                      <a:r>
                        <a:rPr lang="en-US" sz="1700" baseline="0" dirty="0" smtClean="0"/>
                        <a:t>Annual goal setting (DBE)</a:t>
                      </a:r>
                      <a:endParaRPr lang="en-US" sz="1700" dirty="0"/>
                    </a:p>
                  </a:txBody>
                  <a:tcPr/>
                </a:tc>
              </a:tr>
              <a:tr h="370840">
                <a:tc>
                  <a:txBody>
                    <a:bodyPr/>
                    <a:lstStyle/>
                    <a:p>
                      <a:r>
                        <a:rPr lang="en-US" sz="1700" b="1" dirty="0" smtClean="0"/>
                        <a:t>Business Outreach </a:t>
                      </a:r>
                      <a:r>
                        <a:rPr lang="en-US" sz="1700" b="0" dirty="0" smtClean="0"/>
                        <a:t>– N</a:t>
                      </a:r>
                      <a:r>
                        <a:rPr lang="en-US" sz="1700" b="0" baseline="0" dirty="0" smtClean="0"/>
                        <a:t>etworking</a:t>
                      </a:r>
                      <a:r>
                        <a:rPr lang="en-US" sz="1700" baseline="0" dirty="0" smtClean="0"/>
                        <a:t>, pre/post award meetings, business directory, etc.</a:t>
                      </a:r>
                      <a:endParaRPr lang="en-US" sz="1700" dirty="0"/>
                    </a:p>
                  </a:txBody>
                  <a:tcPr/>
                </a:tc>
                <a:tc>
                  <a:txBody>
                    <a:bodyPr/>
                    <a:lstStyle/>
                    <a:p>
                      <a:endParaRPr lang="en-US" sz="1700" dirty="0"/>
                    </a:p>
                  </a:txBody>
                  <a:tcPr/>
                </a:tc>
                <a:tc>
                  <a:txBody>
                    <a:bodyPr/>
                    <a:lstStyle/>
                    <a:p>
                      <a:endParaRPr lang="en-US" sz="1700" dirty="0"/>
                    </a:p>
                  </a:txBody>
                  <a:tcPr/>
                </a:tc>
              </a:tr>
              <a:tr h="370840">
                <a:tc>
                  <a:txBody>
                    <a:bodyPr/>
                    <a:lstStyle/>
                    <a:p>
                      <a:r>
                        <a:rPr lang="en-US" sz="1700" b="1" dirty="0" smtClean="0"/>
                        <a:t>Business</a:t>
                      </a:r>
                      <a:r>
                        <a:rPr lang="en-US" sz="1700" b="1" baseline="0" dirty="0" smtClean="0"/>
                        <a:t> Assistance </a:t>
                      </a:r>
                      <a:r>
                        <a:rPr lang="en-US" sz="1700" b="0" baseline="0" dirty="0" smtClean="0"/>
                        <a:t>– Co</a:t>
                      </a:r>
                      <a:r>
                        <a:rPr lang="en-US" sz="1700" baseline="0" dirty="0" smtClean="0"/>
                        <a:t>mprehensive services to support business growth</a:t>
                      </a:r>
                      <a:endParaRPr lang="en-US" sz="1700" dirty="0"/>
                    </a:p>
                  </a:txBody>
                  <a:tcPr/>
                </a:tc>
                <a:tc>
                  <a:txBody>
                    <a:bodyPr/>
                    <a:lstStyle/>
                    <a:p>
                      <a:endParaRPr lang="en-US" sz="1700"/>
                    </a:p>
                  </a:txBody>
                  <a:tcPr/>
                </a:tc>
                <a:tc>
                  <a:txBody>
                    <a:bodyPr/>
                    <a:lstStyle/>
                    <a:p>
                      <a:endParaRPr lang="en-US" sz="1700" dirty="0"/>
                    </a:p>
                  </a:txBody>
                  <a:tcPr/>
                </a:tc>
              </a:tr>
              <a:tr h="370840">
                <a:tc>
                  <a:txBody>
                    <a:bodyPr/>
                    <a:lstStyle/>
                    <a:p>
                      <a:r>
                        <a:rPr lang="en-US" sz="1700" b="1" dirty="0" smtClean="0"/>
                        <a:t>Contract</a:t>
                      </a:r>
                      <a:r>
                        <a:rPr lang="en-US" sz="1700" b="1" baseline="0" dirty="0" smtClean="0"/>
                        <a:t> Compliance </a:t>
                      </a:r>
                      <a:r>
                        <a:rPr lang="en-US" sz="1700" b="0" baseline="0" dirty="0" smtClean="0"/>
                        <a:t>– O</a:t>
                      </a:r>
                      <a:r>
                        <a:rPr lang="en-US" sz="1700" baseline="0" dirty="0" smtClean="0"/>
                        <a:t>nsite monitoring, subcontractor payment tracking, goal tracking, reporting, etc.</a:t>
                      </a:r>
                      <a:endParaRPr lang="en-US" sz="1700" dirty="0"/>
                    </a:p>
                  </a:txBody>
                  <a:tcPr/>
                </a:tc>
                <a:tc>
                  <a:txBody>
                    <a:bodyPr/>
                    <a:lstStyle/>
                    <a:p>
                      <a:endParaRPr lang="en-US" sz="1700" dirty="0"/>
                    </a:p>
                  </a:txBody>
                  <a:tcPr/>
                </a:tc>
                <a:tc>
                  <a:txBody>
                    <a:bodyPr/>
                    <a:lstStyle/>
                    <a:p>
                      <a:endParaRPr lang="en-US" sz="1700" dirty="0"/>
                    </a:p>
                  </a:txBody>
                  <a:tcPr/>
                </a:tc>
              </a:tr>
            </a:tbl>
          </a:graphicData>
        </a:graphic>
      </p:graphicFrame>
      <p:pic>
        <p:nvPicPr>
          <p:cNvPr id="1026" name="Picture 2" descr="C:\Users\tyoung\AppData\Local\Microsoft\Windows\Temporary Internet Files\Content.IE5\AK3DBJZ8\Blue_check_PD.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41148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tyoung\AppData\Local\Microsoft\Windows\Temporary Internet Files\Content.IE5\AK3DBJZ8\Blue_check_PD.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47244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tyoung\AppData\Local\Microsoft\Windows\Temporary Internet Files\Content.IE5\AK3DBJZ8\Blue_check_PD.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41148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tyoung\AppData\Local\Microsoft\Windows\Temporary Internet Files\Content.IE5\AK3DBJZ8\Blue_check_PD.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47244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tyoung\AppData\Local\Microsoft\Windows\Temporary Internet Files\Content.IE5\AK3DBJZ8\Blue_check_PD.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54102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tyoung\AppData\Local\Microsoft\Windows\Temporary Internet Files\Content.IE5\AK3DBJZ8\Blue_check_PD.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41020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3"/>
          <p:cNvSpPr>
            <a:spLocks noGrp="1"/>
          </p:cNvSpPr>
          <p:nvPr>
            <p:ph type="ftr" sz="quarter" idx="11"/>
          </p:nvPr>
        </p:nvSpPr>
        <p:spPr>
          <a:xfrm>
            <a:off x="3124200" y="6400800"/>
            <a:ext cx="5117714" cy="268078"/>
          </a:xfrm>
        </p:spPr>
        <p:txBody>
          <a:bodyPr/>
          <a:lstStyle/>
          <a:p>
            <a:r>
              <a:rPr lang="en-US" dirty="0" smtClean="0"/>
              <a:t>City of Savannah / Savannah Business opportunity</a:t>
            </a:r>
            <a:endParaRPr lang="en-US" dirty="0"/>
          </a:p>
        </p:txBody>
      </p:sp>
    </p:spTree>
    <p:extLst>
      <p:ext uri="{BB962C8B-B14F-4D97-AF65-F5344CB8AC3E}">
        <p14:creationId xmlns:p14="http://schemas.microsoft.com/office/powerpoint/2010/main" val="133660404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14489</TotalTime>
  <Words>1078</Words>
  <Application>Microsoft Office PowerPoint</Application>
  <PresentationFormat>On-screen Show (4:3)</PresentationFormat>
  <Paragraphs>133</Paragraphs>
  <Slides>12</Slides>
  <Notes>3</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Custom Design</vt:lpstr>
      <vt:lpstr>Angles</vt:lpstr>
      <vt:lpstr>Savannah Business Opportunity Program City Council Workshop</vt:lpstr>
      <vt:lpstr>What is a Small Business enterprise program?</vt:lpstr>
      <vt:lpstr>What is a Disadvantaged business Enterprise Program?</vt:lpstr>
      <vt:lpstr>Social and Economic Disadvantage</vt:lpstr>
      <vt:lpstr>“Savannah Business Opportunity” Program Proposal</vt:lpstr>
      <vt:lpstr>PowerPoint Presentation</vt:lpstr>
      <vt:lpstr>SBO Program Components</vt:lpstr>
      <vt:lpstr>SBO Program Components</vt:lpstr>
      <vt:lpstr>Comparison to M/WBE Program</vt:lpstr>
      <vt:lpstr>Why implement a  “SBO Program”?</vt:lpstr>
      <vt:lpstr>How will we keep M/WBEs Engaged?  </vt:lpstr>
      <vt:lpstr>Next Steps</vt:lpstr>
    </vt:vector>
  </TitlesOfParts>
  <Company>The City of Savannah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Robert Davis03</dc:creator>
  <cp:lastModifiedBy>Taffanye Young</cp:lastModifiedBy>
  <cp:revision>457</cp:revision>
  <cp:lastPrinted>2017-04-27T13:00:24Z</cp:lastPrinted>
  <dcterms:created xsi:type="dcterms:W3CDTF">2006-12-08T01:12:02Z</dcterms:created>
  <dcterms:modified xsi:type="dcterms:W3CDTF">2017-04-27T13:33:34Z</dcterms:modified>
</cp:coreProperties>
</file>