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2" r:id="rId7"/>
    <p:sldId id="264" r:id="rId8"/>
    <p:sldId id="279" r:id="rId9"/>
    <p:sldId id="265" r:id="rId10"/>
    <p:sldId id="268" r:id="rId11"/>
    <p:sldId id="270" r:id="rId12"/>
    <p:sldId id="280" r:id="rId13"/>
    <p:sldId id="271" r:id="rId14"/>
    <p:sldId id="273" r:id="rId15"/>
    <p:sldId id="275" r:id="rId16"/>
    <p:sldId id="274" r:id="rId17"/>
    <p:sldId id="272" r:id="rId18"/>
    <p:sldId id="276" r:id="rId19"/>
    <p:sldId id="277" r:id="rId20"/>
    <p:sldId id="267" r:id="rId21"/>
    <p:sldId id="281" r:id="rId22"/>
    <p:sldId id="278" r:id="rId23"/>
    <p:sldId id="282" r:id="rId24"/>
    <p:sldId id="283"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97AA60-55E9-429C-BD28-0ED7A40DE630}" v="1" dt="2022-10-24T17:05:33.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8" autoAdjust="0"/>
    <p:restoredTop sz="94660"/>
  </p:normalViewPr>
  <p:slideViewPr>
    <p:cSldViewPr snapToGrid="0">
      <p:cViewPr varScale="1">
        <p:scale>
          <a:sx n="112" d="100"/>
          <a:sy n="112"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BDAF2D-88BF-47BF-80BB-3E5CE97B8D5C}"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28030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320181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369732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68521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DAF2D-88BF-47BF-80BB-3E5CE97B8D5C}"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00427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BDAF2D-88BF-47BF-80BB-3E5CE97B8D5C}"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6868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BDAF2D-88BF-47BF-80BB-3E5CE97B8D5C}"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53166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BDAF2D-88BF-47BF-80BB-3E5CE97B8D5C}"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73250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DAF2D-88BF-47BF-80BB-3E5CE97B8D5C}"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67402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DAF2D-88BF-47BF-80BB-3E5CE97B8D5C}"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412127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DAF2D-88BF-47BF-80BB-3E5CE97B8D5C}"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787000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DAF2D-88BF-47BF-80BB-3E5CE97B8D5C}" type="datetimeFigureOut">
              <a:rPr lang="en-US" smtClean="0"/>
              <a:t>10/27/2022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24CBB-EC15-4284-B05B-6964632EC2D6}" type="slidenum">
              <a:rPr lang="en-US" smtClean="0"/>
              <a:t>‹#›</a:t>
            </a:fld>
            <a:endParaRPr lang="en-US"/>
          </a:p>
        </p:txBody>
      </p:sp>
    </p:spTree>
    <p:extLst>
      <p:ext uri="{BB962C8B-B14F-4D97-AF65-F5344CB8AC3E}">
        <p14:creationId xmlns:p14="http://schemas.microsoft.com/office/powerpoint/2010/main" val="105974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886" y="700429"/>
            <a:ext cx="9144000" cy="1180420"/>
          </a:xfrm>
        </p:spPr>
        <p:txBody>
          <a:bodyPr>
            <a:normAutofit/>
          </a:bodyPr>
          <a:lstStyle/>
          <a:p>
            <a:r>
              <a:rPr lang="en-US" sz="3600" dirty="0">
                <a:latin typeface="Arial" panose="020B0604020202020204" pitchFamily="34" charset="0"/>
                <a:cs typeface="Arial" panose="020B0604020202020204" pitchFamily="34" charset="0"/>
              </a:rPr>
              <a:t>Parklet Program</a:t>
            </a:r>
          </a:p>
        </p:txBody>
      </p:sp>
      <p:sp>
        <p:nvSpPr>
          <p:cNvPr id="3" name="Subtitle 2"/>
          <p:cNvSpPr>
            <a:spLocks noGrp="1"/>
          </p:cNvSpPr>
          <p:nvPr>
            <p:ph type="subTitle" idx="1"/>
          </p:nvPr>
        </p:nvSpPr>
        <p:spPr>
          <a:xfrm>
            <a:off x="1524000" y="1946277"/>
            <a:ext cx="9144000" cy="638492"/>
          </a:xfrm>
        </p:spPr>
        <p:txBody>
          <a:bodyPr>
            <a:normAutofit/>
          </a:bodyPr>
          <a:lstStyle/>
          <a:p>
            <a:r>
              <a:rPr lang="en-US" sz="1800" i="1" dirty="0">
                <a:latin typeface="Arial" panose="020B0604020202020204" pitchFamily="34" charset="0"/>
                <a:cs typeface="Arial" panose="020B0604020202020204" pitchFamily="34" charset="0"/>
              </a:rPr>
              <a:t>City of Savannah Office of Special Events, Film, and Tourism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91"/>
            <a:ext cx="4680524" cy="1429520"/>
          </a:xfrm>
          <a:prstGeom prst="rect">
            <a:avLst/>
          </a:prstGeom>
        </p:spPr>
      </p:pic>
      <p:sp>
        <p:nvSpPr>
          <p:cNvPr id="10" name="Rectangle 9"/>
          <p:cNvSpPr/>
          <p:nvPr/>
        </p:nvSpPr>
        <p:spPr>
          <a:xfrm>
            <a:off x="0" y="6591300"/>
            <a:ext cx="12192000" cy="266700"/>
          </a:xfrm>
          <a:prstGeom prst="rect">
            <a:avLst/>
          </a:prstGeom>
          <a:solidFill>
            <a:srgbClr val="2288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E824A5-6CDF-5951-C5A1-5D3F90350724}"/>
              </a:ext>
            </a:extLst>
          </p:cNvPr>
          <p:cNvPicPr>
            <a:picLocks noChangeAspect="1"/>
          </p:cNvPicPr>
          <p:nvPr/>
        </p:nvPicPr>
        <p:blipFill>
          <a:blip r:embed="rId3"/>
          <a:stretch>
            <a:fillRect/>
          </a:stretch>
        </p:blipFill>
        <p:spPr>
          <a:xfrm>
            <a:off x="3657600" y="2677771"/>
            <a:ext cx="5219700" cy="3479800"/>
          </a:xfrm>
          <a:prstGeom prst="rect">
            <a:avLst/>
          </a:prstGeom>
          <a:ln w="38100">
            <a:solidFill>
              <a:schemeClr val="tx1"/>
            </a:solidFill>
          </a:ln>
        </p:spPr>
      </p:pic>
    </p:spTree>
    <p:extLst>
      <p:ext uri="{BB962C8B-B14F-4D97-AF65-F5344CB8AC3E}">
        <p14:creationId xmlns:p14="http://schemas.microsoft.com/office/powerpoint/2010/main" val="320472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C6BE2C8B-A0CC-439B-89DE-CBAED17797CF}"/>
              </a:ext>
            </a:extLst>
          </p:cNvPr>
          <p:cNvPicPr>
            <a:picLocks noChangeAspect="1"/>
          </p:cNvPicPr>
          <p:nvPr/>
        </p:nvPicPr>
        <p:blipFill>
          <a:blip r:embed="rId3"/>
          <a:stretch>
            <a:fillRect/>
          </a:stretch>
        </p:blipFill>
        <p:spPr>
          <a:xfrm>
            <a:off x="2391348" y="1112044"/>
            <a:ext cx="7409303" cy="463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90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440431" y="575917"/>
            <a:ext cx="6449344" cy="40149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buNone/>
            </a:pPr>
            <a:r>
              <a:rPr lang="en-US" sz="1800" b="1" kern="1400" dirty="0">
                <a:ln>
                  <a:noFill/>
                </a:ln>
                <a:solidFill>
                  <a:srgbClr val="228848"/>
                </a:solidFill>
                <a:effectLst/>
                <a:latin typeface="Arial" panose="020B0604020202020204" pitchFamily="34" charset="0"/>
                <a:cs typeface="Arial" panose="020B0604020202020204" pitchFamily="34" charset="0"/>
              </a:rPr>
              <a:t>Design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0" marR="0" indent="0">
              <a:lnSpc>
                <a:spcPct val="120000"/>
              </a:lnSpc>
              <a:spcBef>
                <a:spcPts val="0"/>
              </a:spcBef>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0" marR="0" indent="0">
              <a:lnSpc>
                <a:spcPct val="120000"/>
              </a:lnSpc>
              <a:spcBef>
                <a:spcPts val="0"/>
              </a:spcBef>
              <a:buNone/>
            </a:pPr>
            <a:r>
              <a:rPr lang="en-US" sz="1800" kern="1400" dirty="0">
                <a:ln>
                  <a:noFill/>
                </a:ln>
                <a:solidFill>
                  <a:srgbClr val="000000"/>
                </a:solidFill>
                <a:effectLst/>
                <a:latin typeface="Arial" panose="020B0604020202020204" pitchFamily="34" charset="0"/>
                <a:cs typeface="Arial" panose="020B0604020202020204" pitchFamily="34" charset="0"/>
              </a:rPr>
              <a:t>Parklets shall: </a:t>
            </a:r>
          </a:p>
          <a:p>
            <a:pPr marL="0" marR="0" indent="0">
              <a:lnSpc>
                <a:spcPct val="120000"/>
              </a:lnSpc>
              <a:spcBef>
                <a:spcPts val="0"/>
              </a:spcBef>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B</a:t>
            </a:r>
            <a:r>
              <a:rPr lang="en-US" sz="1800" kern="1400" dirty="0">
                <a:ln>
                  <a:noFill/>
                </a:ln>
                <a:solidFill>
                  <a:srgbClr val="000000"/>
                </a:solidFill>
                <a:effectLst/>
                <a:latin typeface="Arial" panose="020B0604020202020204" pitchFamily="34" charset="0"/>
                <a:cs typeface="Arial" panose="020B0604020202020204" pitchFamily="34" charset="0"/>
              </a:rPr>
              <a:t>e visually distinguishable from any adjacent private cafes or seating areas</a:t>
            </a: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H</a:t>
            </a:r>
            <a:r>
              <a:rPr lang="en-US" sz="1800" kern="1400" dirty="0">
                <a:ln>
                  <a:noFill/>
                </a:ln>
                <a:solidFill>
                  <a:srgbClr val="414141"/>
                </a:solidFill>
                <a:effectLst/>
                <a:latin typeface="Arial" panose="020B0604020202020204" pitchFamily="34" charset="0"/>
                <a:cs typeface="Arial" panose="020B0604020202020204" pitchFamily="34" charset="0"/>
              </a:rPr>
              <a:t>ave vertical elements that make them visible to traffic, such as flexible posts or bollards</a:t>
            </a: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M</a:t>
            </a:r>
            <a:r>
              <a:rPr lang="en-US" sz="1800" kern="1400" dirty="0">
                <a:ln>
                  <a:noFill/>
                </a:ln>
                <a:solidFill>
                  <a:srgbClr val="414141"/>
                </a:solidFill>
                <a:effectLst/>
                <a:latin typeface="Arial" panose="020B0604020202020204" pitchFamily="34" charset="0"/>
                <a:cs typeface="Arial" panose="020B0604020202020204" pitchFamily="34" charset="0"/>
              </a:rPr>
              <a:t>aintain a visual connection from the street to the sidewalk</a:t>
            </a:r>
            <a:r>
              <a:rPr lang="en-US" sz="1800" kern="1400" dirty="0">
                <a:solidFill>
                  <a:srgbClr val="414141"/>
                </a:solidFill>
                <a:latin typeface="Arial" panose="020B0604020202020204" pitchFamily="34" charset="0"/>
                <a:cs typeface="Arial" panose="020B0604020202020204" pitchFamily="34" charset="0"/>
              </a:rPr>
              <a:t> </a:t>
            </a: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Remain visually permeable to allow views into the space from both the sidewalk and roadway. Continuous opaque walls above 36 inches that block the view from the street into the Parklet are prohibited </a:t>
            </a: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Maintain adequate sight distance from any driveway or street intersection </a:t>
            </a:r>
          </a:p>
          <a:p>
            <a:pPr marL="0" marR="0" indent="0" algn="l">
              <a:lnSpc>
                <a:spcPct val="119000"/>
              </a:lnSpc>
              <a:spcBef>
                <a:spcPts val="0"/>
              </a:spcBef>
              <a:spcAft>
                <a:spcPts val="600"/>
              </a:spcAft>
              <a:buNone/>
            </a:pP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buNone/>
            </a:pPr>
            <a:endParaRPr lang="en-US" sz="1800" kern="1400" dirty="0">
              <a:ln>
                <a:noFill/>
              </a:ln>
              <a:solidFill>
                <a:srgbClr val="000000"/>
              </a:solidFill>
              <a:effectLst/>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DFBB4F5B-6B12-BA4B-4A5D-B0F633631709}"/>
              </a:ext>
            </a:extLst>
          </p:cNvPr>
          <p:cNvPicPr>
            <a:picLocks noChangeAspect="1"/>
          </p:cNvPicPr>
          <p:nvPr/>
        </p:nvPicPr>
        <p:blipFill>
          <a:blip r:embed="rId3"/>
          <a:stretch>
            <a:fillRect/>
          </a:stretch>
        </p:blipFill>
        <p:spPr>
          <a:xfrm>
            <a:off x="7639517" y="1499764"/>
            <a:ext cx="3610427" cy="4834045"/>
          </a:xfrm>
          <a:prstGeom prst="rect">
            <a:avLst/>
          </a:prstGeom>
          <a:ln w="38100">
            <a:solidFill>
              <a:schemeClr val="tx1"/>
            </a:solidFill>
          </a:ln>
        </p:spPr>
      </p:pic>
    </p:spTree>
    <p:extLst>
      <p:ext uri="{BB962C8B-B14F-4D97-AF65-F5344CB8AC3E}">
        <p14:creationId xmlns:p14="http://schemas.microsoft.com/office/powerpoint/2010/main" val="180254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8" name="TextBox 7">
            <a:extLst>
              <a:ext uri="{FF2B5EF4-FFF2-40B4-BE49-F238E27FC236}">
                <a16:creationId xmlns:a16="http://schemas.microsoft.com/office/drawing/2014/main" id="{5E9B083E-2622-4ED4-8A12-09DB4A84B237}"/>
              </a:ext>
            </a:extLst>
          </p:cNvPr>
          <p:cNvSpPr txBox="1"/>
          <p:nvPr/>
        </p:nvSpPr>
        <p:spPr>
          <a:xfrm>
            <a:off x="1419496" y="5801422"/>
            <a:ext cx="9353005"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https://nacto.org/publication/urban-street-design-guide/interim-design-strategies/parklets/</a:t>
            </a:r>
          </a:p>
        </p:txBody>
      </p:sp>
      <p:pic>
        <p:nvPicPr>
          <p:cNvPr id="9" name="Picture 3" descr="Dero Parklet Guide | Dero Bike Racks">
            <a:extLst>
              <a:ext uri="{FF2B5EF4-FFF2-40B4-BE49-F238E27FC236}">
                <a16:creationId xmlns:a16="http://schemas.microsoft.com/office/drawing/2014/main" id="{3BE4E626-5366-49A3-AC9C-534D0146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78" y="968756"/>
            <a:ext cx="7749840" cy="4628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16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46856" y="1342450"/>
            <a:ext cx="10043996" cy="48499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buNone/>
            </a:pPr>
            <a:r>
              <a:rPr lang="en-US" sz="1800" b="1" kern="1400" dirty="0">
                <a:ln>
                  <a:noFill/>
                </a:ln>
                <a:solidFill>
                  <a:srgbClr val="228848"/>
                </a:solidFill>
                <a:effectLst/>
                <a:latin typeface="Arial" panose="020B0604020202020204" pitchFamily="34" charset="0"/>
                <a:cs typeface="Arial" panose="020B0604020202020204" pitchFamily="34" charset="0"/>
              </a:rPr>
              <a:t>Design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0" marR="0" indent="0">
              <a:lnSpc>
                <a:spcPct val="120000"/>
              </a:lnSpc>
              <a:spcBef>
                <a:spcPts val="0"/>
              </a:spcBef>
              <a:buNone/>
            </a:pPr>
            <a:r>
              <a:rPr lang="en-US" sz="1800" kern="1400" dirty="0">
                <a:ln>
                  <a:noFill/>
                </a:ln>
                <a:solidFill>
                  <a:srgbClr val="000000"/>
                </a:solidFill>
                <a:effectLst/>
                <a:latin typeface="Arial" panose="020B0604020202020204" pitchFamily="34" charset="0"/>
                <a:cs typeface="Arial" panose="020B0604020202020204" pitchFamily="34" charset="0"/>
              </a:rPr>
              <a:t>Parklets shall: </a:t>
            </a:r>
            <a:endParaRPr lang="en-US" sz="1800" kern="1400" dirty="0">
              <a:solidFill>
                <a:srgbClr val="414141"/>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Shall be buffered from adjacent parking spaces and vehicular travel lanes. Such buffers may take the form of planters, railing, cabling, or other mechanisms deemed appropriate by the City.</a:t>
            </a:r>
          </a:p>
          <a:p>
            <a:pPr marL="457200" lvl="1" indent="0">
              <a:lnSpc>
                <a:spcPct val="120000"/>
              </a:lnSpc>
              <a:spcBef>
                <a:spcPts val="0"/>
              </a:spcBef>
              <a:buNone/>
            </a:pP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Have the ability to be completely removed within 48 hours of notice without damaging any curb, sidewalk, drainage structure, or underlying roadway. (all parklet items and materials must be stored and secured out of the City’s right-of-way.) </a:t>
            </a:r>
          </a:p>
          <a:p>
            <a:pPr marL="457200" lvl="1" indent="0">
              <a:lnSpc>
                <a:spcPct val="120000"/>
              </a:lnSpc>
              <a:spcBef>
                <a:spcPts val="0"/>
              </a:spcBef>
              <a:buNone/>
            </a:pP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Maintain adequate sight distance from any driveway or street intersection.</a:t>
            </a:r>
          </a:p>
          <a:p>
            <a:pPr lvl="1">
              <a:lnSpc>
                <a:spcPct val="120000"/>
              </a:lnSpc>
              <a:spcBef>
                <a:spcPts val="0"/>
              </a:spcBef>
            </a:pP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No portion of the Parklet may be glued, nailed, bolted, cemented, or otherwise affixed to the street or curb. </a:t>
            </a:r>
          </a:p>
          <a:p>
            <a:pPr marL="457200" lvl="1" indent="0">
              <a:lnSpc>
                <a:spcPct val="120000"/>
              </a:lnSpc>
              <a:spcBef>
                <a:spcPts val="0"/>
              </a:spcBef>
              <a:buNone/>
            </a:pP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endParaRPr lang="en-US" sz="1800" kern="1400" dirty="0">
              <a:solidFill>
                <a:srgbClr val="000000"/>
              </a:solidFill>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buNone/>
            </a:pPr>
            <a:endParaRPr lang="en-US" sz="1800" kern="1400" dirty="0">
              <a:ln>
                <a:noFill/>
              </a:ln>
              <a:solidFill>
                <a:srgbClr val="000000"/>
              </a:solidFill>
              <a:effectLst/>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1252720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8" name="TextBox 7">
            <a:extLst>
              <a:ext uri="{FF2B5EF4-FFF2-40B4-BE49-F238E27FC236}">
                <a16:creationId xmlns:a16="http://schemas.microsoft.com/office/drawing/2014/main" id="{B8344C7D-2931-4DC0-94DC-DCFE40BF2D1E}"/>
              </a:ext>
            </a:extLst>
          </p:cNvPr>
          <p:cNvSpPr txBox="1"/>
          <p:nvPr/>
        </p:nvSpPr>
        <p:spPr>
          <a:xfrm>
            <a:off x="1419496" y="5801422"/>
            <a:ext cx="9353005"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https://nacto.org/publication/urban-street-design-guide/interim-design-strategies/parklets/</a:t>
            </a:r>
          </a:p>
        </p:txBody>
      </p:sp>
      <p:pic>
        <p:nvPicPr>
          <p:cNvPr id="1026" name="Picture 2">
            <a:extLst>
              <a:ext uri="{FF2B5EF4-FFF2-40B4-BE49-F238E27FC236}">
                <a16:creationId xmlns:a16="http://schemas.microsoft.com/office/drawing/2014/main" id="{9C423904-B89E-41FE-A248-3955BF367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9" b="18756"/>
          <a:stretch/>
        </p:blipFill>
        <p:spPr bwMode="auto">
          <a:xfrm>
            <a:off x="2055470" y="1623325"/>
            <a:ext cx="8081056" cy="3874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463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87497" y="1233384"/>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r>
              <a:rPr lang="en-US" sz="1800" b="1" kern="1400" dirty="0">
                <a:ln>
                  <a:noFill/>
                </a:ln>
                <a:solidFill>
                  <a:srgbClr val="228848"/>
                </a:solidFill>
                <a:effectLst/>
                <a:latin typeface="Arial" panose="020B0604020202020204" pitchFamily="34" charset="0"/>
                <a:cs typeface="Arial" panose="020B0604020202020204" pitchFamily="34" charset="0"/>
              </a:rPr>
              <a:t>Construction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Parklets must be constructed to be load bearing to a maximum of 750 lbs. per square foot.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Parklets shall maintain a flush transition at the sidewalk and curb to permit ease of access and avoid tripping hazards.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The design of a parklet shall not inhibit the adequate drainage of stormwater runoff. Channels between the base street and the platform must allow for the free flow of stormwater to facilitate drainage.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Sheet flow drainage in streets and curb lines shall not be obstructed.</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Stormwater structures, to include catch basins and manholes, shall not be covered or obstructed.</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Each Parklet shall be designed to be accessible in accordance with the Americans with Disabilities Act (ADA).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 platforms must not exceed a 2% cross slope.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Reflective elements shall be installed on Parklet corners for visibility.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90166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8" name="TextBox 7">
            <a:extLst>
              <a:ext uri="{FF2B5EF4-FFF2-40B4-BE49-F238E27FC236}">
                <a16:creationId xmlns:a16="http://schemas.microsoft.com/office/drawing/2014/main" id="{B8344C7D-2931-4DC0-94DC-DCFE40BF2D1E}"/>
              </a:ext>
            </a:extLst>
          </p:cNvPr>
          <p:cNvSpPr txBox="1"/>
          <p:nvPr/>
        </p:nvSpPr>
        <p:spPr>
          <a:xfrm>
            <a:off x="1419496" y="5801422"/>
            <a:ext cx="9353005"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https://nacto.org/publication/urban-street-design-guide/interim-design-strategies/parklets/</a:t>
            </a:r>
          </a:p>
        </p:txBody>
      </p:sp>
      <p:pic>
        <p:nvPicPr>
          <p:cNvPr id="3" name="Picture 2">
            <a:extLst>
              <a:ext uri="{FF2B5EF4-FFF2-40B4-BE49-F238E27FC236}">
                <a16:creationId xmlns:a16="http://schemas.microsoft.com/office/drawing/2014/main" id="{D83276E5-D852-4D04-868C-503EDE61A6C0}"/>
              </a:ext>
            </a:extLst>
          </p:cNvPr>
          <p:cNvPicPr>
            <a:picLocks noChangeAspect="1"/>
          </p:cNvPicPr>
          <p:nvPr/>
        </p:nvPicPr>
        <p:blipFill>
          <a:blip r:embed="rId3"/>
          <a:stretch>
            <a:fillRect/>
          </a:stretch>
        </p:blipFill>
        <p:spPr>
          <a:xfrm>
            <a:off x="2348993" y="1509273"/>
            <a:ext cx="7494013" cy="4150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1969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4003040" y="550863"/>
            <a:ext cx="7401560" cy="7699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Fee Structure</a:t>
            </a:r>
          </a:p>
        </p:txBody>
      </p:sp>
      <p:sp>
        <p:nvSpPr>
          <p:cNvPr id="3" name="Subtitle 2"/>
          <p:cNvSpPr txBox="1">
            <a:spLocks/>
          </p:cNvSpPr>
          <p:nvPr/>
        </p:nvSpPr>
        <p:spPr>
          <a:xfrm>
            <a:off x="1524000" y="4799662"/>
            <a:ext cx="9144000" cy="919473"/>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19000"/>
              </a:lnSpc>
              <a:spcBef>
                <a:spcPts val="0"/>
              </a:spcBef>
              <a:spcAft>
                <a:spcPts val="600"/>
              </a:spcAft>
              <a:buNone/>
            </a:pPr>
            <a:r>
              <a:rPr lang="en-US" sz="11200" kern="1400" dirty="0">
                <a:solidFill>
                  <a:srgbClr val="000000"/>
                </a:solidFill>
                <a:latin typeface="Arial" panose="020B0604020202020204" pitchFamily="34" charset="0"/>
                <a:cs typeface="Arial" panose="020B0604020202020204" pitchFamily="34" charset="0"/>
              </a:rPr>
              <a:t>$8.22/day – 1 Space per Day</a:t>
            </a:r>
          </a:p>
          <a:p>
            <a:pPr marL="0" marR="0" indent="0" algn="ctr">
              <a:lnSpc>
                <a:spcPct val="119000"/>
              </a:lnSpc>
              <a:spcBef>
                <a:spcPts val="0"/>
              </a:spcBef>
              <a:spcAft>
                <a:spcPts val="600"/>
              </a:spcAft>
              <a:buNone/>
            </a:pPr>
            <a:r>
              <a:rPr lang="en-US" sz="11200" kern="1400" dirty="0">
                <a:ln>
                  <a:noFill/>
                </a:ln>
                <a:solidFill>
                  <a:srgbClr val="000000"/>
                </a:solidFill>
                <a:effectLst/>
                <a:latin typeface="Arial" panose="020B0604020202020204" pitchFamily="34" charset="0"/>
                <a:cs typeface="Arial" panose="020B0604020202020204" pitchFamily="34" charset="0"/>
              </a:rPr>
              <a:t>$12.33/day – 2 Spaces per Day</a:t>
            </a:r>
          </a:p>
          <a:p>
            <a:endParaRPr lang="en-US" sz="1800" i="1" dirty="0">
              <a:latin typeface="Lato" panose="020F0502020204030203" pitchFamily="34" charset="0"/>
            </a:endParaRPr>
          </a:p>
          <a:p>
            <a:pPr marL="0" indent="0">
              <a:buNone/>
            </a:pPr>
            <a:endParaRPr lang="en-US" sz="1800" i="1" dirty="0">
              <a:latin typeface="Lato" panose="020F050202020403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graphicFrame>
        <p:nvGraphicFramePr>
          <p:cNvPr id="7" name="Table 6">
            <a:extLst>
              <a:ext uri="{FF2B5EF4-FFF2-40B4-BE49-F238E27FC236}">
                <a16:creationId xmlns:a16="http://schemas.microsoft.com/office/drawing/2014/main" id="{D48EBC65-67CA-4F5F-9B17-4AD8B42E6ACF}"/>
              </a:ext>
            </a:extLst>
          </p:cNvPr>
          <p:cNvGraphicFramePr>
            <a:graphicFrameLocks noGrp="1"/>
          </p:cNvGraphicFramePr>
          <p:nvPr>
            <p:extLst>
              <p:ext uri="{D42A27DB-BD31-4B8C-83A1-F6EECF244321}">
                <p14:modId xmlns:p14="http://schemas.microsoft.com/office/powerpoint/2010/main" val="3075774991"/>
              </p:ext>
            </p:extLst>
          </p:nvPr>
        </p:nvGraphicFramePr>
        <p:xfrm>
          <a:off x="2649664" y="1811964"/>
          <a:ext cx="6892672" cy="2496371"/>
        </p:xfrm>
        <a:graphic>
          <a:graphicData uri="http://schemas.openxmlformats.org/drawingml/2006/table">
            <a:tbl>
              <a:tblPr/>
              <a:tblGrid>
                <a:gridCol w="5321939">
                  <a:extLst>
                    <a:ext uri="{9D8B030D-6E8A-4147-A177-3AD203B41FA5}">
                      <a16:colId xmlns:a16="http://schemas.microsoft.com/office/drawing/2014/main" val="1244132088"/>
                    </a:ext>
                  </a:extLst>
                </a:gridCol>
                <a:gridCol w="1570733">
                  <a:extLst>
                    <a:ext uri="{9D8B030D-6E8A-4147-A177-3AD203B41FA5}">
                      <a16:colId xmlns:a16="http://schemas.microsoft.com/office/drawing/2014/main" val="688734475"/>
                    </a:ext>
                  </a:extLst>
                </a:gridCol>
              </a:tblGrid>
              <a:tr h="701587">
                <a:tc>
                  <a:txBody>
                    <a:bodyPr/>
                    <a:lstStyle/>
                    <a:p>
                      <a:pPr marR="0" indent="0" algn="l" rtl="0">
                        <a:lnSpc>
                          <a:spcPct val="119000"/>
                        </a:lnSpc>
                        <a:spcBef>
                          <a:spcPts val="0"/>
                        </a:spcBef>
                        <a:spcAft>
                          <a:spcPts val="600"/>
                        </a:spcAft>
                      </a:pPr>
                      <a:r>
                        <a:rPr lang="en-US" sz="2400" b="1" kern="1400" dirty="0">
                          <a:ln>
                            <a:noFill/>
                          </a:ln>
                          <a:solidFill>
                            <a:srgbClr val="000000"/>
                          </a:solidFill>
                          <a:effectLst/>
                          <a:latin typeface="Calibri" panose="020F0502020204030204" pitchFamily="34" charset="0"/>
                        </a:rPr>
                        <a:t>Application and Permit Processing Fee</a:t>
                      </a:r>
                      <a:endParaRPr lang="en-US" sz="16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2400" kern="1400" dirty="0">
                          <a:ln>
                            <a:noFill/>
                          </a:ln>
                          <a:solidFill>
                            <a:srgbClr val="000000"/>
                          </a:solidFill>
                          <a:effectLst/>
                          <a:latin typeface="Calibri" panose="020F0502020204030204" pitchFamily="34" charset="0"/>
                        </a:rPr>
                        <a:t>$300.00</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2823"/>
                  </a:ext>
                </a:extLst>
              </a:tr>
              <a:tr h="848445">
                <a:tc>
                  <a:txBody>
                    <a:bodyPr/>
                    <a:lstStyle/>
                    <a:p>
                      <a:pPr marR="0" indent="0" algn="l" rtl="0">
                        <a:lnSpc>
                          <a:spcPct val="69000"/>
                        </a:lnSpc>
                        <a:spcBef>
                          <a:spcPts val="0"/>
                        </a:spcBef>
                        <a:spcAft>
                          <a:spcPts val="600"/>
                        </a:spcAft>
                      </a:pPr>
                      <a:r>
                        <a:rPr lang="en-US" sz="2400" b="1" kern="1400" dirty="0">
                          <a:ln>
                            <a:noFill/>
                          </a:ln>
                          <a:solidFill>
                            <a:srgbClr val="000000"/>
                          </a:solidFill>
                          <a:effectLst/>
                          <a:latin typeface="Calibri" panose="020F0502020204030204" pitchFamily="34" charset="0"/>
                        </a:rPr>
                        <a:t>Parking Space Rental</a:t>
                      </a:r>
                      <a:endParaRPr lang="en-US" sz="2400" kern="1400" dirty="0">
                        <a:ln>
                          <a:noFill/>
                        </a:ln>
                        <a:solidFill>
                          <a:srgbClr val="000000"/>
                        </a:solidFill>
                        <a:effectLst/>
                        <a:latin typeface="Calibri" panose="020F0502020204030204" pitchFamily="34" charset="0"/>
                      </a:endParaRPr>
                    </a:p>
                    <a:p>
                      <a:pPr marR="0" indent="0" algn="l" rtl="0">
                        <a:lnSpc>
                          <a:spcPct val="69000"/>
                        </a:lnSpc>
                        <a:spcBef>
                          <a:spcPts val="0"/>
                        </a:spcBef>
                        <a:spcAft>
                          <a:spcPts val="600"/>
                        </a:spcAft>
                      </a:pPr>
                      <a:r>
                        <a:rPr lang="en-US" sz="2400" kern="1400" dirty="0">
                          <a:ln>
                            <a:noFill/>
                          </a:ln>
                          <a:solidFill>
                            <a:srgbClr val="228848"/>
                          </a:solidFill>
                          <a:effectLst/>
                          <a:latin typeface="Calibri" panose="020F0502020204030204" pitchFamily="34" charset="0"/>
                        </a:rPr>
                        <a:t>First Space / year</a:t>
                      </a:r>
                      <a:endParaRPr lang="en-US" sz="2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2400" kern="1400" dirty="0">
                          <a:ln>
                            <a:noFill/>
                          </a:ln>
                          <a:solidFill>
                            <a:srgbClr val="000000"/>
                          </a:solidFill>
                          <a:effectLst/>
                          <a:latin typeface="Calibri" panose="020F0502020204030204" pitchFamily="34" charset="0"/>
                        </a:rPr>
                        <a:t>$3,000.00</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783645"/>
                  </a:ext>
                </a:extLst>
              </a:tr>
              <a:tr h="946339">
                <a:tc>
                  <a:txBody>
                    <a:bodyPr/>
                    <a:lstStyle/>
                    <a:p>
                      <a:pPr marR="0" indent="0" algn="l" rtl="0">
                        <a:lnSpc>
                          <a:spcPct val="69000"/>
                        </a:lnSpc>
                        <a:spcBef>
                          <a:spcPts val="0"/>
                        </a:spcBef>
                        <a:spcAft>
                          <a:spcPts val="600"/>
                        </a:spcAft>
                      </a:pPr>
                      <a:r>
                        <a:rPr lang="en-US" sz="2400" b="1" kern="1400" dirty="0">
                          <a:ln>
                            <a:noFill/>
                          </a:ln>
                          <a:solidFill>
                            <a:srgbClr val="000000"/>
                          </a:solidFill>
                          <a:effectLst/>
                          <a:latin typeface="Calibri" panose="020F0502020204030204" pitchFamily="34" charset="0"/>
                        </a:rPr>
                        <a:t>Parking Space Rental</a:t>
                      </a:r>
                      <a:endParaRPr lang="en-US" sz="2400" kern="1400" dirty="0">
                        <a:ln>
                          <a:noFill/>
                        </a:ln>
                        <a:solidFill>
                          <a:srgbClr val="000000"/>
                        </a:solidFill>
                        <a:effectLst/>
                        <a:latin typeface="Calibri" panose="020F0502020204030204" pitchFamily="34" charset="0"/>
                      </a:endParaRPr>
                    </a:p>
                    <a:p>
                      <a:pPr marR="0" indent="0" algn="l" rtl="0">
                        <a:lnSpc>
                          <a:spcPct val="69000"/>
                        </a:lnSpc>
                        <a:spcBef>
                          <a:spcPts val="0"/>
                        </a:spcBef>
                        <a:spcAft>
                          <a:spcPts val="600"/>
                        </a:spcAft>
                      </a:pPr>
                      <a:r>
                        <a:rPr lang="en-US" sz="2400" kern="1400" dirty="0">
                          <a:ln>
                            <a:noFill/>
                          </a:ln>
                          <a:solidFill>
                            <a:srgbClr val="228848"/>
                          </a:solidFill>
                          <a:effectLst/>
                          <a:latin typeface="Calibri" panose="020F0502020204030204" pitchFamily="34" charset="0"/>
                        </a:rPr>
                        <a:t>Second Space / year</a:t>
                      </a:r>
                      <a:endParaRPr lang="en-US" sz="2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2400" kern="1400" dirty="0">
                          <a:ln>
                            <a:noFill/>
                          </a:ln>
                          <a:solidFill>
                            <a:srgbClr val="000000"/>
                          </a:solidFill>
                          <a:effectLst/>
                          <a:latin typeface="Calibri" panose="020F0502020204030204" pitchFamily="34" charset="0"/>
                        </a:rPr>
                        <a:t>$1,500.00</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242508"/>
                  </a:ext>
                </a:extLst>
              </a:tr>
            </a:tbl>
          </a:graphicData>
        </a:graphic>
      </p:graphicFrame>
      <p:sp>
        <p:nvSpPr>
          <p:cNvPr id="8" name="Control 1">
            <a:extLst>
              <a:ext uri="{FF2B5EF4-FFF2-40B4-BE49-F238E27FC236}">
                <a16:creationId xmlns:a16="http://schemas.microsoft.com/office/drawing/2014/main" id="{F6107631-3BD0-4BD6-8C71-1EFDF9FEEC08}"/>
              </a:ext>
            </a:extLst>
          </p:cNvPr>
          <p:cNvSpPr>
            <a:spLocks noChangeArrowheads="1" noChangeShapeType="1"/>
          </p:cNvSpPr>
          <p:nvPr/>
        </p:nvSpPr>
        <p:spPr bwMode="auto">
          <a:xfrm>
            <a:off x="4630738" y="6210300"/>
            <a:ext cx="3868737" cy="12493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272176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0" name="Picture 9">
            <a:extLst>
              <a:ext uri="{FF2B5EF4-FFF2-40B4-BE49-F238E27FC236}">
                <a16:creationId xmlns:a16="http://schemas.microsoft.com/office/drawing/2014/main" id="{ABFC9A26-4469-6CCA-823D-B16B265C312B}"/>
              </a:ext>
            </a:extLst>
          </p:cNvPr>
          <p:cNvPicPr>
            <a:picLocks noChangeAspect="1"/>
          </p:cNvPicPr>
          <p:nvPr/>
        </p:nvPicPr>
        <p:blipFill>
          <a:blip r:embed="rId3"/>
          <a:stretch>
            <a:fillRect/>
          </a:stretch>
        </p:blipFill>
        <p:spPr>
          <a:xfrm>
            <a:off x="863599" y="1751052"/>
            <a:ext cx="10134600" cy="4324350"/>
          </a:xfrm>
          <a:prstGeom prst="rect">
            <a:avLst/>
          </a:prstGeom>
        </p:spPr>
      </p:pic>
    </p:spTree>
    <p:extLst>
      <p:ext uri="{BB962C8B-B14F-4D97-AF65-F5344CB8AC3E}">
        <p14:creationId xmlns:p14="http://schemas.microsoft.com/office/powerpoint/2010/main" val="316510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2" name="Picture 11">
            <a:extLst>
              <a:ext uri="{FF2B5EF4-FFF2-40B4-BE49-F238E27FC236}">
                <a16:creationId xmlns:a16="http://schemas.microsoft.com/office/drawing/2014/main" id="{7BD5FB41-E4B1-D96D-FB40-0E781384D6EC}"/>
              </a:ext>
            </a:extLst>
          </p:cNvPr>
          <p:cNvPicPr>
            <a:picLocks noChangeAspect="1"/>
          </p:cNvPicPr>
          <p:nvPr/>
        </p:nvPicPr>
        <p:blipFill>
          <a:blip r:embed="rId3"/>
          <a:stretch>
            <a:fillRect/>
          </a:stretch>
        </p:blipFill>
        <p:spPr>
          <a:xfrm>
            <a:off x="697396" y="1635563"/>
            <a:ext cx="9982200" cy="4191000"/>
          </a:xfrm>
          <a:prstGeom prst="rect">
            <a:avLst/>
          </a:prstGeom>
        </p:spPr>
      </p:pic>
    </p:spTree>
    <p:extLst>
      <p:ext uri="{BB962C8B-B14F-4D97-AF65-F5344CB8AC3E}">
        <p14:creationId xmlns:p14="http://schemas.microsoft.com/office/powerpoint/2010/main" val="347654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00320" y="550863"/>
            <a:ext cx="6304280" cy="9310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What is a Parklet?</a:t>
            </a:r>
          </a:p>
        </p:txBody>
      </p:sp>
      <p:sp>
        <p:nvSpPr>
          <p:cNvPr id="3" name="Subtitle 2"/>
          <p:cNvSpPr txBox="1">
            <a:spLocks/>
          </p:cNvSpPr>
          <p:nvPr/>
        </p:nvSpPr>
        <p:spPr>
          <a:xfrm>
            <a:off x="1185897" y="1720426"/>
            <a:ext cx="7267223" cy="39396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Parklets are public seating platforms that convert curbside parking spaces into vibrant community spaces. Also known as street seats or curbside seating, parklets are the product of a partnership between the city and local businesses, residents, or neighborhood associations.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Most parklets have a distinctive design that incorporates seating, greenery, and/or bike racks and accommodate unmet demand for public space on thriving neighborhood retail streets or commercial areas. A Parklet may be thought of as semi-permanent, but must be designed for quick and easy removal in case of an emergency, or other reasons such as utility work, without damaging the curb or street.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517501"/>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42D0A9B9-51FF-4A90-A9B2-5074E0251F82}"/>
              </a:ext>
            </a:extLst>
          </p:cNvPr>
          <p:cNvPicPr>
            <a:picLocks noChangeAspect="1"/>
          </p:cNvPicPr>
          <p:nvPr/>
        </p:nvPicPr>
        <p:blipFill>
          <a:blip r:embed="rId3"/>
          <a:stretch>
            <a:fillRect/>
          </a:stretch>
        </p:blipFill>
        <p:spPr>
          <a:xfrm>
            <a:off x="8453120" y="1740661"/>
            <a:ext cx="3143330" cy="3376678"/>
          </a:xfrm>
          <a:prstGeom prst="rect">
            <a:avLst/>
          </a:prstGeom>
        </p:spPr>
      </p:pic>
    </p:spTree>
    <p:extLst>
      <p:ext uri="{BB962C8B-B14F-4D97-AF65-F5344CB8AC3E}">
        <p14:creationId xmlns:p14="http://schemas.microsoft.com/office/powerpoint/2010/main" val="285497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8" name="Picture 7">
            <a:extLst>
              <a:ext uri="{FF2B5EF4-FFF2-40B4-BE49-F238E27FC236}">
                <a16:creationId xmlns:a16="http://schemas.microsoft.com/office/drawing/2014/main" id="{E1E5997A-8CA3-9D5F-A786-6736DE4A39CA}"/>
              </a:ext>
            </a:extLst>
          </p:cNvPr>
          <p:cNvPicPr>
            <a:picLocks noChangeAspect="1"/>
          </p:cNvPicPr>
          <p:nvPr/>
        </p:nvPicPr>
        <p:blipFill>
          <a:blip r:embed="rId3"/>
          <a:stretch>
            <a:fillRect/>
          </a:stretch>
        </p:blipFill>
        <p:spPr>
          <a:xfrm>
            <a:off x="855838" y="1407581"/>
            <a:ext cx="9982200" cy="1247775"/>
          </a:xfrm>
          <a:prstGeom prst="rect">
            <a:avLst/>
          </a:prstGeom>
        </p:spPr>
      </p:pic>
      <p:pic>
        <p:nvPicPr>
          <p:cNvPr id="9" name="Picture 8">
            <a:extLst>
              <a:ext uri="{FF2B5EF4-FFF2-40B4-BE49-F238E27FC236}">
                <a16:creationId xmlns:a16="http://schemas.microsoft.com/office/drawing/2014/main" id="{F97C4E56-04FF-0718-9758-FDE427C45485}"/>
              </a:ext>
            </a:extLst>
          </p:cNvPr>
          <p:cNvPicPr>
            <a:picLocks noChangeAspect="1"/>
          </p:cNvPicPr>
          <p:nvPr/>
        </p:nvPicPr>
        <p:blipFill>
          <a:blip r:embed="rId4"/>
          <a:stretch>
            <a:fillRect/>
          </a:stretch>
        </p:blipFill>
        <p:spPr>
          <a:xfrm>
            <a:off x="3001375" y="2624308"/>
            <a:ext cx="5526400" cy="3709501"/>
          </a:xfrm>
          <a:prstGeom prst="rect">
            <a:avLst/>
          </a:prstGeom>
        </p:spPr>
      </p:pic>
    </p:spTree>
    <p:extLst>
      <p:ext uri="{BB962C8B-B14F-4D97-AF65-F5344CB8AC3E}">
        <p14:creationId xmlns:p14="http://schemas.microsoft.com/office/powerpoint/2010/main" val="179084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7" name="TextBox 6">
            <a:extLst>
              <a:ext uri="{FF2B5EF4-FFF2-40B4-BE49-F238E27FC236}">
                <a16:creationId xmlns:a16="http://schemas.microsoft.com/office/drawing/2014/main" id="{2C9F8B2C-2AA2-E055-2527-F6487AB57B79}"/>
              </a:ext>
            </a:extLst>
          </p:cNvPr>
          <p:cNvSpPr txBox="1"/>
          <p:nvPr/>
        </p:nvSpPr>
        <p:spPr>
          <a:xfrm>
            <a:off x="1273625" y="1021401"/>
            <a:ext cx="8296891" cy="6740307"/>
          </a:xfrm>
          <a:prstGeom prst="rect">
            <a:avLst/>
          </a:prstGeom>
          <a:noFill/>
        </p:spPr>
        <p:txBody>
          <a:bodyPr wrap="square" rtlCol="0">
            <a:spAutoFit/>
          </a:bodyPr>
          <a:lstStyle/>
          <a:p>
            <a:r>
              <a:rPr lang="en-US" sz="3600" u="sng" dirty="0"/>
              <a:t>Issues Still to be Considered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Fees for Parklets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Design Guidelines for Furniture</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Dispensing Alcohol</a:t>
            </a:r>
          </a:p>
          <a:p>
            <a:endParaRPr lang="en-US" sz="3600" dirty="0"/>
          </a:p>
          <a:p>
            <a:pPr marL="571500" indent="-571500">
              <a:buFont typeface="Arial" panose="020B0604020202020204" pitchFamily="34" charset="0"/>
              <a:buChar char="•"/>
            </a:pPr>
            <a:r>
              <a:rPr lang="en-US" sz="3600" dirty="0"/>
              <a:t>Approvals on Blocks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34757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550863"/>
            <a:ext cx="98806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Pilot Program </a:t>
            </a:r>
          </a:p>
        </p:txBody>
      </p:sp>
      <p:sp>
        <p:nvSpPr>
          <p:cNvPr id="3" name="Subtitle 2"/>
          <p:cNvSpPr txBox="1">
            <a:spLocks/>
          </p:cNvSpPr>
          <p:nvPr/>
        </p:nvSpPr>
        <p:spPr>
          <a:xfrm>
            <a:off x="361189" y="2084336"/>
            <a:ext cx="8043580" cy="316352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latin typeface="Arial" panose="020B0604020202020204" pitchFamily="34" charset="0"/>
                <a:ea typeface="Times New Roman" panose="02020603050405020304" pitchFamily="18" charset="0"/>
                <a:cs typeface="Arial" panose="020B0604020202020204" pitchFamily="34" charset="0"/>
              </a:rPr>
              <a:t>I</a:t>
            </a:r>
            <a:r>
              <a:rPr lang="en-US" sz="7200" dirty="0">
                <a:effectLst/>
                <a:latin typeface="Arial" panose="020B0604020202020204" pitchFamily="34" charset="0"/>
                <a:ea typeface="Times New Roman" panose="02020603050405020304" pitchFamily="18" charset="0"/>
                <a:cs typeface="Arial" panose="020B0604020202020204" pitchFamily="34" charset="0"/>
              </a:rPr>
              <a:t>n response to the COVID-19 pandemic, the City of Savannah initiated a Parklet Program in June of 2020. </a:t>
            </a:r>
          </a:p>
          <a:p>
            <a:pPr lvl="1"/>
            <a:r>
              <a:rPr lang="en-US" sz="7200" dirty="0">
                <a:effectLst/>
                <a:latin typeface="Arial" panose="020B0604020202020204" pitchFamily="34" charset="0"/>
                <a:ea typeface="Times New Roman" panose="02020603050405020304" pitchFamily="18" charset="0"/>
                <a:cs typeface="Arial" panose="020B0604020202020204" pitchFamily="34" charset="0"/>
              </a:rPr>
              <a:t>extended the program several times during 2020-2021</a:t>
            </a:r>
          </a:p>
          <a:p>
            <a:pPr marL="457200" lvl="1" indent="0">
              <a:buNone/>
            </a:pPr>
            <a:endParaRPr lang="en-US" sz="7200" dirty="0">
              <a:effectLst/>
              <a:latin typeface="Arial" panose="020B0604020202020204" pitchFamily="34" charset="0"/>
              <a:ea typeface="Times New Roman" panose="02020603050405020304" pitchFamily="18" charset="0"/>
              <a:cs typeface="Arial" panose="020B0604020202020204" pitchFamily="34" charset="0"/>
            </a:endParaRPr>
          </a:p>
          <a:p>
            <a:r>
              <a:rPr lang="en-US" sz="7200" dirty="0">
                <a:effectLst/>
                <a:latin typeface="Arial" panose="020B0604020202020204" pitchFamily="34" charset="0"/>
                <a:ea typeface="Times New Roman" panose="02020603050405020304" pitchFamily="18" charset="0"/>
                <a:cs typeface="Arial" panose="020B0604020202020204" pitchFamily="34" charset="0"/>
              </a:rPr>
              <a:t>48 approved applicants - 60 applicants total </a:t>
            </a:r>
          </a:p>
          <a:p>
            <a:endParaRPr lang="en-US" sz="7200" dirty="0">
              <a:effectLst/>
              <a:latin typeface="Arial" panose="020B0604020202020204" pitchFamily="34" charset="0"/>
              <a:ea typeface="Times New Roman" panose="02020603050405020304" pitchFamily="18" charset="0"/>
              <a:cs typeface="Arial" panose="020B0604020202020204" pitchFamily="34" charset="0"/>
            </a:endParaRPr>
          </a:p>
          <a:p>
            <a:r>
              <a:rPr lang="en-US" sz="7200" dirty="0">
                <a:effectLst/>
                <a:latin typeface="Arial" panose="020B0604020202020204" pitchFamily="34" charset="0"/>
                <a:ea typeface="Times New Roman" panose="02020603050405020304" pitchFamily="18" charset="0"/>
                <a:cs typeface="Arial" panose="020B0604020202020204" pitchFamily="34" charset="0"/>
              </a:rPr>
              <a:t>Remove all parklets by March 8th, 2021 on Broughton Street</a:t>
            </a:r>
          </a:p>
          <a:p>
            <a:endParaRPr lang="en-US" sz="7200" dirty="0">
              <a:latin typeface="Arial" panose="020B0604020202020204" pitchFamily="34" charset="0"/>
              <a:ea typeface="Times New Roman" panose="02020603050405020304" pitchFamily="18" charset="0"/>
              <a:cs typeface="Arial" panose="020B0604020202020204" pitchFamily="34" charset="0"/>
            </a:endParaRPr>
          </a:p>
          <a:p>
            <a:r>
              <a:rPr lang="en-US" sz="7200" dirty="0">
                <a:latin typeface="Arial" panose="020B0604020202020204" pitchFamily="34" charset="0"/>
                <a:ea typeface="Times New Roman" panose="02020603050405020304" pitchFamily="18" charset="0"/>
                <a:cs typeface="Arial" panose="020B0604020202020204" pitchFamily="34" charset="0"/>
              </a:rPr>
              <a:t>Remove all parklets by July 1, 2021</a:t>
            </a:r>
            <a:endParaRPr lang="en-US" sz="7200" i="1" dirty="0">
              <a:latin typeface="Arial" panose="020B0604020202020204" pitchFamily="34" charset="0"/>
              <a:cs typeface="Arial" panose="020B0604020202020204" pitchFamily="34" charset="0"/>
            </a:endParaRPr>
          </a:p>
          <a:p>
            <a:endParaRPr lang="en-US" sz="7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18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7F16F9AA-40D6-068A-CFB4-2C7FDD1DB867}"/>
              </a:ext>
            </a:extLst>
          </p:cNvPr>
          <p:cNvPicPr>
            <a:picLocks noChangeAspect="1"/>
          </p:cNvPicPr>
          <p:nvPr/>
        </p:nvPicPr>
        <p:blipFill>
          <a:blip r:embed="rId3"/>
          <a:stretch>
            <a:fillRect/>
          </a:stretch>
        </p:blipFill>
        <p:spPr>
          <a:xfrm>
            <a:off x="7809022" y="2612698"/>
            <a:ext cx="3752850" cy="2809875"/>
          </a:xfrm>
          <a:prstGeom prst="rect">
            <a:avLst/>
          </a:prstGeom>
          <a:noFill/>
          <a:ln w="38100">
            <a:solidFill>
              <a:schemeClr val="tx1"/>
            </a:solidFill>
          </a:ln>
        </p:spPr>
      </p:pic>
    </p:spTree>
    <p:extLst>
      <p:ext uri="{BB962C8B-B14F-4D97-AF65-F5344CB8AC3E}">
        <p14:creationId xmlns:p14="http://schemas.microsoft.com/office/powerpoint/2010/main" val="221046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550863"/>
            <a:ext cx="98806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Development Process</a:t>
            </a:r>
          </a:p>
        </p:txBody>
      </p:sp>
      <p:sp>
        <p:nvSpPr>
          <p:cNvPr id="3" name="Subtitle 2"/>
          <p:cNvSpPr txBox="1">
            <a:spLocks/>
          </p:cNvSpPr>
          <p:nvPr/>
        </p:nvSpPr>
        <p:spPr>
          <a:xfrm>
            <a:off x="1042206" y="1660801"/>
            <a:ext cx="9144000" cy="421418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Researched parklets nationally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Restaurant owner input was gathered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 with Restaurant Association Leadership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National Association of City Transportation </a:t>
            </a:r>
          </a:p>
          <a:p>
            <a:pPr marL="0" indent="0">
              <a:buNone/>
            </a:pPr>
            <a:r>
              <a:rPr lang="en-US" sz="2400" dirty="0">
                <a:latin typeface="Arial" panose="020B0604020202020204" pitchFamily="34" charset="0"/>
                <a:cs typeface="Arial" panose="020B0604020202020204" pitchFamily="34" charset="0"/>
              </a:rPr>
              <a:t>Officials- Guidelines and regulations for safe and effective parklets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Received input from essential City departments- Parking Services, Traffic Engineering, Mobility and Parking, and Stormwater on the needs and design of a parklet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i="1" dirty="0">
              <a:latin typeface="Lato" panose="020F0502020204030203" pitchFamily="34" charset="0"/>
            </a:endParaRPr>
          </a:p>
          <a:p>
            <a:pPr marL="0" indent="0">
              <a:buNone/>
            </a:pPr>
            <a:endParaRPr lang="en-US" sz="1800" i="1" dirty="0">
              <a:latin typeface="Lato" panose="020F050202020403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2AA81E49-5418-3CF8-FA37-D2FDA31A867C}"/>
              </a:ext>
            </a:extLst>
          </p:cNvPr>
          <p:cNvPicPr>
            <a:picLocks noChangeAspect="1"/>
          </p:cNvPicPr>
          <p:nvPr/>
        </p:nvPicPr>
        <p:blipFill>
          <a:blip r:embed="rId3"/>
          <a:stretch>
            <a:fillRect/>
          </a:stretch>
        </p:blipFill>
        <p:spPr>
          <a:xfrm>
            <a:off x="7161994" y="1106825"/>
            <a:ext cx="4397829" cy="2937612"/>
          </a:xfrm>
          <a:prstGeom prst="rect">
            <a:avLst/>
          </a:prstGeom>
          <a:ln w="38100">
            <a:solidFill>
              <a:schemeClr val="tx1"/>
            </a:solidFill>
          </a:ln>
        </p:spPr>
      </p:pic>
    </p:spTree>
    <p:extLst>
      <p:ext uri="{BB962C8B-B14F-4D97-AF65-F5344CB8AC3E}">
        <p14:creationId xmlns:p14="http://schemas.microsoft.com/office/powerpoint/2010/main" val="189069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550863"/>
            <a:ext cx="98806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Development Process</a:t>
            </a:r>
          </a:p>
        </p:txBody>
      </p:sp>
      <p:sp>
        <p:nvSpPr>
          <p:cNvPr id="3" name="Subtitle 2"/>
          <p:cNvSpPr txBox="1">
            <a:spLocks/>
          </p:cNvSpPr>
          <p:nvPr/>
        </p:nvSpPr>
        <p:spPr>
          <a:xfrm>
            <a:off x="1368777" y="1470993"/>
            <a:ext cx="9144000" cy="42141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Developed a policy based on those needs and national guidelines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Restricted the use of Broughton Street based on the new streetscapes' layout and the extended sidewalk capacity, which allows for more café seating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Development of Pricing- researched the price of parklets in other cities, the price per square foot of restaurant real estate in Historic Savannah, calculated and confirmed the cost of parking spaces in Downtown Savannah </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i="1" dirty="0">
              <a:latin typeface="Lato" panose="020F0502020204030203" pitchFamily="34" charset="0"/>
            </a:endParaRPr>
          </a:p>
          <a:p>
            <a:pPr marL="0" indent="0">
              <a:buNone/>
            </a:pPr>
            <a:endParaRPr lang="en-US" sz="1800" i="1" dirty="0">
              <a:latin typeface="Lato" panose="020F050202020403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July 8, 2022</a:t>
            </a:r>
          </a:p>
        </p:txBody>
      </p:sp>
    </p:spTree>
    <p:extLst>
      <p:ext uri="{BB962C8B-B14F-4D97-AF65-F5344CB8AC3E}">
        <p14:creationId xmlns:p14="http://schemas.microsoft.com/office/powerpoint/2010/main" val="10988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Locations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Approved Parklet Locations</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68777" y="1942570"/>
            <a:ext cx="9144000" cy="3930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9000"/>
              </a:lnSpc>
              <a:spcBef>
                <a:spcPts val="0"/>
              </a:spcBef>
              <a:spcAft>
                <a:spcPts val="120"/>
              </a:spcAft>
            </a:pPr>
            <a:r>
              <a:rPr lang="en-US" sz="1800" kern="1400" dirty="0">
                <a:solidFill>
                  <a:srgbClr val="000000"/>
                </a:solidFill>
                <a:latin typeface="Arial" panose="020B0604020202020204" pitchFamily="34" charset="0"/>
                <a:cs typeface="Arial" panose="020B0604020202020204" pitchFamily="34" charset="0"/>
              </a:rPr>
              <a:t>Within on-street parallel or angled public parking spaces</a:t>
            </a:r>
          </a:p>
          <a:p>
            <a:pPr marL="0" indent="0">
              <a:lnSpc>
                <a:spcPct val="119000"/>
              </a:lnSpc>
              <a:spcBef>
                <a:spcPts val="0"/>
              </a:spcBef>
              <a:spcAft>
                <a:spcPts val="120"/>
              </a:spcAft>
              <a:buNone/>
            </a:pPr>
            <a:endParaRPr lang="en-US" sz="18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1800" kern="1400" dirty="0">
                <a:solidFill>
                  <a:srgbClr val="000000"/>
                </a:solidFill>
                <a:latin typeface="Arial" panose="020B0604020202020204" pitchFamily="34" charset="0"/>
                <a:cs typeface="Arial" panose="020B0604020202020204" pitchFamily="34" charset="0"/>
              </a:rPr>
              <a:t>In areas with existing pedestrian activity due to the presence of retail, mixed-use, commercial or high-density residential development</a:t>
            </a:r>
          </a:p>
          <a:p>
            <a:pPr marL="0" indent="0">
              <a:lnSpc>
                <a:spcPct val="119000"/>
              </a:lnSpc>
              <a:spcBef>
                <a:spcPts val="0"/>
              </a:spcBef>
              <a:spcAft>
                <a:spcPts val="120"/>
              </a:spcAft>
              <a:buNone/>
            </a:pPr>
            <a:endParaRPr lang="en-US" sz="18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1800" kern="1400" dirty="0">
                <a:solidFill>
                  <a:srgbClr val="000000"/>
                </a:solidFill>
                <a:latin typeface="Arial" panose="020B0604020202020204" pitchFamily="34" charset="0"/>
                <a:cs typeface="Arial" panose="020B0604020202020204" pitchFamily="34" charset="0"/>
              </a:rPr>
              <a:t>On streets with a posted speed limit of 25mph or less </a:t>
            </a:r>
          </a:p>
          <a:p>
            <a:pPr marL="0" indent="0">
              <a:lnSpc>
                <a:spcPct val="119000"/>
              </a:lnSpc>
              <a:spcBef>
                <a:spcPts val="0"/>
              </a:spcBef>
              <a:spcAft>
                <a:spcPts val="120"/>
              </a:spcAft>
              <a:buNone/>
            </a:pPr>
            <a:r>
              <a:rPr lang="en-US" sz="1800" kern="1400" dirty="0">
                <a:solidFill>
                  <a:srgbClr val="000000"/>
                </a:solidFill>
                <a:latin typeface="Arial" panose="020B0604020202020204" pitchFamily="34" charset="0"/>
                <a:cs typeface="Arial" panose="020B0604020202020204" pitchFamily="34" charset="0"/>
              </a:rPr>
              <a:t>	(30mph on a case-by-case basis) </a:t>
            </a:r>
          </a:p>
          <a:p>
            <a:pPr>
              <a:lnSpc>
                <a:spcPct val="119000"/>
              </a:lnSpc>
              <a:spcBef>
                <a:spcPts val="0"/>
              </a:spcBef>
              <a:spcAft>
                <a:spcPts val="120"/>
              </a:spcAft>
            </a:pPr>
            <a:endParaRPr lang="en-US" sz="18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1800" kern="1400" dirty="0">
                <a:solidFill>
                  <a:srgbClr val="000000"/>
                </a:solidFill>
                <a:latin typeface="Arial" panose="020B0604020202020204" pitchFamily="34" charset="0"/>
                <a:cs typeface="Arial" panose="020B0604020202020204" pitchFamily="34" charset="0"/>
              </a:rPr>
              <a:t>In spaces where parking is permitted during all </a:t>
            </a:r>
          </a:p>
          <a:p>
            <a:pPr marL="0" indent="0">
              <a:lnSpc>
                <a:spcPct val="119000"/>
              </a:lnSpc>
              <a:spcBef>
                <a:spcPts val="0"/>
              </a:spcBef>
              <a:spcAft>
                <a:spcPts val="120"/>
              </a:spcAft>
              <a:buNone/>
            </a:pPr>
            <a:r>
              <a:rPr lang="en-US" sz="1800" kern="1400" dirty="0">
                <a:solidFill>
                  <a:srgbClr val="000000"/>
                </a:solidFill>
                <a:latin typeface="Arial" panose="020B0604020202020204" pitchFamily="34" charset="0"/>
                <a:cs typeface="Arial" panose="020B0604020202020204" pitchFamily="34" charset="0"/>
              </a:rPr>
              <a:t>	hours of the day/night.</a:t>
            </a:r>
            <a:r>
              <a:rPr lang="en-US" sz="1800" b="1" kern="1400" dirty="0">
                <a:solidFill>
                  <a:srgbClr val="000000"/>
                </a:solidFill>
                <a:latin typeface="Arial" panose="020B0604020202020204" pitchFamily="34" charset="0"/>
                <a:cs typeface="Arial" panose="020B0604020202020204" pitchFamily="34" charset="0"/>
              </a:rPr>
              <a:t> </a:t>
            </a:r>
          </a:p>
          <a:p>
            <a:pPr marL="0" indent="0">
              <a:lnSpc>
                <a:spcPct val="119000"/>
              </a:lnSpc>
              <a:spcBef>
                <a:spcPts val="0"/>
              </a:spcBef>
              <a:spcAft>
                <a:spcPts val="120"/>
              </a:spcAft>
              <a:buNone/>
            </a:pPr>
            <a:endParaRPr lang="en-US" sz="1800" kern="1400"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July 8, 2022</a:t>
            </a:r>
          </a:p>
        </p:txBody>
      </p:sp>
      <p:pic>
        <p:nvPicPr>
          <p:cNvPr id="7" name="Picture 6">
            <a:extLst>
              <a:ext uri="{FF2B5EF4-FFF2-40B4-BE49-F238E27FC236}">
                <a16:creationId xmlns:a16="http://schemas.microsoft.com/office/drawing/2014/main" id="{69086F80-3A5E-7A73-C530-CC726DF18290}"/>
              </a:ext>
            </a:extLst>
          </p:cNvPr>
          <p:cNvPicPr>
            <a:picLocks noChangeAspect="1"/>
          </p:cNvPicPr>
          <p:nvPr/>
        </p:nvPicPr>
        <p:blipFill>
          <a:blip r:embed="rId3"/>
          <a:stretch>
            <a:fillRect/>
          </a:stretch>
        </p:blipFill>
        <p:spPr>
          <a:xfrm>
            <a:off x="7351759" y="3184340"/>
            <a:ext cx="4268506" cy="2857898"/>
          </a:xfrm>
          <a:prstGeom prst="rect">
            <a:avLst/>
          </a:prstGeom>
          <a:ln w="38100">
            <a:solidFill>
              <a:schemeClr val="tx1"/>
            </a:solidFill>
          </a:ln>
        </p:spPr>
      </p:pic>
    </p:spTree>
    <p:extLst>
      <p:ext uri="{BB962C8B-B14F-4D97-AF65-F5344CB8AC3E}">
        <p14:creationId xmlns:p14="http://schemas.microsoft.com/office/powerpoint/2010/main" val="281921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Prohibited Parklet Locations</a:t>
            </a:r>
            <a:endParaRPr lang="en-US" sz="1900" kern="1400" dirty="0">
              <a:solidFill>
                <a:srgbClr val="000000"/>
              </a:solidFill>
              <a:latin typeface="Arial" panose="020B0604020202020204" pitchFamily="34" charset="0"/>
              <a:cs typeface="Arial" panose="020B060402020202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368777" y="1481882"/>
            <a:ext cx="9144000" cy="4391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Any State Route</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Broughton Street – Sidewalk Cafés permitted with wider sidewalks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10’ of a City stormwater catch basin</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30 feet of stop signs, yield signs or traffic signals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20 feet of crosswalks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15 feet of driveways or bus stops</a:t>
            </a:r>
          </a:p>
          <a:p>
            <a:pPr marL="228600" marR="0" indent="-228600" algn="l">
              <a:lnSpc>
                <a:spcPct val="119000"/>
              </a:lnSpc>
              <a:spcBef>
                <a:spcPts val="0"/>
              </a:spcBef>
              <a:spcAft>
                <a:spcPts val="0"/>
              </a:spcAft>
            </a:pPr>
            <a:r>
              <a:rPr lang="en-US" sz="1800" kern="1400" dirty="0">
                <a:solidFill>
                  <a:srgbClr val="000000"/>
                </a:solidFill>
                <a:latin typeface="Arial" panose="020B0604020202020204" pitchFamily="34" charset="0"/>
                <a:cs typeface="Arial" panose="020B0604020202020204" pitchFamily="34" charset="0"/>
              </a:rPr>
              <a:t>I</a:t>
            </a:r>
            <a:r>
              <a:rPr lang="en-US" sz="1800" kern="1400" dirty="0">
                <a:ln>
                  <a:noFill/>
                </a:ln>
                <a:solidFill>
                  <a:srgbClr val="000000"/>
                </a:solidFill>
                <a:effectLst/>
                <a:latin typeface="Arial" panose="020B0604020202020204" pitchFamily="34" charset="0"/>
                <a:cs typeface="Arial" panose="020B0604020202020204" pitchFamily="34" charset="0"/>
              </a:rPr>
              <a:t>n parking spaces with a running slope greater than or equal to 5%</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Above utility holes or other utility access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15 feet of fire hydrants, stand pipes, or Fire Department connections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Where resurfacing or other street improvements are scheduled to occur within 1 year</a:t>
            </a:r>
          </a:p>
          <a:p>
            <a:pPr>
              <a:lnSpc>
                <a:spcPct val="119000"/>
              </a:lnSpc>
              <a:spcBef>
                <a:spcPts val="0"/>
              </a:spcBef>
            </a:pPr>
            <a:r>
              <a:rPr lang="en-US" sz="1800" kern="1400" dirty="0">
                <a:ln>
                  <a:noFill/>
                </a:ln>
                <a:solidFill>
                  <a:srgbClr val="000000"/>
                </a:solidFill>
                <a:effectLst/>
                <a:latin typeface="Arial" panose="020B0604020202020204" pitchFamily="34" charset="0"/>
                <a:cs typeface="Arial" panose="020B0604020202020204" pitchFamily="34" charset="0"/>
              </a:rPr>
              <a:t>In loading zones, freight zones, tour stands, or accessible parking spaces</a:t>
            </a:r>
          </a:p>
          <a:p>
            <a:pPr>
              <a:lnSpc>
                <a:spcPct val="119000"/>
              </a:lnSpc>
              <a:spcBef>
                <a:spcPts val="0"/>
              </a:spcBef>
            </a:pPr>
            <a:r>
              <a:rPr lang="en-US" sz="1800" kern="1400" dirty="0">
                <a:ln>
                  <a:noFill/>
                </a:ln>
                <a:solidFill>
                  <a:srgbClr val="000000"/>
                </a:solidFill>
                <a:effectLst/>
                <a:latin typeface="Arial" panose="020B0604020202020204" pitchFamily="34" charset="0"/>
                <a:cs typeface="Arial" panose="020B0604020202020204" pitchFamily="34" charset="0"/>
              </a:rPr>
              <a:t>In any location deemed to be a traffic safety hazard by the City’s Traffic Engineering Department.</a:t>
            </a:r>
          </a:p>
          <a:p>
            <a:pPr marL="0" marR="0" indent="0" algn="l">
              <a:lnSpc>
                <a:spcPct val="119000"/>
              </a:lnSpc>
              <a:spcBef>
                <a:spcPts val="0"/>
              </a:spcBef>
              <a:spcAft>
                <a:spcPts val="600"/>
              </a:spcAft>
              <a:buNone/>
            </a:pPr>
            <a:endParaRPr lang="en-US" sz="1200" kern="1400" dirty="0">
              <a:ln>
                <a:noFill/>
              </a:ln>
              <a:solidFill>
                <a:srgbClr val="000000"/>
              </a:solidFill>
              <a:effectLst/>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349859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863599" y="865636"/>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r>
              <a:rPr lang="en-US" sz="1800" b="1" kern="1400" dirty="0">
                <a:ln>
                  <a:noFill/>
                </a:ln>
                <a:solidFill>
                  <a:srgbClr val="228848"/>
                </a:solidFill>
                <a:effectLst/>
                <a:latin typeface="Arial" panose="020B0604020202020204" pitchFamily="34" charset="0"/>
                <a:cs typeface="Arial" panose="020B0604020202020204" pitchFamily="34" charset="0"/>
              </a:rPr>
              <a:t>Dimensional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To ensure visibility to moving traffic and parking cars, parklets must be buffered using a wheel stop at 4 feet from each end of the parklet.</a:t>
            </a:r>
          </a:p>
          <a:p>
            <a:pPr marL="0" marR="0" indent="0" algn="l">
              <a:lnSpc>
                <a:spcPct val="107000"/>
              </a:lnSpc>
              <a:spcBef>
                <a:spcPts val="0"/>
              </a:spcBef>
              <a:spcAft>
                <a:spcPts val="0"/>
              </a:spcAft>
              <a:buNone/>
            </a:pPr>
            <a:endParaRPr lang="en-US" sz="24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Parklets shall have a minimum width of 6 feet, including all associated buffers and materials, but shall not extend beyond the width of the parking stall. </a:t>
            </a:r>
            <a:endParaRPr lang="en-US" sz="24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endParaRPr lang="en-US" sz="2400" kern="1400" dirty="0">
              <a:ln>
                <a:noFill/>
              </a:ln>
              <a:solidFill>
                <a:srgbClr val="414141"/>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Parklets may convert up to two (2) consecutive parallel parking spaces or up to four angled parking spaces, and may vary according to the site, context, and desired character of the installation, as permitted by the City. </a:t>
            </a: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2517115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87497" y="1233384"/>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r>
              <a:rPr lang="en-US" sz="1800" b="1" kern="1400" dirty="0">
                <a:ln>
                  <a:noFill/>
                </a:ln>
                <a:solidFill>
                  <a:srgbClr val="228848"/>
                </a:solidFill>
                <a:effectLst/>
                <a:latin typeface="Arial" panose="020B0604020202020204" pitchFamily="34" charset="0"/>
                <a:cs typeface="Arial" panose="020B0604020202020204" pitchFamily="34" charset="0"/>
              </a:rPr>
              <a:t>Dimensional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Additional shy distance (space left </a:t>
            </a:r>
            <a:r>
              <a:rPr lang="en-US" sz="2400" kern="1400" dirty="0">
                <a:solidFill>
                  <a:srgbClr val="414141"/>
                </a:solidFill>
                <a:latin typeface="Arial" panose="020B0604020202020204" pitchFamily="34" charset="0"/>
                <a:cs typeface="Arial" panose="020B0604020202020204" pitchFamily="34" charset="0"/>
              </a:rPr>
              <a:t>between vehicles and pedestrians as they pass each other) </a:t>
            </a:r>
            <a:r>
              <a:rPr lang="en-US" sz="2400" kern="1400" dirty="0">
                <a:ln>
                  <a:noFill/>
                </a:ln>
                <a:solidFill>
                  <a:srgbClr val="414141"/>
                </a:solidFill>
                <a:effectLst/>
                <a:latin typeface="Arial" panose="020B0604020202020204" pitchFamily="34" charset="0"/>
                <a:cs typeface="Arial" panose="020B0604020202020204" pitchFamily="34" charset="0"/>
              </a:rPr>
              <a:t>from travel lanes may be required when the adjacent street has a speed of 25mph or greater.</a:t>
            </a:r>
            <a:endParaRPr lang="en-US" sz="2400" kern="1400" dirty="0">
              <a:ln>
                <a:noFill/>
              </a:ln>
              <a:solidFill>
                <a:srgbClr val="000000"/>
              </a:solidFill>
              <a:effectLst/>
              <a:latin typeface="Arial" panose="020B0604020202020204" pitchFamily="34" charset="0"/>
              <a:cs typeface="Arial" panose="020B0604020202020204" pitchFamily="34" charset="0"/>
            </a:endParaRPr>
          </a:p>
          <a:p>
            <a:pPr marL="6858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25mph roadway—1’ minimum buffer from adjacent travel lanes</a:t>
            </a:r>
            <a:endParaRPr lang="en-US" sz="2400" kern="1400" dirty="0">
              <a:ln>
                <a:noFill/>
              </a:ln>
              <a:solidFill>
                <a:srgbClr val="000000"/>
              </a:solidFill>
              <a:effectLst/>
              <a:latin typeface="Arial" panose="020B0604020202020204" pitchFamily="34" charset="0"/>
              <a:cs typeface="Arial" panose="020B0604020202020204" pitchFamily="34" charset="0"/>
            </a:endParaRPr>
          </a:p>
          <a:p>
            <a:pPr marL="6858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30mph roadway—2’ minimum buffer from adjacent travel lanes</a:t>
            </a:r>
          </a:p>
          <a:p>
            <a:pPr marL="457200" marR="0" indent="0" algn="l">
              <a:lnSpc>
                <a:spcPct val="107000"/>
              </a:lnSpc>
              <a:spcBef>
                <a:spcPts val="0"/>
              </a:spcBef>
              <a:spcAft>
                <a:spcPts val="0"/>
              </a:spcAft>
              <a:buNone/>
            </a:pPr>
            <a:endParaRPr lang="en-US" sz="24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2400" kern="1400" dirty="0">
                <a:ln>
                  <a:noFill/>
                </a:ln>
                <a:solidFill>
                  <a:srgbClr val="414141"/>
                </a:solidFill>
                <a:effectLst/>
                <a:latin typeface="Arial" panose="020B0604020202020204" pitchFamily="34" charset="0"/>
                <a:cs typeface="Arial" panose="020B0604020202020204" pitchFamily="34" charset="0"/>
              </a:rPr>
              <a:t>Any overhead elements projecting over the sidewalk must provide a minimum of 108 inches of vertical clearance and may not interfere with the visibility of any traffic or wayfinding signage.</a:t>
            </a: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3106890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74ac4d-b6b0-4073-b19a-67366b3b0f60" xsi:nil="true"/>
    <gc6ea7f06dd9455d9ab3d40ce7770074 xmlns="0974ac4d-b6b0-4073-b19a-67366b3b0f60" xsi:nil="true"/>
    <h9ed0b184b3d4d46b9232313a139da48 xmlns="0974ac4d-b6b0-4073-b19a-67366b3b0f60" xsi:nil="true"/>
    <lcf76f155ced4ddcb4097134ff3c332f xmlns="a3ce98b8-3611-4e59-a8c0-bf1d32ceda6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22B0D8DE28E946AAC30DDBC4B60D37" ma:contentTypeVersion="17" ma:contentTypeDescription="Create a new document." ma:contentTypeScope="" ma:versionID="28bb0239cfe60e6c723629a84853cc05">
  <xsd:schema xmlns:xsd="http://www.w3.org/2001/XMLSchema" xmlns:xs="http://www.w3.org/2001/XMLSchema" xmlns:p="http://schemas.microsoft.com/office/2006/metadata/properties" xmlns:ns2="0974ac4d-b6b0-4073-b19a-67366b3b0f60" xmlns:ns3="a3ce98b8-3611-4e59-a8c0-bf1d32ceda65" xmlns:ns4="134549a6-0912-4afa-a553-b15dd0bf40d7" targetNamespace="http://schemas.microsoft.com/office/2006/metadata/properties" ma:root="true" ma:fieldsID="42790e76db04f2ea79b2f2dd4253ee7e" ns2:_="" ns3:_="" ns4:_="">
    <xsd:import namespace="0974ac4d-b6b0-4073-b19a-67366b3b0f60"/>
    <xsd:import namespace="a3ce98b8-3611-4e59-a8c0-bf1d32ceda65"/>
    <xsd:import namespace="134549a6-0912-4afa-a553-b15dd0bf40d7"/>
    <xsd:element name="properties">
      <xsd:complexType>
        <xsd:sequence>
          <xsd:element name="documentManagement">
            <xsd:complexType>
              <xsd:all>
                <xsd:element ref="ns2:gc6ea7f06dd9455d9ab3d40ce7770074" minOccurs="0"/>
                <xsd:element ref="ns2:TaxCatchAll" minOccurs="0"/>
                <xsd:element ref="ns2:TaxCatchAllLabel" minOccurs="0"/>
                <xsd:element ref="ns2:h9ed0b184b3d4d46b9232313a139da48"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3:MediaServiceOCR" minOccurs="0"/>
                <xsd:element ref="ns3:MediaLengthInSeconds" minOccurs="0"/>
                <xsd:element ref="ns3:MediaServiceLocation"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ac4d-b6b0-4073-b19a-67366b3b0f60" elementFormDefault="qualified">
    <xsd:import namespace="http://schemas.microsoft.com/office/2006/documentManagement/types"/>
    <xsd:import namespace="http://schemas.microsoft.com/office/infopath/2007/PartnerControls"/>
    <xsd:element name="gc6ea7f06dd9455d9ab3d40ce7770074" ma:index="8" nillable="true" ma:displayName="Document Category_0" ma:hidden="true" ma:internalName="gc6ea7f06dd9455d9ab3d40ce7770074">
      <xsd:simpleType>
        <xsd:restriction base="dms:Note"/>
      </xsd:simpleType>
    </xsd:element>
    <xsd:element name="TaxCatchAll" ma:index="9" nillable="true" ma:displayName="Taxonomy Catch All Column" ma:hidden="true" ma:list="{21ef011d-b067-442d-81c0-2a4492d0fa0f}" ma:internalName="TaxCatchAll" ma:showField="CatchAllData" ma:web="134549a6-0912-4afa-a553-b15dd0bf40d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1ef011d-b067-442d-81c0-2a4492d0fa0f}" ma:internalName="TaxCatchAllLabel" ma:readOnly="true" ma:showField="CatchAllDataLabel" ma:web="134549a6-0912-4afa-a553-b15dd0bf40d7">
      <xsd:complexType>
        <xsd:complexContent>
          <xsd:extension base="dms:MultiChoiceLookup">
            <xsd:sequence>
              <xsd:element name="Value" type="dms:Lookup" maxOccurs="unbounded" minOccurs="0" nillable="true"/>
            </xsd:sequence>
          </xsd:extension>
        </xsd:complexContent>
      </xsd:complexType>
    </xsd:element>
    <xsd:element name="h9ed0b184b3d4d46b9232313a139da48" ma:index="11" nillable="true" ma:displayName="City Department_0" ma:hidden="true" ma:internalName="h9ed0b184b3d4d46b9232313a139da4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ce98b8-3611-4e59-a8c0-bf1d32ceda6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40c435-9b9d-470a-83dd-5aa7bdc8fe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34549a6-0912-4afa-a553-b15dd0bf40d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6911A3-D7DC-4BEE-8796-66707C8415FD}">
  <ds:schemaRefs>
    <ds:schemaRef ds:uri="http://purl.org/dc/elements/1.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a3ce98b8-3611-4e59-a8c0-bf1d32ceda65"/>
    <ds:schemaRef ds:uri="134549a6-0912-4afa-a553-b15dd0bf40d7"/>
    <ds:schemaRef ds:uri="0974ac4d-b6b0-4073-b19a-67366b3b0f60"/>
    <ds:schemaRef ds:uri="http://www.w3.org/XML/1998/namespace"/>
    <ds:schemaRef ds:uri="http://purl.org/dc/dcmitype/"/>
  </ds:schemaRefs>
</ds:datastoreItem>
</file>

<file path=customXml/itemProps2.xml><?xml version="1.0" encoding="utf-8"?>
<ds:datastoreItem xmlns:ds="http://schemas.openxmlformats.org/officeDocument/2006/customXml" ds:itemID="{052E760B-008A-4A86-8B66-5113CD1A2042}">
  <ds:schemaRefs>
    <ds:schemaRef ds:uri="http://schemas.microsoft.com/sharepoint/v3/contenttype/forms"/>
  </ds:schemaRefs>
</ds:datastoreItem>
</file>

<file path=customXml/itemProps3.xml><?xml version="1.0" encoding="utf-8"?>
<ds:datastoreItem xmlns:ds="http://schemas.openxmlformats.org/officeDocument/2006/customXml" ds:itemID="{0E1D2FB6-B4B8-4D63-9406-1E840A25B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4ac4d-b6b0-4073-b19a-67366b3b0f60"/>
    <ds:schemaRef ds:uri="a3ce98b8-3611-4e59-a8c0-bf1d32ceda65"/>
    <ds:schemaRef ds:uri="134549a6-0912-4afa-a553-b15dd0bf40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8383</TotalTime>
  <Words>1581</Words>
  <Application>Microsoft Office PowerPoint</Application>
  <PresentationFormat>Widescreen</PresentationFormat>
  <Paragraphs>165</Paragraphs>
  <Slides>21</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Lato</vt:lpstr>
      <vt:lpstr>Office Theme</vt:lpstr>
      <vt:lpstr>Parklet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Savannah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or Conference Name and Dates</dc:title>
  <dc:creator>Carol Lasell</dc:creator>
  <cp:lastModifiedBy>Myriam Baker</cp:lastModifiedBy>
  <cp:revision>10</cp:revision>
  <dcterms:created xsi:type="dcterms:W3CDTF">2019-06-17T16:23:34Z</dcterms:created>
  <dcterms:modified xsi:type="dcterms:W3CDTF">2022-10-27T14:51:39Z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0x0101009722B0D8DE28E946AAC30DDBC4B60D37</vt:lpwstr>
  </property>
  <property fmtid="{D5CDD505-2E9C-101B-9397-08002B2CF9AE}" pid="3" name="City Department">
    <vt:lpwstr/>
  </property>
  <property fmtid="{D5CDD505-2E9C-101B-9397-08002B2CF9AE}" pid="4" name="Document Category">
    <vt:lpwstr/>
  </property>
  <property fmtid="{D5CDD505-2E9C-101B-9397-08002B2CF9AE}" pid="5" name="MediaServiceImageTags">
    <vt:lpwstr/>
  </property>
</Properties>
</file>