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61" r:id="rId6"/>
    <p:sldId id="262" r:id="rId7"/>
    <p:sldId id="265" r:id="rId8"/>
    <p:sldId id="268" r:id="rId9"/>
    <p:sldId id="271" r:id="rId10"/>
    <p:sldId id="273" r:id="rId11"/>
    <p:sldId id="275" r:id="rId12"/>
    <p:sldId id="276" r:id="rId13"/>
    <p:sldId id="277" r:id="rId14"/>
    <p:sldId id="285" r:id="rId15"/>
    <p:sldId id="286" r:id="rId16"/>
    <p:sldId id="284" r:id="rId17"/>
    <p:sldId id="281" r:id="rId18"/>
    <p:sldId id="278" r:id="rId19"/>
    <p:sldId id="282" r:id="rId20"/>
    <p:sldId id="283" r:id="rId21"/>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88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68" autoAdjust="0"/>
    <p:restoredTop sz="94660"/>
  </p:normalViewPr>
  <p:slideViewPr>
    <p:cSldViewPr snapToGrid="0">
      <p:cViewPr>
        <p:scale>
          <a:sx n="64" d="100"/>
          <a:sy n="64" d="100"/>
        </p:scale>
        <p:origin x="56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san Broker" userId="abd59e04-b56a-44de-a50d-66ec772490d3" providerId="ADAL" clId="{D81E2FD2-0BB6-4D89-9C80-D407E3E4E6C5}"/>
    <pc:docChg chg="custSel delSld modSld">
      <pc:chgData name="Susan Broker" userId="abd59e04-b56a-44de-a50d-66ec772490d3" providerId="ADAL" clId="{D81E2FD2-0BB6-4D89-9C80-D407E3E4E6C5}" dt="2022-12-06T18:16:50.380" v="8" actId="1076"/>
      <pc:docMkLst>
        <pc:docMk/>
      </pc:docMkLst>
      <pc:sldChg chg="delSp del mod">
        <pc:chgData name="Susan Broker" userId="abd59e04-b56a-44de-a50d-66ec772490d3" providerId="ADAL" clId="{D81E2FD2-0BB6-4D89-9C80-D407E3E4E6C5}" dt="2022-12-06T18:15:33.296" v="2" actId="47"/>
        <pc:sldMkLst>
          <pc:docMk/>
          <pc:sldMk cId="1890698531" sldId="264"/>
        </pc:sldMkLst>
        <pc:picChg chg="del">
          <ac:chgData name="Susan Broker" userId="abd59e04-b56a-44de-a50d-66ec772490d3" providerId="ADAL" clId="{D81E2FD2-0BB6-4D89-9C80-D407E3E4E6C5}" dt="2022-12-06T18:15:30.909" v="1" actId="21"/>
          <ac:picMkLst>
            <pc:docMk/>
            <pc:sldMk cId="1890698531" sldId="264"/>
            <ac:picMk id="7" creationId="{2AA81E49-5418-3CF8-FA37-D2FDA31A867C}"/>
          </ac:picMkLst>
        </pc:picChg>
      </pc:sldChg>
      <pc:sldChg chg="del">
        <pc:chgData name="Susan Broker" userId="abd59e04-b56a-44de-a50d-66ec772490d3" providerId="ADAL" clId="{D81E2FD2-0BB6-4D89-9C80-D407E3E4E6C5}" dt="2022-12-06T18:15:23.893" v="0" actId="47"/>
        <pc:sldMkLst>
          <pc:docMk/>
          <pc:sldMk cId="109883798" sldId="279"/>
        </pc:sldMkLst>
      </pc:sldChg>
      <pc:sldChg chg="modSp mod">
        <pc:chgData name="Susan Broker" userId="abd59e04-b56a-44de-a50d-66ec772490d3" providerId="ADAL" clId="{D81E2FD2-0BB6-4D89-9C80-D407E3E4E6C5}" dt="2022-12-06T18:16:50.380" v="8" actId="1076"/>
        <pc:sldMkLst>
          <pc:docMk/>
          <pc:sldMk cId="328070858" sldId="286"/>
        </pc:sldMkLst>
        <pc:spChg chg="mod">
          <ac:chgData name="Susan Broker" userId="abd59e04-b56a-44de-a50d-66ec772490d3" providerId="ADAL" clId="{D81E2FD2-0BB6-4D89-9C80-D407E3E4E6C5}" dt="2022-12-06T18:16:41.763" v="5" actId="14100"/>
          <ac:spMkLst>
            <pc:docMk/>
            <pc:sldMk cId="328070858" sldId="286"/>
            <ac:spMk id="8" creationId="{278B6BA0-DD39-3E46-19B4-F44F8BC2ACCA}"/>
          </ac:spMkLst>
        </pc:spChg>
        <pc:picChg chg="mod">
          <ac:chgData name="Susan Broker" userId="abd59e04-b56a-44de-a50d-66ec772490d3" providerId="ADAL" clId="{D81E2FD2-0BB6-4D89-9C80-D407E3E4E6C5}" dt="2022-12-06T18:16:50.380" v="8" actId="1076"/>
          <ac:picMkLst>
            <pc:docMk/>
            <pc:sldMk cId="328070858" sldId="286"/>
            <ac:picMk id="9" creationId="{6D185B99-EB23-7731-99A5-91888A75E33C}"/>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ABDAF2D-88BF-47BF-80BB-3E5CE97B8D5C}"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724CBB-EC15-4284-B05B-6964632EC2D6}" type="slidenum">
              <a:rPr lang="en-US" smtClean="0"/>
              <a:t>‹#›</a:t>
            </a:fld>
            <a:endParaRPr lang="en-US"/>
          </a:p>
        </p:txBody>
      </p:sp>
    </p:spTree>
    <p:extLst>
      <p:ext uri="{BB962C8B-B14F-4D97-AF65-F5344CB8AC3E}">
        <p14:creationId xmlns:p14="http://schemas.microsoft.com/office/powerpoint/2010/main" val="280308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BDAF2D-88BF-47BF-80BB-3E5CE97B8D5C}"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724CBB-EC15-4284-B05B-6964632EC2D6}" type="slidenum">
              <a:rPr lang="en-US" smtClean="0"/>
              <a:t>‹#›</a:t>
            </a:fld>
            <a:endParaRPr lang="en-US"/>
          </a:p>
        </p:txBody>
      </p:sp>
    </p:spTree>
    <p:extLst>
      <p:ext uri="{BB962C8B-B14F-4D97-AF65-F5344CB8AC3E}">
        <p14:creationId xmlns:p14="http://schemas.microsoft.com/office/powerpoint/2010/main" val="3201815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BDAF2D-88BF-47BF-80BB-3E5CE97B8D5C}"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724CBB-EC15-4284-B05B-6964632EC2D6}" type="slidenum">
              <a:rPr lang="en-US" smtClean="0"/>
              <a:t>‹#›</a:t>
            </a:fld>
            <a:endParaRPr lang="en-US"/>
          </a:p>
        </p:txBody>
      </p:sp>
    </p:spTree>
    <p:extLst>
      <p:ext uri="{BB962C8B-B14F-4D97-AF65-F5344CB8AC3E}">
        <p14:creationId xmlns:p14="http://schemas.microsoft.com/office/powerpoint/2010/main" val="3697320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BDAF2D-88BF-47BF-80BB-3E5CE97B8D5C}"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724CBB-EC15-4284-B05B-6964632EC2D6}" type="slidenum">
              <a:rPr lang="en-US" smtClean="0"/>
              <a:t>‹#›</a:t>
            </a:fld>
            <a:endParaRPr lang="en-US"/>
          </a:p>
        </p:txBody>
      </p:sp>
    </p:spTree>
    <p:extLst>
      <p:ext uri="{BB962C8B-B14F-4D97-AF65-F5344CB8AC3E}">
        <p14:creationId xmlns:p14="http://schemas.microsoft.com/office/powerpoint/2010/main" val="685210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BDAF2D-88BF-47BF-80BB-3E5CE97B8D5C}"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724CBB-EC15-4284-B05B-6964632EC2D6}" type="slidenum">
              <a:rPr lang="en-US" smtClean="0"/>
              <a:t>‹#›</a:t>
            </a:fld>
            <a:endParaRPr lang="en-US"/>
          </a:p>
        </p:txBody>
      </p:sp>
    </p:spTree>
    <p:extLst>
      <p:ext uri="{BB962C8B-B14F-4D97-AF65-F5344CB8AC3E}">
        <p14:creationId xmlns:p14="http://schemas.microsoft.com/office/powerpoint/2010/main" val="1004272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ABDAF2D-88BF-47BF-80BB-3E5CE97B8D5C}"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724CBB-EC15-4284-B05B-6964632EC2D6}" type="slidenum">
              <a:rPr lang="en-US" smtClean="0"/>
              <a:t>‹#›</a:t>
            </a:fld>
            <a:endParaRPr lang="en-US"/>
          </a:p>
        </p:txBody>
      </p:sp>
    </p:spTree>
    <p:extLst>
      <p:ext uri="{BB962C8B-B14F-4D97-AF65-F5344CB8AC3E}">
        <p14:creationId xmlns:p14="http://schemas.microsoft.com/office/powerpoint/2010/main" val="168687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BDAF2D-88BF-47BF-80BB-3E5CE97B8D5C}" type="datetimeFigureOut">
              <a:rPr lang="en-US" smtClean="0"/>
              <a:t>12/1/2022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724CBB-EC15-4284-B05B-6964632EC2D6}" type="slidenum">
              <a:rPr lang="en-US" smtClean="0"/>
              <a:t>‹#›</a:t>
            </a:fld>
            <a:endParaRPr lang="en-US"/>
          </a:p>
        </p:txBody>
      </p:sp>
    </p:spTree>
    <p:extLst>
      <p:ext uri="{BB962C8B-B14F-4D97-AF65-F5344CB8AC3E}">
        <p14:creationId xmlns:p14="http://schemas.microsoft.com/office/powerpoint/2010/main" val="531663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BDAF2D-88BF-47BF-80BB-3E5CE97B8D5C}" type="datetimeFigureOut">
              <a:rPr lang="en-US" smtClean="0"/>
              <a:t>12/1/2022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724CBB-EC15-4284-B05B-6964632EC2D6}" type="slidenum">
              <a:rPr lang="en-US" smtClean="0"/>
              <a:t>‹#›</a:t>
            </a:fld>
            <a:endParaRPr lang="en-US"/>
          </a:p>
        </p:txBody>
      </p:sp>
    </p:spTree>
    <p:extLst>
      <p:ext uri="{BB962C8B-B14F-4D97-AF65-F5344CB8AC3E}">
        <p14:creationId xmlns:p14="http://schemas.microsoft.com/office/powerpoint/2010/main" val="1732500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BDAF2D-88BF-47BF-80BB-3E5CE97B8D5C}" type="datetimeFigureOut">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724CBB-EC15-4284-B05B-6964632EC2D6}" type="slidenum">
              <a:rPr lang="en-US" smtClean="0"/>
              <a:t>‹#›</a:t>
            </a:fld>
            <a:endParaRPr lang="en-US"/>
          </a:p>
        </p:txBody>
      </p:sp>
    </p:spTree>
    <p:extLst>
      <p:ext uri="{BB962C8B-B14F-4D97-AF65-F5344CB8AC3E}">
        <p14:creationId xmlns:p14="http://schemas.microsoft.com/office/powerpoint/2010/main" val="1674024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ABDAF2D-88BF-47BF-80BB-3E5CE97B8D5C}"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724CBB-EC15-4284-B05B-6964632EC2D6}" type="slidenum">
              <a:rPr lang="en-US" smtClean="0"/>
              <a:t>‹#›</a:t>
            </a:fld>
            <a:endParaRPr lang="en-US"/>
          </a:p>
        </p:txBody>
      </p:sp>
    </p:spTree>
    <p:extLst>
      <p:ext uri="{BB962C8B-B14F-4D97-AF65-F5344CB8AC3E}">
        <p14:creationId xmlns:p14="http://schemas.microsoft.com/office/powerpoint/2010/main" val="4121271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ABDAF2D-88BF-47BF-80BB-3E5CE97B8D5C}"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724CBB-EC15-4284-B05B-6964632EC2D6}" type="slidenum">
              <a:rPr lang="en-US" smtClean="0"/>
              <a:t>‹#›</a:t>
            </a:fld>
            <a:endParaRPr lang="en-US"/>
          </a:p>
        </p:txBody>
      </p:sp>
    </p:spTree>
    <p:extLst>
      <p:ext uri="{BB962C8B-B14F-4D97-AF65-F5344CB8AC3E}">
        <p14:creationId xmlns:p14="http://schemas.microsoft.com/office/powerpoint/2010/main" val="1787000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BDAF2D-88BF-47BF-80BB-3E5CE97B8D5C}" type="datetimeFigureOut">
              <a:rPr lang="en-US" smtClean="0"/>
              <a:t>12/1/2022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724CBB-EC15-4284-B05B-6964632EC2D6}" type="slidenum">
              <a:rPr lang="en-US" smtClean="0"/>
              <a:t>‹#›</a:t>
            </a:fld>
            <a:endParaRPr lang="en-US"/>
          </a:p>
        </p:txBody>
      </p:sp>
    </p:spTree>
    <p:extLst>
      <p:ext uri="{BB962C8B-B14F-4D97-AF65-F5344CB8AC3E}">
        <p14:creationId xmlns:p14="http://schemas.microsoft.com/office/powerpoint/2010/main" val="10597446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15886" y="700429"/>
            <a:ext cx="9144000" cy="1180420"/>
          </a:xfrm>
        </p:spPr>
        <p:txBody>
          <a:bodyPr>
            <a:normAutofit/>
          </a:bodyPr>
          <a:lstStyle/>
          <a:p>
            <a:r>
              <a:rPr lang="en-US" sz="3600" dirty="0">
                <a:latin typeface="Arial" panose="020B0604020202020204" pitchFamily="34" charset="0"/>
                <a:cs typeface="Arial" panose="020B0604020202020204" pitchFamily="34" charset="0"/>
              </a:rPr>
              <a:t>Parklet Program</a:t>
            </a:r>
          </a:p>
        </p:txBody>
      </p:sp>
      <p:sp>
        <p:nvSpPr>
          <p:cNvPr id="3" name="Subtitle 2"/>
          <p:cNvSpPr>
            <a:spLocks noGrp="1"/>
          </p:cNvSpPr>
          <p:nvPr>
            <p:ph type="subTitle" idx="1"/>
          </p:nvPr>
        </p:nvSpPr>
        <p:spPr>
          <a:xfrm>
            <a:off x="1524000" y="1946277"/>
            <a:ext cx="9144000" cy="638492"/>
          </a:xfrm>
        </p:spPr>
        <p:txBody>
          <a:bodyPr>
            <a:normAutofit/>
          </a:bodyPr>
          <a:lstStyle/>
          <a:p>
            <a:r>
              <a:rPr lang="en-US" sz="1800" i="1" dirty="0">
                <a:latin typeface="Arial" panose="020B0604020202020204" pitchFamily="34" charset="0"/>
                <a:cs typeface="Arial" panose="020B0604020202020204" pitchFamily="34" charset="0"/>
              </a:rPr>
              <a:t>City of Savannah Office of Special Events, Film, and Tourism</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491"/>
            <a:ext cx="4680524" cy="1429520"/>
          </a:xfrm>
          <a:prstGeom prst="rect">
            <a:avLst/>
          </a:prstGeom>
        </p:spPr>
      </p:pic>
      <p:sp>
        <p:nvSpPr>
          <p:cNvPr id="10" name="Rectangle 9"/>
          <p:cNvSpPr/>
          <p:nvPr/>
        </p:nvSpPr>
        <p:spPr>
          <a:xfrm>
            <a:off x="0" y="6591300"/>
            <a:ext cx="12192000" cy="266700"/>
          </a:xfrm>
          <a:prstGeom prst="rect">
            <a:avLst/>
          </a:prstGeom>
          <a:solidFill>
            <a:srgbClr val="2288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3E824A5-6CDF-5951-C5A1-5D3F90350724}"/>
              </a:ext>
            </a:extLst>
          </p:cNvPr>
          <p:cNvPicPr>
            <a:picLocks noChangeAspect="1"/>
          </p:cNvPicPr>
          <p:nvPr/>
        </p:nvPicPr>
        <p:blipFill>
          <a:blip r:embed="rId3"/>
          <a:stretch>
            <a:fillRect/>
          </a:stretch>
        </p:blipFill>
        <p:spPr>
          <a:xfrm>
            <a:off x="3657600" y="2677771"/>
            <a:ext cx="5219700" cy="3479800"/>
          </a:xfrm>
          <a:prstGeom prst="rect">
            <a:avLst/>
          </a:prstGeom>
          <a:ln w="38100">
            <a:solidFill>
              <a:schemeClr val="tx1"/>
            </a:solidFill>
          </a:ln>
        </p:spPr>
      </p:pic>
    </p:spTree>
    <p:extLst>
      <p:ext uri="{BB962C8B-B14F-4D97-AF65-F5344CB8AC3E}">
        <p14:creationId xmlns:p14="http://schemas.microsoft.com/office/powerpoint/2010/main" val="3204723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454400" y="550863"/>
            <a:ext cx="7950200" cy="931018"/>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Aft>
                <a:spcPts val="600"/>
              </a:spcAft>
            </a:pPr>
            <a:r>
              <a:rPr lang="en-US" sz="3600" dirty="0">
                <a:latin typeface="Arial" panose="020B0604020202020204" pitchFamily="34" charset="0"/>
                <a:cs typeface="Arial" panose="020B0604020202020204" pitchFamily="34" charset="0"/>
              </a:rPr>
              <a:t>Appropriate Furniture</a:t>
            </a:r>
          </a:p>
          <a:p>
            <a:pPr algn="r">
              <a:spcAft>
                <a:spcPts val="600"/>
              </a:spcAft>
            </a:pPr>
            <a:r>
              <a:rPr lang="en-US" sz="1900" b="1" kern="1400" dirty="0">
                <a:ln>
                  <a:noFill/>
                </a:ln>
                <a:solidFill>
                  <a:srgbClr val="006A8E"/>
                </a:solidFill>
                <a:effectLst/>
                <a:latin typeface="Arial" panose="020B0604020202020204" pitchFamily="34" charset="0"/>
                <a:cs typeface="Arial" panose="020B0604020202020204" pitchFamily="34" charset="0"/>
              </a:rPr>
              <a:t>Design Guide</a:t>
            </a:r>
            <a:endParaRPr lang="en-US" sz="1900" kern="1400" dirty="0">
              <a:ln>
                <a:noFill/>
              </a:ln>
              <a:solidFill>
                <a:srgbClr val="000000"/>
              </a:solidFill>
              <a:effectLst/>
              <a:latin typeface="Arial" panose="020B0604020202020204" pitchFamily="34" charset="0"/>
              <a:cs typeface="Arial" panose="020B0604020202020204" pitchFamily="34" charset="0"/>
            </a:endParaRPr>
          </a:p>
          <a:p>
            <a:pPr marL="0" marR="0" indent="0" algn="l">
              <a:lnSpc>
                <a:spcPct val="119000"/>
              </a:lnSpc>
              <a:spcBef>
                <a:spcPts val="0"/>
              </a:spcBef>
              <a:spcAft>
                <a:spcPts val="600"/>
              </a:spcAft>
            </a:pPr>
            <a:endParaRPr lang="en-US" sz="1800" kern="1400" dirty="0">
              <a:ln>
                <a:noFill/>
              </a:ln>
              <a:solidFill>
                <a:srgbClr val="000000"/>
              </a:solidFill>
              <a:effectLst/>
              <a:latin typeface="Calibri" panose="020F0502020204030204" pitchFamily="34" charset="0"/>
            </a:endParaRPr>
          </a:p>
          <a:p>
            <a:pPr algn="r"/>
            <a:endParaRPr lang="en-US" sz="36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4193"/>
          <a:stretch/>
        </p:blipFill>
        <p:spPr>
          <a:xfrm>
            <a:off x="863599" y="6333809"/>
            <a:ext cx="1757885" cy="460691"/>
          </a:xfrm>
          <a:prstGeom prst="rect">
            <a:avLst/>
          </a:prstGeom>
        </p:spPr>
      </p:pic>
      <p:cxnSp>
        <p:nvCxnSpPr>
          <p:cNvPr id="5" name="Straight Connector 4"/>
          <p:cNvCxnSpPr/>
          <p:nvPr/>
        </p:nvCxnSpPr>
        <p:spPr>
          <a:xfrm flipV="1">
            <a:off x="0" y="6333809"/>
            <a:ext cx="12192000" cy="1"/>
          </a:xfrm>
          <a:prstGeom prst="line">
            <a:avLst/>
          </a:prstGeom>
          <a:ln>
            <a:solidFill>
              <a:srgbClr val="228848"/>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621484" y="6475254"/>
            <a:ext cx="8783116" cy="276999"/>
          </a:xfrm>
          <a:prstGeom prst="rect">
            <a:avLst/>
          </a:prstGeom>
          <a:noFill/>
        </p:spPr>
        <p:txBody>
          <a:bodyPr wrap="square" rtlCol="0">
            <a:spAutoFit/>
          </a:bodyPr>
          <a:lstStyle/>
          <a:p>
            <a:r>
              <a:rPr lang="en-US" sz="1200" i="1" dirty="0">
                <a:solidFill>
                  <a:srgbClr val="228848"/>
                </a:solidFill>
                <a:latin typeface="Lato" panose="020F0502020204030203" pitchFamily="34" charset="0"/>
              </a:rPr>
              <a:t>City of Savannah Office of Special Events, Film, and Tourism 		Parklets 		 </a:t>
            </a:r>
          </a:p>
        </p:txBody>
      </p:sp>
      <p:pic>
        <p:nvPicPr>
          <p:cNvPr id="10" name="Picture 9">
            <a:extLst>
              <a:ext uri="{FF2B5EF4-FFF2-40B4-BE49-F238E27FC236}">
                <a16:creationId xmlns:a16="http://schemas.microsoft.com/office/drawing/2014/main" id="{4258887C-4A78-EAE8-6D85-4762A6DEF6B9}"/>
              </a:ext>
            </a:extLst>
          </p:cNvPr>
          <p:cNvPicPr>
            <a:picLocks noChangeAspect="1"/>
          </p:cNvPicPr>
          <p:nvPr/>
        </p:nvPicPr>
        <p:blipFill>
          <a:blip r:embed="rId3"/>
          <a:stretch>
            <a:fillRect/>
          </a:stretch>
        </p:blipFill>
        <p:spPr>
          <a:xfrm>
            <a:off x="863599" y="550862"/>
            <a:ext cx="3231160" cy="2712955"/>
          </a:xfrm>
          <a:prstGeom prst="rect">
            <a:avLst/>
          </a:prstGeom>
          <a:solidFill>
            <a:schemeClr val="bg1"/>
          </a:solidFill>
          <a:ln w="38100">
            <a:solidFill>
              <a:schemeClr val="tx1"/>
            </a:solidFill>
          </a:ln>
        </p:spPr>
      </p:pic>
      <p:pic>
        <p:nvPicPr>
          <p:cNvPr id="11" name="Picture 10">
            <a:extLst>
              <a:ext uri="{FF2B5EF4-FFF2-40B4-BE49-F238E27FC236}">
                <a16:creationId xmlns:a16="http://schemas.microsoft.com/office/drawing/2014/main" id="{FE03CB1F-CCAD-FEC1-F99C-E7781AD5E474}"/>
              </a:ext>
            </a:extLst>
          </p:cNvPr>
          <p:cNvPicPr>
            <a:picLocks noChangeAspect="1"/>
          </p:cNvPicPr>
          <p:nvPr/>
        </p:nvPicPr>
        <p:blipFill>
          <a:blip r:embed="rId4"/>
          <a:stretch>
            <a:fillRect/>
          </a:stretch>
        </p:blipFill>
        <p:spPr>
          <a:xfrm>
            <a:off x="8314005" y="1505985"/>
            <a:ext cx="3316511" cy="2213040"/>
          </a:xfrm>
          <a:prstGeom prst="rect">
            <a:avLst/>
          </a:prstGeom>
          <a:ln w="38100">
            <a:solidFill>
              <a:schemeClr val="tx1"/>
            </a:solidFill>
          </a:ln>
        </p:spPr>
      </p:pic>
      <p:pic>
        <p:nvPicPr>
          <p:cNvPr id="12" name="Picture 11">
            <a:extLst>
              <a:ext uri="{FF2B5EF4-FFF2-40B4-BE49-F238E27FC236}">
                <a16:creationId xmlns:a16="http://schemas.microsoft.com/office/drawing/2014/main" id="{AD7AE1F3-AC68-BE9A-A99A-D00E80FDF2AC}"/>
              </a:ext>
            </a:extLst>
          </p:cNvPr>
          <p:cNvPicPr>
            <a:picLocks noChangeAspect="1"/>
          </p:cNvPicPr>
          <p:nvPr/>
        </p:nvPicPr>
        <p:blipFill>
          <a:blip r:embed="rId5"/>
          <a:stretch>
            <a:fillRect/>
          </a:stretch>
        </p:blipFill>
        <p:spPr>
          <a:xfrm>
            <a:off x="795761" y="3771072"/>
            <a:ext cx="3166070" cy="2234873"/>
          </a:xfrm>
          <a:prstGeom prst="rect">
            <a:avLst/>
          </a:prstGeom>
          <a:ln w="38100">
            <a:solidFill>
              <a:schemeClr val="tx1"/>
            </a:solidFill>
          </a:ln>
        </p:spPr>
      </p:pic>
      <p:pic>
        <p:nvPicPr>
          <p:cNvPr id="13" name="Picture 12">
            <a:extLst>
              <a:ext uri="{FF2B5EF4-FFF2-40B4-BE49-F238E27FC236}">
                <a16:creationId xmlns:a16="http://schemas.microsoft.com/office/drawing/2014/main" id="{57626250-F777-C098-F1A3-8265B8E381F5}"/>
              </a:ext>
            </a:extLst>
          </p:cNvPr>
          <p:cNvPicPr>
            <a:picLocks noChangeAspect="1"/>
          </p:cNvPicPr>
          <p:nvPr/>
        </p:nvPicPr>
        <p:blipFill>
          <a:blip r:embed="rId6"/>
          <a:stretch>
            <a:fillRect/>
          </a:stretch>
        </p:blipFill>
        <p:spPr>
          <a:xfrm>
            <a:off x="4513126" y="2083758"/>
            <a:ext cx="3382512" cy="3374627"/>
          </a:xfrm>
          <a:prstGeom prst="rect">
            <a:avLst/>
          </a:prstGeom>
          <a:ln w="38100">
            <a:solidFill>
              <a:schemeClr val="tx1"/>
            </a:solidFill>
          </a:ln>
        </p:spPr>
      </p:pic>
      <p:pic>
        <p:nvPicPr>
          <p:cNvPr id="14" name="Picture 13">
            <a:extLst>
              <a:ext uri="{FF2B5EF4-FFF2-40B4-BE49-F238E27FC236}">
                <a16:creationId xmlns:a16="http://schemas.microsoft.com/office/drawing/2014/main" id="{3CDC21D6-B88C-7DFF-AAFF-C622D8B289C4}"/>
              </a:ext>
            </a:extLst>
          </p:cNvPr>
          <p:cNvPicPr>
            <a:picLocks noChangeAspect="1"/>
          </p:cNvPicPr>
          <p:nvPr/>
        </p:nvPicPr>
        <p:blipFill>
          <a:blip r:embed="rId7"/>
          <a:stretch>
            <a:fillRect/>
          </a:stretch>
        </p:blipFill>
        <p:spPr>
          <a:xfrm>
            <a:off x="8749339" y="4151624"/>
            <a:ext cx="2797343" cy="2040741"/>
          </a:xfrm>
          <a:prstGeom prst="rect">
            <a:avLst/>
          </a:prstGeom>
          <a:ln w="38100">
            <a:solidFill>
              <a:schemeClr val="tx1"/>
            </a:solidFill>
          </a:ln>
        </p:spPr>
      </p:pic>
    </p:spTree>
    <p:extLst>
      <p:ext uri="{BB962C8B-B14F-4D97-AF65-F5344CB8AC3E}">
        <p14:creationId xmlns:p14="http://schemas.microsoft.com/office/powerpoint/2010/main" val="2661969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454400" y="550863"/>
            <a:ext cx="7950200" cy="93101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Aft>
                <a:spcPts val="600"/>
              </a:spcAft>
            </a:pPr>
            <a:r>
              <a:rPr lang="en-US" sz="3600" dirty="0">
                <a:latin typeface="Arial" panose="020B0604020202020204" pitchFamily="34" charset="0"/>
                <a:cs typeface="Arial" panose="020B0604020202020204" pitchFamily="34" charset="0"/>
              </a:rPr>
              <a:t>Fee Structure</a:t>
            </a:r>
          </a:p>
          <a:p>
            <a:pPr marL="0" marR="0" indent="0" algn="l">
              <a:lnSpc>
                <a:spcPct val="119000"/>
              </a:lnSpc>
              <a:spcBef>
                <a:spcPts val="0"/>
              </a:spcBef>
              <a:spcAft>
                <a:spcPts val="600"/>
              </a:spcAft>
            </a:pPr>
            <a:endParaRPr lang="en-US" sz="1800" kern="1400" dirty="0">
              <a:ln>
                <a:noFill/>
              </a:ln>
              <a:solidFill>
                <a:srgbClr val="000000"/>
              </a:solidFill>
              <a:effectLst/>
              <a:latin typeface="Calibri" panose="020F0502020204030204" pitchFamily="34" charset="0"/>
            </a:endParaRPr>
          </a:p>
          <a:p>
            <a:pPr algn="r"/>
            <a:endParaRPr lang="en-US" sz="3600" dirty="0">
              <a:latin typeface="Arial" panose="020B0604020202020204" pitchFamily="34" charset="0"/>
              <a:cs typeface="Arial" panose="020B0604020202020204" pitchFamily="34" charset="0"/>
            </a:endParaRPr>
          </a:p>
        </p:txBody>
      </p:sp>
      <p:sp>
        <p:nvSpPr>
          <p:cNvPr id="3" name="Subtitle 2"/>
          <p:cNvSpPr txBox="1">
            <a:spLocks/>
          </p:cNvSpPr>
          <p:nvPr/>
        </p:nvSpPr>
        <p:spPr>
          <a:xfrm>
            <a:off x="1287497" y="1233384"/>
            <a:ext cx="9144000" cy="439123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l">
              <a:lnSpc>
                <a:spcPct val="119000"/>
              </a:lnSpc>
              <a:spcBef>
                <a:spcPts val="0"/>
              </a:spcBef>
              <a:spcAft>
                <a:spcPts val="600"/>
              </a:spcAft>
              <a:buNone/>
            </a:pPr>
            <a:endParaRPr lang="en-US" sz="1800" kern="1400" dirty="0">
              <a:ln>
                <a:noFill/>
              </a:ln>
              <a:solidFill>
                <a:srgbClr val="000000"/>
              </a:solidFill>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4193"/>
          <a:stretch/>
        </p:blipFill>
        <p:spPr>
          <a:xfrm>
            <a:off x="863599" y="6333809"/>
            <a:ext cx="1757885" cy="460691"/>
          </a:xfrm>
          <a:prstGeom prst="rect">
            <a:avLst/>
          </a:prstGeom>
        </p:spPr>
      </p:pic>
      <p:cxnSp>
        <p:nvCxnSpPr>
          <p:cNvPr id="5" name="Straight Connector 4"/>
          <p:cNvCxnSpPr/>
          <p:nvPr/>
        </p:nvCxnSpPr>
        <p:spPr>
          <a:xfrm flipV="1">
            <a:off x="0" y="6333809"/>
            <a:ext cx="12192000" cy="1"/>
          </a:xfrm>
          <a:prstGeom prst="line">
            <a:avLst/>
          </a:prstGeom>
          <a:ln>
            <a:solidFill>
              <a:srgbClr val="228848"/>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621484" y="6475254"/>
            <a:ext cx="8783116" cy="276999"/>
          </a:xfrm>
          <a:prstGeom prst="rect">
            <a:avLst/>
          </a:prstGeom>
          <a:noFill/>
        </p:spPr>
        <p:txBody>
          <a:bodyPr wrap="square" rtlCol="0">
            <a:spAutoFit/>
          </a:bodyPr>
          <a:lstStyle/>
          <a:p>
            <a:r>
              <a:rPr lang="en-US" sz="1200" i="1" dirty="0">
                <a:solidFill>
                  <a:srgbClr val="228848"/>
                </a:solidFill>
                <a:latin typeface="Lato" panose="020F0502020204030203" pitchFamily="34" charset="0"/>
              </a:rPr>
              <a:t>City of Savannah Office of Special Events, Film, and Tourism 		Parklets 		</a:t>
            </a:r>
          </a:p>
        </p:txBody>
      </p:sp>
      <p:graphicFrame>
        <p:nvGraphicFramePr>
          <p:cNvPr id="7" name="Table 7">
            <a:extLst>
              <a:ext uri="{FF2B5EF4-FFF2-40B4-BE49-F238E27FC236}">
                <a16:creationId xmlns:a16="http://schemas.microsoft.com/office/drawing/2014/main" id="{E95CFAF7-4C56-FA26-F014-5FE5C0267D08}"/>
              </a:ext>
            </a:extLst>
          </p:cNvPr>
          <p:cNvGraphicFramePr>
            <a:graphicFrameLocks noGrp="1"/>
          </p:cNvGraphicFramePr>
          <p:nvPr>
            <p:extLst>
              <p:ext uri="{D42A27DB-BD31-4B8C-83A1-F6EECF244321}">
                <p14:modId xmlns:p14="http://schemas.microsoft.com/office/powerpoint/2010/main" val="2403340685"/>
              </p:ext>
            </p:extLst>
          </p:nvPr>
        </p:nvGraphicFramePr>
        <p:xfrm>
          <a:off x="655983" y="1479335"/>
          <a:ext cx="10018645" cy="3606800"/>
        </p:xfrm>
        <a:graphic>
          <a:graphicData uri="http://schemas.openxmlformats.org/drawingml/2006/table">
            <a:tbl>
              <a:tblPr firstRow="1" bandRow="1">
                <a:tableStyleId>{5C22544A-7EE6-4342-B048-85BDC9FD1C3A}</a:tableStyleId>
              </a:tblPr>
              <a:tblGrid>
                <a:gridCol w="2003729">
                  <a:extLst>
                    <a:ext uri="{9D8B030D-6E8A-4147-A177-3AD203B41FA5}">
                      <a16:colId xmlns:a16="http://schemas.microsoft.com/office/drawing/2014/main" val="440070077"/>
                    </a:ext>
                  </a:extLst>
                </a:gridCol>
                <a:gridCol w="2003729">
                  <a:extLst>
                    <a:ext uri="{9D8B030D-6E8A-4147-A177-3AD203B41FA5}">
                      <a16:colId xmlns:a16="http://schemas.microsoft.com/office/drawing/2014/main" val="2776669639"/>
                    </a:ext>
                  </a:extLst>
                </a:gridCol>
                <a:gridCol w="2003729">
                  <a:extLst>
                    <a:ext uri="{9D8B030D-6E8A-4147-A177-3AD203B41FA5}">
                      <a16:colId xmlns:a16="http://schemas.microsoft.com/office/drawing/2014/main" val="3757825337"/>
                    </a:ext>
                  </a:extLst>
                </a:gridCol>
                <a:gridCol w="2003729">
                  <a:extLst>
                    <a:ext uri="{9D8B030D-6E8A-4147-A177-3AD203B41FA5}">
                      <a16:colId xmlns:a16="http://schemas.microsoft.com/office/drawing/2014/main" val="1585605770"/>
                    </a:ext>
                  </a:extLst>
                </a:gridCol>
                <a:gridCol w="2003729">
                  <a:extLst>
                    <a:ext uri="{9D8B030D-6E8A-4147-A177-3AD203B41FA5}">
                      <a16:colId xmlns:a16="http://schemas.microsoft.com/office/drawing/2014/main" val="3795516928"/>
                    </a:ext>
                  </a:extLst>
                </a:gridCol>
              </a:tblGrid>
              <a:tr h="370840">
                <a:tc>
                  <a:txBody>
                    <a:bodyPr/>
                    <a:lstStyle/>
                    <a:p>
                      <a:r>
                        <a:rPr lang="en-US" dirty="0"/>
                        <a:t>City</a:t>
                      </a:r>
                    </a:p>
                  </a:txBody>
                  <a:tcPr/>
                </a:tc>
                <a:tc>
                  <a:txBody>
                    <a:bodyPr/>
                    <a:lstStyle/>
                    <a:p>
                      <a:r>
                        <a:rPr lang="en-US" dirty="0"/>
                        <a:t>Application Fee</a:t>
                      </a:r>
                    </a:p>
                  </a:txBody>
                  <a:tcPr/>
                </a:tc>
                <a:tc>
                  <a:txBody>
                    <a:bodyPr/>
                    <a:lstStyle/>
                    <a:p>
                      <a:r>
                        <a:rPr lang="en-US" dirty="0"/>
                        <a:t>Annual/Monthly Fees</a:t>
                      </a:r>
                    </a:p>
                  </a:txBody>
                  <a:tcPr/>
                </a:tc>
                <a:tc>
                  <a:txBody>
                    <a:bodyPr/>
                    <a:lstStyle/>
                    <a:p>
                      <a:r>
                        <a:rPr lang="en-US" dirty="0"/>
                        <a:t>Other Fees</a:t>
                      </a:r>
                    </a:p>
                  </a:txBody>
                  <a:tcPr/>
                </a:tc>
                <a:tc>
                  <a:txBody>
                    <a:bodyPr/>
                    <a:lstStyle/>
                    <a:p>
                      <a:r>
                        <a:rPr lang="en-US" dirty="0"/>
                        <a:t>Annual Cost</a:t>
                      </a:r>
                    </a:p>
                  </a:txBody>
                  <a:tcPr/>
                </a:tc>
                <a:extLst>
                  <a:ext uri="{0D108BD9-81ED-4DB2-BD59-A6C34878D82A}">
                    <a16:rowId xmlns:a16="http://schemas.microsoft.com/office/drawing/2014/main" val="1967091262"/>
                  </a:ext>
                </a:extLst>
              </a:tr>
              <a:tr h="370840">
                <a:tc>
                  <a:txBody>
                    <a:bodyPr/>
                    <a:lstStyle/>
                    <a:p>
                      <a:r>
                        <a:rPr lang="en-US" dirty="0"/>
                        <a:t>Philadelphia</a:t>
                      </a:r>
                    </a:p>
                  </a:txBody>
                  <a:tcPr/>
                </a:tc>
                <a:tc>
                  <a:txBody>
                    <a:bodyPr/>
                    <a:lstStyle/>
                    <a:p>
                      <a:pPr algn="ctr"/>
                      <a:r>
                        <a:rPr lang="en-US" dirty="0"/>
                        <a:t>$125</a:t>
                      </a:r>
                    </a:p>
                  </a:txBody>
                  <a:tcPr/>
                </a:tc>
                <a:tc>
                  <a:txBody>
                    <a:bodyPr/>
                    <a:lstStyle/>
                    <a:p>
                      <a:pPr algn="ctr"/>
                      <a:r>
                        <a:rPr lang="en-US" dirty="0"/>
                        <a:t>N/A</a:t>
                      </a:r>
                    </a:p>
                  </a:txBody>
                  <a:tcPr/>
                </a:tc>
                <a:tc>
                  <a:txBody>
                    <a:bodyPr/>
                    <a:lstStyle/>
                    <a:p>
                      <a:pPr algn="ctr"/>
                      <a:r>
                        <a:rPr lang="en-US" dirty="0"/>
                        <a:t>N/A</a:t>
                      </a:r>
                    </a:p>
                  </a:txBody>
                  <a:tcPr/>
                </a:tc>
                <a:tc>
                  <a:txBody>
                    <a:bodyPr/>
                    <a:lstStyle/>
                    <a:p>
                      <a:pPr algn="ctr"/>
                      <a:r>
                        <a:rPr lang="en-US" dirty="0"/>
                        <a:t>$125</a:t>
                      </a:r>
                    </a:p>
                  </a:txBody>
                  <a:tcPr/>
                </a:tc>
                <a:extLst>
                  <a:ext uri="{0D108BD9-81ED-4DB2-BD59-A6C34878D82A}">
                    <a16:rowId xmlns:a16="http://schemas.microsoft.com/office/drawing/2014/main" val="2867122781"/>
                  </a:ext>
                </a:extLst>
              </a:tr>
              <a:tr h="370840">
                <a:tc>
                  <a:txBody>
                    <a:bodyPr/>
                    <a:lstStyle/>
                    <a:p>
                      <a:r>
                        <a:rPr lang="en-US" dirty="0"/>
                        <a:t>Bend, Oregon</a:t>
                      </a:r>
                    </a:p>
                  </a:txBody>
                  <a:tcPr/>
                </a:tc>
                <a:tc>
                  <a:txBody>
                    <a:bodyPr/>
                    <a:lstStyle/>
                    <a:p>
                      <a:pPr algn="ctr"/>
                      <a:r>
                        <a:rPr lang="en-US" dirty="0"/>
                        <a:t>$225</a:t>
                      </a:r>
                    </a:p>
                  </a:txBody>
                  <a:tcPr/>
                </a:tc>
                <a:tc>
                  <a:txBody>
                    <a:bodyPr/>
                    <a:lstStyle/>
                    <a:p>
                      <a:pPr algn="ctr"/>
                      <a:r>
                        <a:rPr lang="en-US" dirty="0"/>
                        <a:t>$110/month</a:t>
                      </a:r>
                    </a:p>
                  </a:txBody>
                  <a:tcPr/>
                </a:tc>
                <a:tc>
                  <a:txBody>
                    <a:bodyPr/>
                    <a:lstStyle/>
                    <a:p>
                      <a:pPr algn="ctr"/>
                      <a:r>
                        <a:rPr lang="en-US" dirty="0"/>
                        <a:t>N/A</a:t>
                      </a:r>
                    </a:p>
                  </a:txBody>
                  <a:tcPr/>
                </a:tc>
                <a:tc>
                  <a:txBody>
                    <a:bodyPr/>
                    <a:lstStyle/>
                    <a:p>
                      <a:pPr algn="ctr"/>
                      <a:r>
                        <a:rPr lang="en-US" dirty="0"/>
                        <a:t>$1,545</a:t>
                      </a:r>
                    </a:p>
                  </a:txBody>
                  <a:tcPr/>
                </a:tc>
                <a:extLst>
                  <a:ext uri="{0D108BD9-81ED-4DB2-BD59-A6C34878D82A}">
                    <a16:rowId xmlns:a16="http://schemas.microsoft.com/office/drawing/2014/main" val="3968492596"/>
                  </a:ext>
                </a:extLst>
              </a:tr>
              <a:tr h="370840">
                <a:tc>
                  <a:txBody>
                    <a:bodyPr/>
                    <a:lstStyle/>
                    <a:p>
                      <a:r>
                        <a:rPr lang="en-US" dirty="0"/>
                        <a:t>San Francisco, CA</a:t>
                      </a:r>
                    </a:p>
                  </a:txBody>
                  <a:tcPr/>
                </a:tc>
                <a:tc>
                  <a:txBody>
                    <a:bodyPr/>
                    <a:lstStyle/>
                    <a:p>
                      <a:pPr algn="ctr"/>
                      <a:r>
                        <a:rPr lang="en-US" dirty="0"/>
                        <a:t>$312</a:t>
                      </a:r>
                    </a:p>
                  </a:txBody>
                  <a:tcPr/>
                </a:tc>
                <a:tc>
                  <a:txBody>
                    <a:bodyPr/>
                    <a:lstStyle/>
                    <a:p>
                      <a:pPr algn="ctr"/>
                      <a:r>
                        <a:rPr lang="en-US" dirty="0"/>
                        <a:t>$312/year</a:t>
                      </a:r>
                    </a:p>
                  </a:txBody>
                  <a:tcPr/>
                </a:tc>
                <a:tc>
                  <a:txBody>
                    <a:bodyPr/>
                    <a:lstStyle/>
                    <a:p>
                      <a:pPr algn="ctr"/>
                      <a:r>
                        <a:rPr lang="en-US" dirty="0"/>
                        <a:t>$248 (inspection)</a:t>
                      </a:r>
                    </a:p>
                  </a:txBody>
                  <a:tcPr/>
                </a:tc>
                <a:tc>
                  <a:txBody>
                    <a:bodyPr/>
                    <a:lstStyle/>
                    <a:p>
                      <a:pPr algn="ctr"/>
                      <a:r>
                        <a:rPr lang="en-US" dirty="0"/>
                        <a:t>$1,072</a:t>
                      </a:r>
                    </a:p>
                  </a:txBody>
                  <a:tcPr/>
                </a:tc>
                <a:extLst>
                  <a:ext uri="{0D108BD9-81ED-4DB2-BD59-A6C34878D82A}">
                    <a16:rowId xmlns:a16="http://schemas.microsoft.com/office/drawing/2014/main" val="346190174"/>
                  </a:ext>
                </a:extLst>
              </a:tr>
              <a:tr h="370840">
                <a:tc>
                  <a:txBody>
                    <a:bodyPr/>
                    <a:lstStyle/>
                    <a:p>
                      <a:r>
                        <a:rPr lang="en-US" dirty="0"/>
                        <a:t>Milwaukee</a:t>
                      </a:r>
                    </a:p>
                  </a:txBody>
                  <a:tcPr/>
                </a:tc>
                <a:tc>
                  <a:txBody>
                    <a:bodyPr/>
                    <a:lstStyle/>
                    <a:p>
                      <a:pPr algn="ctr"/>
                      <a:r>
                        <a:rPr lang="en-US" dirty="0"/>
                        <a:t>$500</a:t>
                      </a:r>
                    </a:p>
                  </a:txBody>
                  <a:tcPr/>
                </a:tc>
                <a:tc>
                  <a:txBody>
                    <a:bodyPr/>
                    <a:lstStyle/>
                    <a:p>
                      <a:pPr algn="ctr"/>
                      <a:r>
                        <a:rPr lang="en-US" dirty="0"/>
                        <a:t>$20/month</a:t>
                      </a:r>
                    </a:p>
                  </a:txBody>
                  <a:tcPr/>
                </a:tc>
                <a:tc>
                  <a:txBody>
                    <a:bodyPr/>
                    <a:lstStyle/>
                    <a:p>
                      <a:pPr algn="ctr"/>
                      <a:r>
                        <a:rPr lang="en-US" dirty="0"/>
                        <a:t>N/A</a:t>
                      </a:r>
                    </a:p>
                  </a:txBody>
                  <a:tcPr/>
                </a:tc>
                <a:tc>
                  <a:txBody>
                    <a:bodyPr/>
                    <a:lstStyle/>
                    <a:p>
                      <a:pPr algn="ctr"/>
                      <a:r>
                        <a:rPr lang="en-US" dirty="0"/>
                        <a:t>$740</a:t>
                      </a:r>
                    </a:p>
                  </a:txBody>
                  <a:tcPr/>
                </a:tc>
                <a:extLst>
                  <a:ext uri="{0D108BD9-81ED-4DB2-BD59-A6C34878D82A}">
                    <a16:rowId xmlns:a16="http://schemas.microsoft.com/office/drawing/2014/main" val="1251982190"/>
                  </a:ext>
                </a:extLst>
              </a:tr>
              <a:tr h="370840">
                <a:tc>
                  <a:txBody>
                    <a:bodyPr/>
                    <a:lstStyle/>
                    <a:p>
                      <a:r>
                        <a:rPr lang="en-US" dirty="0"/>
                        <a:t>San Mateo, CA</a:t>
                      </a:r>
                    </a:p>
                  </a:txBody>
                  <a:tcPr/>
                </a:tc>
                <a:tc>
                  <a:txBody>
                    <a:bodyPr/>
                    <a:lstStyle/>
                    <a:p>
                      <a:pPr algn="ctr"/>
                      <a:r>
                        <a:rPr lang="en-US" dirty="0"/>
                        <a:t>$500</a:t>
                      </a:r>
                    </a:p>
                  </a:txBody>
                  <a:tcPr/>
                </a:tc>
                <a:tc>
                  <a:txBody>
                    <a:bodyPr/>
                    <a:lstStyle/>
                    <a:p>
                      <a:pPr algn="ctr"/>
                      <a:r>
                        <a:rPr lang="en-US" dirty="0"/>
                        <a:t>$250/month</a:t>
                      </a:r>
                    </a:p>
                  </a:txBody>
                  <a:tcPr/>
                </a:tc>
                <a:tc>
                  <a:txBody>
                    <a:bodyPr/>
                    <a:lstStyle/>
                    <a:p>
                      <a:pPr algn="ctr"/>
                      <a:r>
                        <a:rPr lang="en-US" dirty="0"/>
                        <a:t>N/A</a:t>
                      </a:r>
                    </a:p>
                  </a:txBody>
                  <a:tcPr/>
                </a:tc>
                <a:tc>
                  <a:txBody>
                    <a:bodyPr/>
                    <a:lstStyle/>
                    <a:p>
                      <a:pPr algn="ctr"/>
                      <a:r>
                        <a:rPr lang="en-US" dirty="0"/>
                        <a:t>$3,500</a:t>
                      </a:r>
                    </a:p>
                  </a:txBody>
                  <a:tcPr/>
                </a:tc>
                <a:extLst>
                  <a:ext uri="{0D108BD9-81ED-4DB2-BD59-A6C34878D82A}">
                    <a16:rowId xmlns:a16="http://schemas.microsoft.com/office/drawing/2014/main" val="2009555666"/>
                  </a:ext>
                </a:extLst>
              </a:tr>
              <a:tr h="370840">
                <a:tc>
                  <a:txBody>
                    <a:bodyPr/>
                    <a:lstStyle/>
                    <a:p>
                      <a:r>
                        <a:rPr lang="en-US" dirty="0"/>
                        <a:t>Morgan Hill, CA</a:t>
                      </a:r>
                    </a:p>
                  </a:txBody>
                  <a:tcPr/>
                </a:tc>
                <a:tc>
                  <a:txBody>
                    <a:bodyPr/>
                    <a:lstStyle/>
                    <a:p>
                      <a:pPr algn="ctr"/>
                      <a:r>
                        <a:rPr lang="en-US" dirty="0"/>
                        <a:t>$615</a:t>
                      </a:r>
                    </a:p>
                  </a:txBody>
                  <a:tcPr/>
                </a:tc>
                <a:tc>
                  <a:txBody>
                    <a:bodyPr/>
                    <a:lstStyle/>
                    <a:p>
                      <a:pPr algn="ctr"/>
                      <a:r>
                        <a:rPr lang="en-US" dirty="0"/>
                        <a:t>N/A</a:t>
                      </a:r>
                    </a:p>
                  </a:txBody>
                  <a:tcPr/>
                </a:tc>
                <a:tc>
                  <a:txBody>
                    <a:bodyPr/>
                    <a:lstStyle/>
                    <a:p>
                      <a:pPr algn="ctr"/>
                      <a:r>
                        <a:rPr lang="en-US" dirty="0"/>
                        <a:t>$2,000 (deposit)</a:t>
                      </a:r>
                    </a:p>
                  </a:txBody>
                  <a:tcPr/>
                </a:tc>
                <a:tc>
                  <a:txBody>
                    <a:bodyPr/>
                    <a:lstStyle/>
                    <a:p>
                      <a:pPr algn="ctr"/>
                      <a:r>
                        <a:rPr lang="en-US" dirty="0"/>
                        <a:t>$2,615</a:t>
                      </a:r>
                    </a:p>
                  </a:txBody>
                  <a:tcPr/>
                </a:tc>
                <a:extLst>
                  <a:ext uri="{0D108BD9-81ED-4DB2-BD59-A6C34878D82A}">
                    <a16:rowId xmlns:a16="http://schemas.microsoft.com/office/drawing/2014/main" val="3598316550"/>
                  </a:ext>
                </a:extLst>
              </a:tr>
              <a:tr h="370840">
                <a:tc>
                  <a:txBody>
                    <a:bodyPr/>
                    <a:lstStyle/>
                    <a:p>
                      <a:r>
                        <a:rPr lang="en-US" dirty="0"/>
                        <a:t>Arlington, VA</a:t>
                      </a:r>
                    </a:p>
                  </a:txBody>
                  <a:tcPr/>
                </a:tc>
                <a:tc>
                  <a:txBody>
                    <a:bodyPr/>
                    <a:lstStyle/>
                    <a:p>
                      <a:pPr algn="ctr"/>
                      <a:r>
                        <a:rPr lang="en-US" dirty="0"/>
                        <a:t>$2,100</a:t>
                      </a:r>
                    </a:p>
                  </a:txBody>
                  <a:tcPr/>
                </a:tc>
                <a:tc>
                  <a:txBody>
                    <a:bodyPr/>
                    <a:lstStyle/>
                    <a:p>
                      <a:pPr algn="ctr"/>
                      <a:r>
                        <a:rPr lang="en-US" dirty="0"/>
                        <a:t>N/A</a:t>
                      </a:r>
                    </a:p>
                  </a:txBody>
                  <a:tcPr/>
                </a:tc>
                <a:tc>
                  <a:txBody>
                    <a:bodyPr/>
                    <a:lstStyle/>
                    <a:p>
                      <a:pPr algn="ctr"/>
                      <a:r>
                        <a:rPr lang="en-US" dirty="0"/>
                        <a:t>$500 (renewal)</a:t>
                      </a:r>
                    </a:p>
                  </a:txBody>
                  <a:tcPr/>
                </a:tc>
                <a:tc>
                  <a:txBody>
                    <a:bodyPr/>
                    <a:lstStyle/>
                    <a:p>
                      <a:pPr algn="ctr"/>
                      <a:r>
                        <a:rPr lang="en-US" dirty="0"/>
                        <a:t>$2,600</a:t>
                      </a:r>
                    </a:p>
                  </a:txBody>
                  <a:tcPr/>
                </a:tc>
                <a:extLst>
                  <a:ext uri="{0D108BD9-81ED-4DB2-BD59-A6C34878D82A}">
                    <a16:rowId xmlns:a16="http://schemas.microsoft.com/office/drawing/2014/main" val="2772203026"/>
                  </a:ext>
                </a:extLst>
              </a:tr>
              <a:tr h="370840">
                <a:tc>
                  <a:txBody>
                    <a:bodyPr/>
                    <a:lstStyle/>
                    <a:p>
                      <a:r>
                        <a:rPr lang="en-US" dirty="0"/>
                        <a:t>Fort Lauderdale, FL</a:t>
                      </a:r>
                    </a:p>
                  </a:txBody>
                  <a:tcPr/>
                </a:tc>
                <a:tc>
                  <a:txBody>
                    <a:bodyPr/>
                    <a:lstStyle/>
                    <a:p>
                      <a:pPr algn="ctr"/>
                      <a:r>
                        <a:rPr lang="en-US" dirty="0"/>
                        <a:t>$100</a:t>
                      </a:r>
                    </a:p>
                  </a:txBody>
                  <a:tcPr/>
                </a:tc>
                <a:tc>
                  <a:txBody>
                    <a:bodyPr/>
                    <a:lstStyle/>
                    <a:p>
                      <a:pPr algn="ctr"/>
                      <a:r>
                        <a:rPr lang="en-US" dirty="0"/>
                        <a:t>$650/year</a:t>
                      </a:r>
                    </a:p>
                  </a:txBody>
                  <a:tcPr/>
                </a:tc>
                <a:tc>
                  <a:txBody>
                    <a:bodyPr/>
                    <a:lstStyle/>
                    <a:p>
                      <a:pPr algn="ctr"/>
                      <a:r>
                        <a:rPr lang="en-US" dirty="0"/>
                        <a:t>N/A</a:t>
                      </a:r>
                    </a:p>
                  </a:txBody>
                  <a:tcPr/>
                </a:tc>
                <a:tc>
                  <a:txBody>
                    <a:bodyPr/>
                    <a:lstStyle/>
                    <a:p>
                      <a:pPr algn="ctr"/>
                      <a:r>
                        <a:rPr lang="en-US" dirty="0"/>
                        <a:t>$750</a:t>
                      </a:r>
                    </a:p>
                  </a:txBody>
                  <a:tcPr/>
                </a:tc>
                <a:extLst>
                  <a:ext uri="{0D108BD9-81ED-4DB2-BD59-A6C34878D82A}">
                    <a16:rowId xmlns:a16="http://schemas.microsoft.com/office/drawing/2014/main" val="515171172"/>
                  </a:ext>
                </a:extLst>
              </a:tr>
            </a:tbl>
          </a:graphicData>
        </a:graphic>
      </p:graphicFrame>
    </p:spTree>
    <p:extLst>
      <p:ext uri="{BB962C8B-B14F-4D97-AF65-F5344CB8AC3E}">
        <p14:creationId xmlns:p14="http://schemas.microsoft.com/office/powerpoint/2010/main" val="931445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454400" y="550863"/>
            <a:ext cx="7950200" cy="93101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Aft>
                <a:spcPts val="600"/>
              </a:spcAft>
            </a:pPr>
            <a:r>
              <a:rPr lang="en-US" sz="3600" dirty="0">
                <a:latin typeface="Arial" panose="020B0604020202020204" pitchFamily="34" charset="0"/>
                <a:cs typeface="Arial" panose="020B0604020202020204" pitchFamily="34" charset="0"/>
              </a:rPr>
              <a:t>Fee Structure</a:t>
            </a:r>
          </a:p>
          <a:p>
            <a:pPr marL="0" marR="0" indent="0" algn="l">
              <a:lnSpc>
                <a:spcPct val="119000"/>
              </a:lnSpc>
              <a:spcBef>
                <a:spcPts val="0"/>
              </a:spcBef>
              <a:spcAft>
                <a:spcPts val="600"/>
              </a:spcAft>
            </a:pPr>
            <a:endParaRPr lang="en-US" sz="1800" kern="1400" dirty="0">
              <a:ln>
                <a:noFill/>
              </a:ln>
              <a:solidFill>
                <a:srgbClr val="000000"/>
              </a:solidFill>
              <a:effectLst/>
              <a:latin typeface="Calibri" panose="020F0502020204030204" pitchFamily="34" charset="0"/>
            </a:endParaRPr>
          </a:p>
          <a:p>
            <a:pPr algn="r"/>
            <a:endParaRPr lang="en-US" sz="3600" dirty="0">
              <a:latin typeface="Arial" panose="020B0604020202020204" pitchFamily="34" charset="0"/>
              <a:cs typeface="Arial" panose="020B0604020202020204" pitchFamily="34" charset="0"/>
            </a:endParaRPr>
          </a:p>
        </p:txBody>
      </p:sp>
      <p:sp>
        <p:nvSpPr>
          <p:cNvPr id="3" name="Subtitle 2"/>
          <p:cNvSpPr txBox="1">
            <a:spLocks/>
          </p:cNvSpPr>
          <p:nvPr/>
        </p:nvSpPr>
        <p:spPr>
          <a:xfrm>
            <a:off x="1287497" y="1233384"/>
            <a:ext cx="9144000" cy="439123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l">
              <a:lnSpc>
                <a:spcPct val="119000"/>
              </a:lnSpc>
              <a:spcBef>
                <a:spcPts val="0"/>
              </a:spcBef>
              <a:spcAft>
                <a:spcPts val="600"/>
              </a:spcAft>
              <a:buNone/>
            </a:pPr>
            <a:endParaRPr lang="en-US" sz="1800" kern="1400" dirty="0">
              <a:ln>
                <a:noFill/>
              </a:ln>
              <a:solidFill>
                <a:srgbClr val="000000"/>
              </a:solidFill>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4193"/>
          <a:stretch/>
        </p:blipFill>
        <p:spPr>
          <a:xfrm>
            <a:off x="863599" y="6333809"/>
            <a:ext cx="1757885" cy="460691"/>
          </a:xfrm>
          <a:prstGeom prst="rect">
            <a:avLst/>
          </a:prstGeom>
        </p:spPr>
      </p:pic>
      <p:cxnSp>
        <p:nvCxnSpPr>
          <p:cNvPr id="5" name="Straight Connector 4"/>
          <p:cNvCxnSpPr/>
          <p:nvPr/>
        </p:nvCxnSpPr>
        <p:spPr>
          <a:xfrm flipV="1">
            <a:off x="0" y="6333809"/>
            <a:ext cx="12192000" cy="1"/>
          </a:xfrm>
          <a:prstGeom prst="line">
            <a:avLst/>
          </a:prstGeom>
          <a:ln>
            <a:solidFill>
              <a:srgbClr val="228848"/>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621484" y="6475254"/>
            <a:ext cx="8783116" cy="276999"/>
          </a:xfrm>
          <a:prstGeom prst="rect">
            <a:avLst/>
          </a:prstGeom>
          <a:noFill/>
        </p:spPr>
        <p:txBody>
          <a:bodyPr wrap="square" rtlCol="0">
            <a:spAutoFit/>
          </a:bodyPr>
          <a:lstStyle/>
          <a:p>
            <a:r>
              <a:rPr lang="en-US" sz="1200" i="1" dirty="0">
                <a:solidFill>
                  <a:srgbClr val="228848"/>
                </a:solidFill>
                <a:latin typeface="Lato" panose="020F0502020204030203" pitchFamily="34" charset="0"/>
              </a:rPr>
              <a:t>City of Savannah Office of Special Events, Film, and Tourism 		Parklets 		</a:t>
            </a:r>
          </a:p>
        </p:txBody>
      </p:sp>
      <p:sp>
        <p:nvSpPr>
          <p:cNvPr id="8" name="TextBox 7">
            <a:extLst>
              <a:ext uri="{FF2B5EF4-FFF2-40B4-BE49-F238E27FC236}">
                <a16:creationId xmlns:a16="http://schemas.microsoft.com/office/drawing/2014/main" id="{278B6BA0-DD39-3E46-19B4-F44F8BC2ACCA}"/>
              </a:ext>
            </a:extLst>
          </p:cNvPr>
          <p:cNvSpPr txBox="1"/>
          <p:nvPr/>
        </p:nvSpPr>
        <p:spPr>
          <a:xfrm>
            <a:off x="1212574" y="1656077"/>
            <a:ext cx="4800600" cy="3416320"/>
          </a:xfrm>
          <a:prstGeom prst="rect">
            <a:avLst/>
          </a:prstGeom>
          <a:noFill/>
        </p:spPr>
        <p:txBody>
          <a:bodyPr wrap="square" rtlCol="0">
            <a:spAutoFit/>
          </a:bodyPr>
          <a:lstStyle/>
          <a:p>
            <a:r>
              <a:rPr lang="en-US" dirty="0"/>
              <a:t>What did we consider?</a:t>
            </a:r>
          </a:p>
          <a:p>
            <a:endParaRPr lang="en-US" dirty="0"/>
          </a:p>
          <a:p>
            <a:pPr marL="285750" indent="-285750">
              <a:buFontTx/>
              <a:buChar char="-"/>
            </a:pPr>
            <a:r>
              <a:rPr lang="en-US" dirty="0"/>
              <a:t>Average annual revenue generated for one metered space in the core of downtown - $2,000 - $4,000</a:t>
            </a:r>
          </a:p>
          <a:p>
            <a:pPr marL="285750" indent="-285750">
              <a:buFontTx/>
              <a:buChar char="-"/>
            </a:pPr>
            <a:r>
              <a:rPr lang="en-US" dirty="0"/>
              <a:t>Average size of parking space downtown 8x12 – 144 square feet</a:t>
            </a:r>
          </a:p>
          <a:p>
            <a:pPr marL="285750" indent="-285750">
              <a:buFontTx/>
              <a:buChar char="-"/>
            </a:pPr>
            <a:r>
              <a:rPr lang="en-US" dirty="0"/>
              <a:t>Average cost of restaurant space downtown $20 - $24 per square foot</a:t>
            </a:r>
          </a:p>
          <a:p>
            <a:pPr marL="285750" indent="-285750">
              <a:buFontTx/>
              <a:buChar char="-"/>
            </a:pPr>
            <a:r>
              <a:rPr lang="en-US" dirty="0"/>
              <a:t>Restaurant cost of 144 Square feet at $20/sf - $2,880/ month or $34,650/ year</a:t>
            </a:r>
          </a:p>
          <a:p>
            <a:pPr marL="285750" indent="-285750">
              <a:buFontTx/>
              <a:buChar char="-"/>
            </a:pPr>
            <a:endParaRPr lang="en-US" dirty="0"/>
          </a:p>
        </p:txBody>
      </p:sp>
      <p:pic>
        <p:nvPicPr>
          <p:cNvPr id="9" name="Picture 8">
            <a:extLst>
              <a:ext uri="{FF2B5EF4-FFF2-40B4-BE49-F238E27FC236}">
                <a16:creationId xmlns:a16="http://schemas.microsoft.com/office/drawing/2014/main" id="{6D185B99-EB23-7731-99A5-91888A75E33C}"/>
              </a:ext>
            </a:extLst>
          </p:cNvPr>
          <p:cNvPicPr>
            <a:picLocks noChangeAspect="1"/>
          </p:cNvPicPr>
          <p:nvPr/>
        </p:nvPicPr>
        <p:blipFill>
          <a:blip r:embed="rId3"/>
          <a:stretch>
            <a:fillRect/>
          </a:stretch>
        </p:blipFill>
        <p:spPr>
          <a:xfrm>
            <a:off x="6659217" y="2349333"/>
            <a:ext cx="4532013" cy="2597522"/>
          </a:xfrm>
          <a:prstGeom prst="rect">
            <a:avLst/>
          </a:prstGeom>
        </p:spPr>
      </p:pic>
    </p:spTree>
    <p:extLst>
      <p:ext uri="{BB962C8B-B14F-4D97-AF65-F5344CB8AC3E}">
        <p14:creationId xmlns:p14="http://schemas.microsoft.com/office/powerpoint/2010/main" val="328070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4193"/>
          <a:stretch/>
        </p:blipFill>
        <p:spPr>
          <a:xfrm>
            <a:off x="863599" y="6333809"/>
            <a:ext cx="1757885" cy="460691"/>
          </a:xfrm>
          <a:prstGeom prst="rect">
            <a:avLst/>
          </a:prstGeom>
        </p:spPr>
      </p:pic>
      <p:cxnSp>
        <p:nvCxnSpPr>
          <p:cNvPr id="5" name="Straight Connector 4"/>
          <p:cNvCxnSpPr/>
          <p:nvPr/>
        </p:nvCxnSpPr>
        <p:spPr>
          <a:xfrm flipV="1">
            <a:off x="0" y="6333809"/>
            <a:ext cx="12192000" cy="1"/>
          </a:xfrm>
          <a:prstGeom prst="line">
            <a:avLst/>
          </a:prstGeom>
          <a:ln>
            <a:solidFill>
              <a:srgbClr val="228848"/>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621484" y="6475254"/>
            <a:ext cx="8783116" cy="276999"/>
          </a:xfrm>
          <a:prstGeom prst="rect">
            <a:avLst/>
          </a:prstGeom>
          <a:noFill/>
        </p:spPr>
        <p:txBody>
          <a:bodyPr wrap="square" rtlCol="0">
            <a:spAutoFit/>
          </a:bodyPr>
          <a:lstStyle/>
          <a:p>
            <a:r>
              <a:rPr lang="en-US" sz="1200" i="1" dirty="0">
                <a:solidFill>
                  <a:srgbClr val="228848"/>
                </a:solidFill>
                <a:latin typeface="Lato" panose="020F0502020204030203" pitchFamily="34" charset="0"/>
              </a:rPr>
              <a:t>City of Savannah Office of Special Events, Film, and Tourism 		Parklets 		 </a:t>
            </a:r>
          </a:p>
        </p:txBody>
      </p:sp>
      <p:pic>
        <p:nvPicPr>
          <p:cNvPr id="10" name="Picture 9">
            <a:extLst>
              <a:ext uri="{FF2B5EF4-FFF2-40B4-BE49-F238E27FC236}">
                <a16:creationId xmlns:a16="http://schemas.microsoft.com/office/drawing/2014/main" id="{F2CBB57B-6F54-6AF5-DF49-C7AC5AEDEC00}"/>
              </a:ext>
            </a:extLst>
          </p:cNvPr>
          <p:cNvPicPr>
            <a:picLocks noChangeAspect="1"/>
          </p:cNvPicPr>
          <p:nvPr/>
        </p:nvPicPr>
        <p:blipFill>
          <a:blip r:embed="rId3"/>
          <a:stretch>
            <a:fillRect/>
          </a:stretch>
        </p:blipFill>
        <p:spPr>
          <a:xfrm>
            <a:off x="1175027" y="316074"/>
            <a:ext cx="9640656" cy="5192182"/>
          </a:xfrm>
          <a:prstGeom prst="rect">
            <a:avLst/>
          </a:prstGeom>
        </p:spPr>
      </p:pic>
    </p:spTree>
    <p:extLst>
      <p:ext uri="{BB962C8B-B14F-4D97-AF65-F5344CB8AC3E}">
        <p14:creationId xmlns:p14="http://schemas.microsoft.com/office/powerpoint/2010/main" val="39692327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821577" y="550863"/>
            <a:ext cx="8583023" cy="125026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dirty="0">
                <a:latin typeface="Arial" panose="020B0604020202020204" pitchFamily="34" charset="0"/>
                <a:cs typeface="Arial" panose="020B0604020202020204" pitchFamily="34" charset="0"/>
              </a:rPr>
              <a:t>Parklet Highlights</a:t>
            </a:r>
          </a:p>
          <a:p>
            <a:pPr algn="r"/>
            <a:r>
              <a:rPr lang="en-US" sz="1900" b="1" kern="1400" dirty="0">
                <a:ln>
                  <a:noFill/>
                </a:ln>
                <a:solidFill>
                  <a:srgbClr val="006A8E"/>
                </a:solidFill>
                <a:effectLst/>
                <a:latin typeface="Arial" panose="020B0604020202020204" pitchFamily="34" charset="0"/>
                <a:cs typeface="Arial" panose="020B0604020202020204" pitchFamily="34" charset="0"/>
              </a:rPr>
              <a:t>How to obtain permission for a Parklet?</a:t>
            </a:r>
            <a:endParaRPr lang="en-US" sz="1900" kern="1400" dirty="0">
              <a:solidFill>
                <a:srgbClr val="000000"/>
              </a:solidFill>
              <a:latin typeface="Arial" panose="020B0604020202020204" pitchFamily="34" charset="0"/>
              <a:cs typeface="Arial" panose="020B0604020202020204" pitchFamily="34" charset="0"/>
            </a:endParaRPr>
          </a:p>
        </p:txBody>
      </p:sp>
      <p:sp>
        <p:nvSpPr>
          <p:cNvPr id="3" name="Subtitle 2"/>
          <p:cNvSpPr txBox="1">
            <a:spLocks/>
          </p:cNvSpPr>
          <p:nvPr/>
        </p:nvSpPr>
        <p:spPr>
          <a:xfrm>
            <a:off x="1326247" y="1386724"/>
            <a:ext cx="9144000" cy="468867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endParaRPr lang="en-US" sz="1400" kern="1400" dirty="0">
              <a:ln>
                <a:noFill/>
              </a:ln>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4193"/>
          <a:stretch/>
        </p:blipFill>
        <p:spPr>
          <a:xfrm>
            <a:off x="863599" y="6333809"/>
            <a:ext cx="1757885" cy="460691"/>
          </a:xfrm>
          <a:prstGeom prst="rect">
            <a:avLst/>
          </a:prstGeom>
        </p:spPr>
      </p:pic>
      <p:cxnSp>
        <p:nvCxnSpPr>
          <p:cNvPr id="5" name="Straight Connector 4"/>
          <p:cNvCxnSpPr/>
          <p:nvPr/>
        </p:nvCxnSpPr>
        <p:spPr>
          <a:xfrm flipV="1">
            <a:off x="0" y="6333809"/>
            <a:ext cx="12192000" cy="1"/>
          </a:xfrm>
          <a:prstGeom prst="line">
            <a:avLst/>
          </a:prstGeom>
          <a:ln>
            <a:solidFill>
              <a:srgbClr val="228848"/>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621484" y="6475254"/>
            <a:ext cx="8783116" cy="276999"/>
          </a:xfrm>
          <a:prstGeom prst="rect">
            <a:avLst/>
          </a:prstGeom>
          <a:noFill/>
        </p:spPr>
        <p:txBody>
          <a:bodyPr wrap="square" rtlCol="0">
            <a:spAutoFit/>
          </a:bodyPr>
          <a:lstStyle/>
          <a:p>
            <a:r>
              <a:rPr lang="en-US" sz="1200" i="1" dirty="0">
                <a:solidFill>
                  <a:srgbClr val="228848"/>
                </a:solidFill>
                <a:latin typeface="Lato" panose="020F0502020204030203" pitchFamily="34" charset="0"/>
              </a:rPr>
              <a:t>City of Savannah Office of Special Events, Film, and Tourism 		Parklets 		</a:t>
            </a:r>
          </a:p>
        </p:txBody>
      </p:sp>
      <p:pic>
        <p:nvPicPr>
          <p:cNvPr id="10" name="Picture 9">
            <a:extLst>
              <a:ext uri="{FF2B5EF4-FFF2-40B4-BE49-F238E27FC236}">
                <a16:creationId xmlns:a16="http://schemas.microsoft.com/office/drawing/2014/main" id="{ABFC9A26-4469-6CCA-823D-B16B265C312B}"/>
              </a:ext>
            </a:extLst>
          </p:cNvPr>
          <p:cNvPicPr>
            <a:picLocks noChangeAspect="1"/>
          </p:cNvPicPr>
          <p:nvPr/>
        </p:nvPicPr>
        <p:blipFill>
          <a:blip r:embed="rId3"/>
          <a:stretch>
            <a:fillRect/>
          </a:stretch>
        </p:blipFill>
        <p:spPr>
          <a:xfrm>
            <a:off x="863599" y="1751052"/>
            <a:ext cx="10134600" cy="4324350"/>
          </a:xfrm>
          <a:prstGeom prst="rect">
            <a:avLst/>
          </a:prstGeom>
        </p:spPr>
      </p:pic>
    </p:spTree>
    <p:extLst>
      <p:ext uri="{BB962C8B-B14F-4D97-AF65-F5344CB8AC3E}">
        <p14:creationId xmlns:p14="http://schemas.microsoft.com/office/powerpoint/2010/main" val="31651028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821577" y="550863"/>
            <a:ext cx="8583023" cy="125026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dirty="0">
                <a:latin typeface="Arial" panose="020B0604020202020204" pitchFamily="34" charset="0"/>
                <a:cs typeface="Arial" panose="020B0604020202020204" pitchFamily="34" charset="0"/>
              </a:rPr>
              <a:t>Parklet Highlights</a:t>
            </a:r>
          </a:p>
          <a:p>
            <a:pPr algn="r"/>
            <a:r>
              <a:rPr lang="en-US" sz="1900" b="1" kern="1400" dirty="0">
                <a:ln>
                  <a:noFill/>
                </a:ln>
                <a:solidFill>
                  <a:srgbClr val="006A8E"/>
                </a:solidFill>
                <a:effectLst/>
                <a:latin typeface="Arial" panose="020B0604020202020204" pitchFamily="34" charset="0"/>
                <a:cs typeface="Arial" panose="020B0604020202020204" pitchFamily="34" charset="0"/>
              </a:rPr>
              <a:t>How to obtain permission for a Parklet?</a:t>
            </a:r>
            <a:endParaRPr lang="en-US" sz="1900" kern="1400" dirty="0">
              <a:solidFill>
                <a:srgbClr val="000000"/>
              </a:solidFill>
              <a:latin typeface="Arial" panose="020B0604020202020204" pitchFamily="34" charset="0"/>
              <a:cs typeface="Arial" panose="020B0604020202020204" pitchFamily="34" charset="0"/>
            </a:endParaRPr>
          </a:p>
        </p:txBody>
      </p:sp>
      <p:sp>
        <p:nvSpPr>
          <p:cNvPr id="3" name="Subtitle 2"/>
          <p:cNvSpPr txBox="1">
            <a:spLocks/>
          </p:cNvSpPr>
          <p:nvPr/>
        </p:nvSpPr>
        <p:spPr>
          <a:xfrm>
            <a:off x="1326247" y="1386724"/>
            <a:ext cx="9144000" cy="468867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endParaRPr lang="en-US" sz="1400" kern="1400" dirty="0">
              <a:ln>
                <a:noFill/>
              </a:ln>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4193"/>
          <a:stretch/>
        </p:blipFill>
        <p:spPr>
          <a:xfrm>
            <a:off x="863599" y="6333809"/>
            <a:ext cx="1757885" cy="460691"/>
          </a:xfrm>
          <a:prstGeom prst="rect">
            <a:avLst/>
          </a:prstGeom>
        </p:spPr>
      </p:pic>
      <p:cxnSp>
        <p:nvCxnSpPr>
          <p:cNvPr id="5" name="Straight Connector 4"/>
          <p:cNvCxnSpPr/>
          <p:nvPr/>
        </p:nvCxnSpPr>
        <p:spPr>
          <a:xfrm flipV="1">
            <a:off x="0" y="6333809"/>
            <a:ext cx="12192000" cy="1"/>
          </a:xfrm>
          <a:prstGeom prst="line">
            <a:avLst/>
          </a:prstGeom>
          <a:ln>
            <a:solidFill>
              <a:srgbClr val="228848"/>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621484" y="6475254"/>
            <a:ext cx="8783116" cy="276999"/>
          </a:xfrm>
          <a:prstGeom prst="rect">
            <a:avLst/>
          </a:prstGeom>
          <a:noFill/>
        </p:spPr>
        <p:txBody>
          <a:bodyPr wrap="square" rtlCol="0">
            <a:spAutoFit/>
          </a:bodyPr>
          <a:lstStyle/>
          <a:p>
            <a:r>
              <a:rPr lang="en-US" sz="1200" i="1" dirty="0">
                <a:solidFill>
                  <a:srgbClr val="228848"/>
                </a:solidFill>
                <a:latin typeface="Lato" panose="020F0502020204030203" pitchFamily="34" charset="0"/>
              </a:rPr>
              <a:t>City of Savannah Office of Special Events, Film, and Tourism 		Parklets 		</a:t>
            </a:r>
          </a:p>
        </p:txBody>
      </p:sp>
      <p:pic>
        <p:nvPicPr>
          <p:cNvPr id="12" name="Picture 11">
            <a:extLst>
              <a:ext uri="{FF2B5EF4-FFF2-40B4-BE49-F238E27FC236}">
                <a16:creationId xmlns:a16="http://schemas.microsoft.com/office/drawing/2014/main" id="{7BD5FB41-E4B1-D96D-FB40-0E781384D6EC}"/>
              </a:ext>
            </a:extLst>
          </p:cNvPr>
          <p:cNvPicPr>
            <a:picLocks noChangeAspect="1"/>
          </p:cNvPicPr>
          <p:nvPr/>
        </p:nvPicPr>
        <p:blipFill>
          <a:blip r:embed="rId3"/>
          <a:stretch>
            <a:fillRect/>
          </a:stretch>
        </p:blipFill>
        <p:spPr>
          <a:xfrm>
            <a:off x="697396" y="1635563"/>
            <a:ext cx="9982200" cy="4191000"/>
          </a:xfrm>
          <a:prstGeom prst="rect">
            <a:avLst/>
          </a:prstGeom>
        </p:spPr>
      </p:pic>
    </p:spTree>
    <p:extLst>
      <p:ext uri="{BB962C8B-B14F-4D97-AF65-F5344CB8AC3E}">
        <p14:creationId xmlns:p14="http://schemas.microsoft.com/office/powerpoint/2010/main" val="34765405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821577" y="550863"/>
            <a:ext cx="8583023" cy="125026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dirty="0">
                <a:latin typeface="Arial" panose="020B0604020202020204" pitchFamily="34" charset="0"/>
                <a:cs typeface="Arial" panose="020B0604020202020204" pitchFamily="34" charset="0"/>
              </a:rPr>
              <a:t>Parklet Highlights</a:t>
            </a:r>
          </a:p>
          <a:p>
            <a:pPr algn="r"/>
            <a:r>
              <a:rPr lang="en-US" sz="1900" b="1" kern="1400" dirty="0">
                <a:ln>
                  <a:noFill/>
                </a:ln>
                <a:solidFill>
                  <a:srgbClr val="006A8E"/>
                </a:solidFill>
                <a:effectLst/>
                <a:latin typeface="Arial" panose="020B0604020202020204" pitchFamily="34" charset="0"/>
                <a:cs typeface="Arial" panose="020B0604020202020204" pitchFamily="34" charset="0"/>
              </a:rPr>
              <a:t>How to obtain permission for a Parklet?</a:t>
            </a:r>
            <a:endParaRPr lang="en-US" sz="1900" kern="1400" dirty="0">
              <a:solidFill>
                <a:srgbClr val="000000"/>
              </a:solidFill>
              <a:latin typeface="Arial" panose="020B0604020202020204" pitchFamily="34" charset="0"/>
              <a:cs typeface="Arial" panose="020B0604020202020204" pitchFamily="34" charset="0"/>
            </a:endParaRPr>
          </a:p>
        </p:txBody>
      </p:sp>
      <p:sp>
        <p:nvSpPr>
          <p:cNvPr id="3" name="Subtitle 2"/>
          <p:cNvSpPr txBox="1">
            <a:spLocks/>
          </p:cNvSpPr>
          <p:nvPr/>
        </p:nvSpPr>
        <p:spPr>
          <a:xfrm>
            <a:off x="1326247" y="1386724"/>
            <a:ext cx="9144000" cy="468867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endParaRPr lang="en-US" sz="1400" kern="1400" dirty="0">
              <a:ln>
                <a:noFill/>
              </a:ln>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4193"/>
          <a:stretch/>
        </p:blipFill>
        <p:spPr>
          <a:xfrm>
            <a:off x="863599" y="6333809"/>
            <a:ext cx="1757885" cy="460691"/>
          </a:xfrm>
          <a:prstGeom prst="rect">
            <a:avLst/>
          </a:prstGeom>
        </p:spPr>
      </p:pic>
      <p:cxnSp>
        <p:nvCxnSpPr>
          <p:cNvPr id="5" name="Straight Connector 4"/>
          <p:cNvCxnSpPr/>
          <p:nvPr/>
        </p:nvCxnSpPr>
        <p:spPr>
          <a:xfrm flipV="1">
            <a:off x="0" y="6333809"/>
            <a:ext cx="12192000" cy="1"/>
          </a:xfrm>
          <a:prstGeom prst="line">
            <a:avLst/>
          </a:prstGeom>
          <a:ln>
            <a:solidFill>
              <a:srgbClr val="228848"/>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621484" y="6475254"/>
            <a:ext cx="8783116" cy="276999"/>
          </a:xfrm>
          <a:prstGeom prst="rect">
            <a:avLst/>
          </a:prstGeom>
          <a:noFill/>
        </p:spPr>
        <p:txBody>
          <a:bodyPr wrap="square" rtlCol="0">
            <a:spAutoFit/>
          </a:bodyPr>
          <a:lstStyle/>
          <a:p>
            <a:r>
              <a:rPr lang="en-US" sz="1200" i="1" dirty="0">
                <a:solidFill>
                  <a:srgbClr val="228848"/>
                </a:solidFill>
                <a:latin typeface="Lato" panose="020F0502020204030203" pitchFamily="34" charset="0"/>
              </a:rPr>
              <a:t>City of Savannah Office of Special Events, Film, and Tourism 		Parklets 		</a:t>
            </a:r>
          </a:p>
        </p:txBody>
      </p:sp>
      <p:pic>
        <p:nvPicPr>
          <p:cNvPr id="8" name="Picture 7">
            <a:extLst>
              <a:ext uri="{FF2B5EF4-FFF2-40B4-BE49-F238E27FC236}">
                <a16:creationId xmlns:a16="http://schemas.microsoft.com/office/drawing/2014/main" id="{E1E5997A-8CA3-9D5F-A786-6736DE4A39CA}"/>
              </a:ext>
            </a:extLst>
          </p:cNvPr>
          <p:cNvPicPr>
            <a:picLocks noChangeAspect="1"/>
          </p:cNvPicPr>
          <p:nvPr/>
        </p:nvPicPr>
        <p:blipFill>
          <a:blip r:embed="rId3"/>
          <a:stretch>
            <a:fillRect/>
          </a:stretch>
        </p:blipFill>
        <p:spPr>
          <a:xfrm>
            <a:off x="855838" y="1407581"/>
            <a:ext cx="9982200" cy="1247775"/>
          </a:xfrm>
          <a:prstGeom prst="rect">
            <a:avLst/>
          </a:prstGeom>
        </p:spPr>
      </p:pic>
      <p:pic>
        <p:nvPicPr>
          <p:cNvPr id="9" name="Picture 8">
            <a:extLst>
              <a:ext uri="{FF2B5EF4-FFF2-40B4-BE49-F238E27FC236}">
                <a16:creationId xmlns:a16="http://schemas.microsoft.com/office/drawing/2014/main" id="{F97C4E56-04FF-0718-9758-FDE427C45485}"/>
              </a:ext>
            </a:extLst>
          </p:cNvPr>
          <p:cNvPicPr>
            <a:picLocks noChangeAspect="1"/>
          </p:cNvPicPr>
          <p:nvPr/>
        </p:nvPicPr>
        <p:blipFill>
          <a:blip r:embed="rId4"/>
          <a:stretch>
            <a:fillRect/>
          </a:stretch>
        </p:blipFill>
        <p:spPr>
          <a:xfrm>
            <a:off x="3001375" y="2624308"/>
            <a:ext cx="5526400" cy="3709501"/>
          </a:xfrm>
          <a:prstGeom prst="rect">
            <a:avLst/>
          </a:prstGeom>
        </p:spPr>
      </p:pic>
    </p:spTree>
    <p:extLst>
      <p:ext uri="{BB962C8B-B14F-4D97-AF65-F5344CB8AC3E}">
        <p14:creationId xmlns:p14="http://schemas.microsoft.com/office/powerpoint/2010/main" val="17908409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821577" y="550863"/>
            <a:ext cx="8583023" cy="125026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dirty="0">
                <a:latin typeface="Arial" panose="020B0604020202020204" pitchFamily="34" charset="0"/>
                <a:cs typeface="Arial" panose="020B0604020202020204" pitchFamily="34" charset="0"/>
              </a:rPr>
              <a:t>Parklet Highlights</a:t>
            </a:r>
          </a:p>
        </p:txBody>
      </p:sp>
      <p:sp>
        <p:nvSpPr>
          <p:cNvPr id="3" name="Subtitle 2"/>
          <p:cNvSpPr txBox="1">
            <a:spLocks/>
          </p:cNvSpPr>
          <p:nvPr/>
        </p:nvSpPr>
        <p:spPr>
          <a:xfrm>
            <a:off x="1326247" y="1386724"/>
            <a:ext cx="9144000" cy="468867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endParaRPr lang="en-US" sz="1400" kern="1400" dirty="0">
              <a:ln>
                <a:noFill/>
              </a:ln>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4193"/>
          <a:stretch/>
        </p:blipFill>
        <p:spPr>
          <a:xfrm>
            <a:off x="863599" y="6333809"/>
            <a:ext cx="1757885" cy="460691"/>
          </a:xfrm>
          <a:prstGeom prst="rect">
            <a:avLst/>
          </a:prstGeom>
        </p:spPr>
      </p:pic>
      <p:cxnSp>
        <p:nvCxnSpPr>
          <p:cNvPr id="5" name="Straight Connector 4"/>
          <p:cNvCxnSpPr/>
          <p:nvPr/>
        </p:nvCxnSpPr>
        <p:spPr>
          <a:xfrm flipV="1">
            <a:off x="0" y="6333809"/>
            <a:ext cx="12192000" cy="1"/>
          </a:xfrm>
          <a:prstGeom prst="line">
            <a:avLst/>
          </a:prstGeom>
          <a:ln>
            <a:solidFill>
              <a:srgbClr val="228848"/>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621484" y="6475254"/>
            <a:ext cx="8783116" cy="276999"/>
          </a:xfrm>
          <a:prstGeom prst="rect">
            <a:avLst/>
          </a:prstGeom>
          <a:noFill/>
        </p:spPr>
        <p:txBody>
          <a:bodyPr wrap="square" rtlCol="0">
            <a:spAutoFit/>
          </a:bodyPr>
          <a:lstStyle/>
          <a:p>
            <a:r>
              <a:rPr lang="en-US" sz="1200" i="1" dirty="0">
                <a:solidFill>
                  <a:srgbClr val="228848"/>
                </a:solidFill>
                <a:latin typeface="Lato" panose="020F0502020204030203" pitchFamily="34" charset="0"/>
              </a:rPr>
              <a:t>City of Savannah Office of Special Events, Film, and Tourism 		Parklets 		</a:t>
            </a:r>
          </a:p>
        </p:txBody>
      </p:sp>
      <p:sp>
        <p:nvSpPr>
          <p:cNvPr id="7" name="TextBox 6">
            <a:extLst>
              <a:ext uri="{FF2B5EF4-FFF2-40B4-BE49-F238E27FC236}">
                <a16:creationId xmlns:a16="http://schemas.microsoft.com/office/drawing/2014/main" id="{2C9F8B2C-2AA2-E055-2527-F6487AB57B79}"/>
              </a:ext>
            </a:extLst>
          </p:cNvPr>
          <p:cNvSpPr txBox="1"/>
          <p:nvPr/>
        </p:nvSpPr>
        <p:spPr>
          <a:xfrm>
            <a:off x="863599" y="1458723"/>
            <a:ext cx="10544001" cy="5262979"/>
          </a:xfrm>
          <a:prstGeom prst="rect">
            <a:avLst/>
          </a:prstGeom>
          <a:noFill/>
        </p:spPr>
        <p:txBody>
          <a:bodyPr wrap="square" rtlCol="0">
            <a:spAutoFit/>
          </a:bodyPr>
          <a:lstStyle/>
          <a:p>
            <a:r>
              <a:rPr lang="en-US" sz="3600" dirty="0"/>
              <a:t>Next Steps</a:t>
            </a:r>
          </a:p>
          <a:p>
            <a:endParaRPr lang="en-US" sz="3600" dirty="0"/>
          </a:p>
          <a:p>
            <a:pPr marL="571500" indent="-571500">
              <a:buFontTx/>
              <a:buChar char="-"/>
            </a:pPr>
            <a:r>
              <a:rPr lang="en-US" sz="3600" dirty="0"/>
              <a:t>City Council Agenda – 12/22/22 – First Reading</a:t>
            </a:r>
          </a:p>
          <a:p>
            <a:pPr marL="571500" indent="-571500">
              <a:buFontTx/>
              <a:buChar char="-"/>
            </a:pPr>
            <a:r>
              <a:rPr lang="en-US" sz="3600" dirty="0"/>
              <a:t>City Council Agenda – 1/5/23 – Second Reading </a:t>
            </a:r>
          </a:p>
          <a:p>
            <a:endParaRPr lang="en-US" sz="3600" dirty="0"/>
          </a:p>
          <a:p>
            <a:endParaRPr lang="en-US" sz="3600" dirty="0"/>
          </a:p>
          <a:p>
            <a:pPr algn="ctr"/>
            <a:r>
              <a:rPr lang="en-US" sz="4800" dirty="0"/>
              <a:t>Questions?</a:t>
            </a:r>
          </a:p>
          <a:p>
            <a:pPr marL="571500" indent="-571500">
              <a:buFont typeface="Arial" panose="020B0604020202020204" pitchFamily="34" charset="0"/>
              <a:buChar char="•"/>
            </a:pPr>
            <a:endParaRPr lang="en-US" sz="3600" dirty="0"/>
          </a:p>
          <a:p>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34757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100320" y="550863"/>
            <a:ext cx="6304280" cy="93101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dirty="0">
                <a:latin typeface="Arial" panose="020B0604020202020204" pitchFamily="34" charset="0"/>
                <a:cs typeface="Arial" panose="020B0604020202020204" pitchFamily="34" charset="0"/>
              </a:rPr>
              <a:t>What is a Parklet?</a:t>
            </a:r>
          </a:p>
        </p:txBody>
      </p:sp>
      <p:sp>
        <p:nvSpPr>
          <p:cNvPr id="3" name="Subtitle 2"/>
          <p:cNvSpPr txBox="1">
            <a:spLocks/>
          </p:cNvSpPr>
          <p:nvPr/>
        </p:nvSpPr>
        <p:spPr>
          <a:xfrm>
            <a:off x="787400" y="1481878"/>
            <a:ext cx="7267223" cy="39396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latin typeface="Arial" panose="020B0604020202020204" pitchFamily="34" charset="0"/>
                <a:cs typeface="Arial" panose="020B0604020202020204" pitchFamily="34" charset="0"/>
              </a:rPr>
              <a:t>Parklets are public seating platforms that convert curbside parking spaces into vibrant community spaces. Also known as street seats or curbside seating, parklets are the product of a partnership between the city and local businesses, residents, or neighborhood associations. </a:t>
            </a:r>
          </a:p>
          <a:p>
            <a:pPr marL="0" indent="0">
              <a:buNone/>
            </a:pPr>
            <a:endParaRPr lang="en-US" sz="1800" dirty="0">
              <a:latin typeface="Arial" panose="020B0604020202020204" pitchFamily="34" charset="0"/>
              <a:cs typeface="Arial" panose="020B0604020202020204" pitchFamily="34" charset="0"/>
            </a:endParaRPr>
          </a:p>
          <a:p>
            <a:pPr marL="0" indent="0">
              <a:buNone/>
            </a:pPr>
            <a:r>
              <a:rPr lang="en-US" sz="1800" dirty="0">
                <a:latin typeface="Arial" panose="020B0604020202020204" pitchFamily="34" charset="0"/>
                <a:cs typeface="Arial" panose="020B0604020202020204" pitchFamily="34" charset="0"/>
              </a:rPr>
              <a:t>Most parklets have a distinctive design that incorporates seating, greenery, and/or bike racks and accommodate unmet demand for public space on thriving neighborhood retail streets or commercial areas. A Parklet may be thought of as semi-permanent but must be designed for quick and easy removal in case of an emergency, or other reasons such as utility work, without damaging the curb or street.</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4193"/>
          <a:stretch/>
        </p:blipFill>
        <p:spPr>
          <a:xfrm>
            <a:off x="863599" y="6333809"/>
            <a:ext cx="1757885" cy="460691"/>
          </a:xfrm>
          <a:prstGeom prst="rect">
            <a:avLst/>
          </a:prstGeom>
        </p:spPr>
      </p:pic>
      <p:cxnSp>
        <p:nvCxnSpPr>
          <p:cNvPr id="5" name="Straight Connector 4"/>
          <p:cNvCxnSpPr/>
          <p:nvPr/>
        </p:nvCxnSpPr>
        <p:spPr>
          <a:xfrm flipV="1">
            <a:off x="0" y="6333809"/>
            <a:ext cx="12192000" cy="1"/>
          </a:xfrm>
          <a:prstGeom prst="line">
            <a:avLst/>
          </a:prstGeom>
          <a:ln>
            <a:solidFill>
              <a:srgbClr val="228848"/>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621484" y="6517501"/>
            <a:ext cx="8783116" cy="276999"/>
          </a:xfrm>
          <a:prstGeom prst="rect">
            <a:avLst/>
          </a:prstGeom>
          <a:noFill/>
        </p:spPr>
        <p:txBody>
          <a:bodyPr wrap="square" rtlCol="0">
            <a:spAutoFit/>
          </a:bodyPr>
          <a:lstStyle/>
          <a:p>
            <a:r>
              <a:rPr lang="en-US" sz="1200" i="1" dirty="0">
                <a:solidFill>
                  <a:srgbClr val="228848"/>
                </a:solidFill>
                <a:latin typeface="Lato" panose="020F0502020204030203" pitchFamily="34" charset="0"/>
              </a:rPr>
              <a:t>City of Savannah Office of Special Events, Film, and Tourism 		Parklets 		</a:t>
            </a:r>
          </a:p>
        </p:txBody>
      </p:sp>
      <p:pic>
        <p:nvPicPr>
          <p:cNvPr id="9" name="Picture 8">
            <a:extLst>
              <a:ext uri="{FF2B5EF4-FFF2-40B4-BE49-F238E27FC236}">
                <a16:creationId xmlns:a16="http://schemas.microsoft.com/office/drawing/2014/main" id="{FA57B16C-3696-F17C-1EE3-E00755096ACD}"/>
              </a:ext>
            </a:extLst>
          </p:cNvPr>
          <p:cNvPicPr>
            <a:picLocks noChangeAspect="1"/>
          </p:cNvPicPr>
          <p:nvPr/>
        </p:nvPicPr>
        <p:blipFill>
          <a:blip r:embed="rId3"/>
          <a:stretch>
            <a:fillRect/>
          </a:stretch>
        </p:blipFill>
        <p:spPr>
          <a:xfrm>
            <a:off x="7833640" y="2324155"/>
            <a:ext cx="4073976" cy="2734334"/>
          </a:xfrm>
          <a:prstGeom prst="rect">
            <a:avLst/>
          </a:prstGeom>
          <a:ln w="38100">
            <a:solidFill>
              <a:schemeClr val="tx1"/>
            </a:solidFill>
          </a:ln>
        </p:spPr>
      </p:pic>
    </p:spTree>
    <p:extLst>
      <p:ext uri="{BB962C8B-B14F-4D97-AF65-F5344CB8AC3E}">
        <p14:creationId xmlns:p14="http://schemas.microsoft.com/office/powerpoint/2010/main" val="2854972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307496" y="351000"/>
            <a:ext cx="6097104" cy="65284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dirty="0">
                <a:latin typeface="Arial" panose="020B0604020202020204" pitchFamily="34" charset="0"/>
                <a:cs typeface="Arial" panose="020B0604020202020204" pitchFamily="34" charset="0"/>
              </a:rPr>
              <a:t>Parklet Pilot Program </a:t>
            </a:r>
          </a:p>
        </p:txBody>
      </p:sp>
      <p:sp>
        <p:nvSpPr>
          <p:cNvPr id="3" name="Subtitle 2"/>
          <p:cNvSpPr txBox="1">
            <a:spLocks/>
          </p:cNvSpPr>
          <p:nvPr/>
        </p:nvSpPr>
        <p:spPr>
          <a:xfrm>
            <a:off x="160716" y="1517804"/>
            <a:ext cx="11870567" cy="3163522"/>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300" dirty="0">
                <a:ea typeface="Times New Roman" panose="02020603050405020304" pitchFamily="18" charset="0"/>
                <a:cs typeface="Arial" panose="020B0604020202020204" pitchFamily="34" charset="0"/>
              </a:rPr>
              <a:t>I</a:t>
            </a:r>
            <a:r>
              <a:rPr lang="en-US" sz="4300" dirty="0">
                <a:effectLst/>
                <a:ea typeface="Times New Roman" panose="02020603050405020304" pitchFamily="18" charset="0"/>
                <a:cs typeface="Arial" panose="020B0604020202020204" pitchFamily="34" charset="0"/>
              </a:rPr>
              <a:t>n response to the COVID-19 pandemic, the City of Savannah initiated a Parklet Program in June of 2020. </a:t>
            </a:r>
          </a:p>
          <a:p>
            <a:r>
              <a:rPr lang="en-US" sz="4300" dirty="0">
                <a:effectLst/>
                <a:ea typeface="Times New Roman" panose="02020603050405020304" pitchFamily="18" charset="0"/>
                <a:cs typeface="Arial" panose="020B0604020202020204" pitchFamily="34" charset="0"/>
              </a:rPr>
              <a:t>48 approved applicants</a:t>
            </a:r>
          </a:p>
          <a:p>
            <a:r>
              <a:rPr lang="en-US" sz="4300" dirty="0">
                <a:effectLst/>
                <a:ea typeface="Times New Roman" panose="02020603050405020304" pitchFamily="18" charset="0"/>
                <a:cs typeface="Arial" panose="020B0604020202020204" pitchFamily="34" charset="0"/>
              </a:rPr>
              <a:t>60 applicants total </a:t>
            </a:r>
          </a:p>
          <a:p>
            <a:endParaRPr lang="en-US" sz="7200" dirty="0">
              <a:effectLst/>
              <a:ea typeface="Times New Roman" panose="02020603050405020304" pitchFamily="18" charset="0"/>
              <a:cs typeface="Arial" panose="020B0604020202020204" pitchFamily="34" charset="0"/>
            </a:endParaRPr>
          </a:p>
          <a:p>
            <a:endParaRPr lang="en-US" sz="7200" dirty="0">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endParaRPr lang="en-US" sz="1800" i="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4193"/>
          <a:stretch/>
        </p:blipFill>
        <p:spPr>
          <a:xfrm>
            <a:off x="863599" y="6333809"/>
            <a:ext cx="1757885" cy="460691"/>
          </a:xfrm>
          <a:prstGeom prst="rect">
            <a:avLst/>
          </a:prstGeom>
        </p:spPr>
      </p:pic>
      <p:cxnSp>
        <p:nvCxnSpPr>
          <p:cNvPr id="5" name="Straight Connector 4"/>
          <p:cNvCxnSpPr/>
          <p:nvPr/>
        </p:nvCxnSpPr>
        <p:spPr>
          <a:xfrm flipV="1">
            <a:off x="0" y="6333809"/>
            <a:ext cx="12192000" cy="1"/>
          </a:xfrm>
          <a:prstGeom prst="line">
            <a:avLst/>
          </a:prstGeom>
          <a:ln>
            <a:solidFill>
              <a:srgbClr val="228848"/>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621484" y="6475254"/>
            <a:ext cx="8783116" cy="276999"/>
          </a:xfrm>
          <a:prstGeom prst="rect">
            <a:avLst/>
          </a:prstGeom>
          <a:noFill/>
        </p:spPr>
        <p:txBody>
          <a:bodyPr wrap="square" rtlCol="0">
            <a:spAutoFit/>
          </a:bodyPr>
          <a:lstStyle/>
          <a:p>
            <a:r>
              <a:rPr lang="en-US" sz="1200" i="1" dirty="0">
                <a:solidFill>
                  <a:srgbClr val="228848"/>
                </a:solidFill>
                <a:latin typeface="Lato" panose="020F0502020204030203" pitchFamily="34" charset="0"/>
              </a:rPr>
              <a:t>City of Savannah Office of Special Events, Film, and Tourism 		Parklets 		</a:t>
            </a:r>
          </a:p>
        </p:txBody>
      </p:sp>
      <p:pic>
        <p:nvPicPr>
          <p:cNvPr id="7" name="Picture 6">
            <a:extLst>
              <a:ext uri="{FF2B5EF4-FFF2-40B4-BE49-F238E27FC236}">
                <a16:creationId xmlns:a16="http://schemas.microsoft.com/office/drawing/2014/main" id="{7F16F9AA-40D6-068A-CFB4-2C7FDD1DB867}"/>
              </a:ext>
            </a:extLst>
          </p:cNvPr>
          <p:cNvPicPr>
            <a:picLocks noChangeAspect="1"/>
          </p:cNvPicPr>
          <p:nvPr/>
        </p:nvPicPr>
        <p:blipFill>
          <a:blip r:embed="rId3"/>
          <a:stretch>
            <a:fillRect/>
          </a:stretch>
        </p:blipFill>
        <p:spPr>
          <a:xfrm>
            <a:off x="7133738" y="2978214"/>
            <a:ext cx="3752850" cy="2809875"/>
          </a:xfrm>
          <a:prstGeom prst="rect">
            <a:avLst/>
          </a:prstGeom>
          <a:noFill/>
          <a:ln w="38100">
            <a:solidFill>
              <a:schemeClr val="tx1"/>
            </a:solidFill>
          </a:ln>
        </p:spPr>
      </p:pic>
    </p:spTree>
    <p:extLst>
      <p:ext uri="{BB962C8B-B14F-4D97-AF65-F5344CB8AC3E}">
        <p14:creationId xmlns:p14="http://schemas.microsoft.com/office/powerpoint/2010/main" val="2210462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821577" y="550863"/>
            <a:ext cx="8583023" cy="125026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dirty="0">
                <a:latin typeface="Arial" panose="020B0604020202020204" pitchFamily="34" charset="0"/>
                <a:cs typeface="Arial" panose="020B0604020202020204" pitchFamily="34" charset="0"/>
              </a:rPr>
              <a:t>Parklet Locations</a:t>
            </a:r>
          </a:p>
          <a:p>
            <a:pPr algn="r"/>
            <a:r>
              <a:rPr lang="en-US" sz="1900" b="1" kern="1400" dirty="0">
                <a:ln>
                  <a:noFill/>
                </a:ln>
                <a:solidFill>
                  <a:srgbClr val="006A8E"/>
                </a:solidFill>
                <a:effectLst/>
                <a:latin typeface="Arial" panose="020B0604020202020204" pitchFamily="34" charset="0"/>
                <a:cs typeface="Arial" panose="020B0604020202020204" pitchFamily="34" charset="0"/>
              </a:rPr>
              <a:t>Approved Parklet Locations</a:t>
            </a:r>
            <a:endParaRPr lang="en-US" sz="1900" kern="1400" dirty="0">
              <a:solidFill>
                <a:srgbClr val="000000"/>
              </a:solidFill>
              <a:latin typeface="Arial" panose="020B0604020202020204" pitchFamily="34" charset="0"/>
              <a:cs typeface="Arial" panose="020B0604020202020204" pitchFamily="34" charset="0"/>
            </a:endParaRPr>
          </a:p>
        </p:txBody>
      </p:sp>
      <p:sp>
        <p:nvSpPr>
          <p:cNvPr id="3" name="Subtitle 2"/>
          <p:cNvSpPr txBox="1">
            <a:spLocks/>
          </p:cNvSpPr>
          <p:nvPr/>
        </p:nvSpPr>
        <p:spPr>
          <a:xfrm>
            <a:off x="268242" y="1463726"/>
            <a:ext cx="9144000" cy="393054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9000"/>
              </a:lnSpc>
              <a:spcBef>
                <a:spcPts val="0"/>
              </a:spcBef>
              <a:spcAft>
                <a:spcPts val="120"/>
              </a:spcAft>
            </a:pPr>
            <a:r>
              <a:rPr lang="en-US" sz="2400" kern="1400" dirty="0">
                <a:solidFill>
                  <a:srgbClr val="000000"/>
                </a:solidFill>
                <a:latin typeface="Arial" panose="020B0604020202020204" pitchFamily="34" charset="0"/>
                <a:cs typeface="Arial" panose="020B0604020202020204" pitchFamily="34" charset="0"/>
              </a:rPr>
              <a:t>Within on-street parallel or angled public parking spaces</a:t>
            </a:r>
          </a:p>
          <a:p>
            <a:pPr marL="0" indent="0">
              <a:lnSpc>
                <a:spcPct val="119000"/>
              </a:lnSpc>
              <a:spcBef>
                <a:spcPts val="0"/>
              </a:spcBef>
              <a:spcAft>
                <a:spcPts val="120"/>
              </a:spcAft>
              <a:buNone/>
            </a:pPr>
            <a:endParaRPr lang="en-US" sz="2400" kern="1400" dirty="0">
              <a:solidFill>
                <a:srgbClr val="000000"/>
              </a:solidFill>
              <a:latin typeface="Arial" panose="020B0604020202020204" pitchFamily="34" charset="0"/>
              <a:cs typeface="Arial" panose="020B0604020202020204" pitchFamily="34" charset="0"/>
            </a:endParaRPr>
          </a:p>
          <a:p>
            <a:pPr>
              <a:lnSpc>
                <a:spcPct val="119000"/>
              </a:lnSpc>
              <a:spcBef>
                <a:spcPts val="0"/>
              </a:spcBef>
              <a:spcAft>
                <a:spcPts val="120"/>
              </a:spcAft>
            </a:pPr>
            <a:r>
              <a:rPr lang="en-US" sz="2400" kern="1400" dirty="0">
                <a:solidFill>
                  <a:srgbClr val="000000"/>
                </a:solidFill>
                <a:latin typeface="Arial" panose="020B0604020202020204" pitchFamily="34" charset="0"/>
                <a:cs typeface="Arial" panose="020B0604020202020204" pitchFamily="34" charset="0"/>
              </a:rPr>
              <a:t>In areas with existing pedestrian activity due to the presence of retail, mixed-use, commercial or high-density residential development</a:t>
            </a:r>
          </a:p>
          <a:p>
            <a:pPr marL="0" indent="0">
              <a:lnSpc>
                <a:spcPct val="119000"/>
              </a:lnSpc>
              <a:spcBef>
                <a:spcPts val="0"/>
              </a:spcBef>
              <a:spcAft>
                <a:spcPts val="120"/>
              </a:spcAft>
              <a:buNone/>
            </a:pPr>
            <a:endParaRPr lang="en-US" sz="2400" kern="1400" dirty="0">
              <a:solidFill>
                <a:srgbClr val="000000"/>
              </a:solidFill>
              <a:latin typeface="Arial" panose="020B0604020202020204" pitchFamily="34" charset="0"/>
              <a:cs typeface="Arial" panose="020B0604020202020204" pitchFamily="34" charset="0"/>
            </a:endParaRPr>
          </a:p>
          <a:p>
            <a:pPr>
              <a:lnSpc>
                <a:spcPct val="119000"/>
              </a:lnSpc>
              <a:spcBef>
                <a:spcPts val="0"/>
              </a:spcBef>
              <a:spcAft>
                <a:spcPts val="120"/>
              </a:spcAft>
            </a:pPr>
            <a:r>
              <a:rPr lang="en-US" sz="2400" kern="1400" dirty="0">
                <a:solidFill>
                  <a:srgbClr val="000000"/>
                </a:solidFill>
                <a:latin typeface="Arial" panose="020B0604020202020204" pitchFamily="34" charset="0"/>
                <a:cs typeface="Arial" panose="020B0604020202020204" pitchFamily="34" charset="0"/>
              </a:rPr>
              <a:t>On streets with a posted speed limit of 25mph or less </a:t>
            </a:r>
          </a:p>
          <a:p>
            <a:pPr marL="0" indent="0">
              <a:lnSpc>
                <a:spcPct val="119000"/>
              </a:lnSpc>
              <a:spcBef>
                <a:spcPts val="0"/>
              </a:spcBef>
              <a:spcAft>
                <a:spcPts val="120"/>
              </a:spcAft>
              <a:buNone/>
            </a:pPr>
            <a:r>
              <a:rPr lang="en-US" sz="2400" kern="1400" dirty="0">
                <a:solidFill>
                  <a:srgbClr val="000000"/>
                </a:solidFill>
                <a:latin typeface="Arial" panose="020B0604020202020204" pitchFamily="34" charset="0"/>
                <a:cs typeface="Arial" panose="020B0604020202020204" pitchFamily="34" charset="0"/>
              </a:rPr>
              <a:t>	(30mph on a case-by-case basis) </a:t>
            </a:r>
          </a:p>
          <a:p>
            <a:pPr>
              <a:lnSpc>
                <a:spcPct val="119000"/>
              </a:lnSpc>
              <a:spcBef>
                <a:spcPts val="0"/>
              </a:spcBef>
              <a:spcAft>
                <a:spcPts val="120"/>
              </a:spcAft>
            </a:pPr>
            <a:endParaRPr lang="en-US" sz="2400" kern="1400" dirty="0">
              <a:solidFill>
                <a:srgbClr val="000000"/>
              </a:solidFill>
              <a:latin typeface="Arial" panose="020B0604020202020204" pitchFamily="34" charset="0"/>
              <a:cs typeface="Arial" panose="020B0604020202020204" pitchFamily="34" charset="0"/>
            </a:endParaRPr>
          </a:p>
          <a:p>
            <a:pPr>
              <a:lnSpc>
                <a:spcPct val="119000"/>
              </a:lnSpc>
              <a:spcBef>
                <a:spcPts val="0"/>
              </a:spcBef>
              <a:spcAft>
                <a:spcPts val="120"/>
              </a:spcAft>
            </a:pPr>
            <a:r>
              <a:rPr lang="en-US" sz="2400" kern="1400" dirty="0">
                <a:solidFill>
                  <a:srgbClr val="000000"/>
                </a:solidFill>
                <a:latin typeface="Arial" panose="020B0604020202020204" pitchFamily="34" charset="0"/>
                <a:cs typeface="Arial" panose="020B0604020202020204" pitchFamily="34" charset="0"/>
              </a:rPr>
              <a:t>In spaces where parking is permitted during all </a:t>
            </a:r>
          </a:p>
          <a:p>
            <a:pPr marL="0" indent="0">
              <a:lnSpc>
                <a:spcPct val="119000"/>
              </a:lnSpc>
              <a:spcBef>
                <a:spcPts val="0"/>
              </a:spcBef>
              <a:spcAft>
                <a:spcPts val="120"/>
              </a:spcAft>
              <a:buNone/>
            </a:pPr>
            <a:r>
              <a:rPr lang="en-US" sz="2400" kern="1400" dirty="0">
                <a:solidFill>
                  <a:srgbClr val="000000"/>
                </a:solidFill>
                <a:latin typeface="Arial" panose="020B0604020202020204" pitchFamily="34" charset="0"/>
                <a:cs typeface="Arial" panose="020B0604020202020204" pitchFamily="34" charset="0"/>
              </a:rPr>
              <a:t>	hours of the day/night.</a:t>
            </a:r>
            <a:r>
              <a:rPr lang="en-US" sz="2400" b="1" kern="1400" dirty="0">
                <a:solidFill>
                  <a:srgbClr val="000000"/>
                </a:solidFill>
                <a:latin typeface="Arial" panose="020B0604020202020204" pitchFamily="34" charset="0"/>
                <a:cs typeface="Arial" panose="020B0604020202020204" pitchFamily="34" charset="0"/>
              </a:rPr>
              <a:t> </a:t>
            </a:r>
          </a:p>
          <a:p>
            <a:pPr marL="0" indent="0">
              <a:lnSpc>
                <a:spcPct val="119000"/>
              </a:lnSpc>
              <a:spcBef>
                <a:spcPts val="0"/>
              </a:spcBef>
              <a:spcAft>
                <a:spcPts val="120"/>
              </a:spcAft>
              <a:buNone/>
            </a:pPr>
            <a:endParaRPr lang="en-US" sz="1800" kern="1400" dirty="0">
              <a:solidFill>
                <a:srgbClr val="00000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4193"/>
          <a:stretch/>
        </p:blipFill>
        <p:spPr>
          <a:xfrm>
            <a:off x="863599" y="6333809"/>
            <a:ext cx="1757885" cy="460691"/>
          </a:xfrm>
          <a:prstGeom prst="rect">
            <a:avLst/>
          </a:prstGeom>
        </p:spPr>
      </p:pic>
      <p:cxnSp>
        <p:nvCxnSpPr>
          <p:cNvPr id="5" name="Straight Connector 4"/>
          <p:cNvCxnSpPr/>
          <p:nvPr/>
        </p:nvCxnSpPr>
        <p:spPr>
          <a:xfrm flipV="1">
            <a:off x="0" y="6333809"/>
            <a:ext cx="12192000" cy="1"/>
          </a:xfrm>
          <a:prstGeom prst="line">
            <a:avLst/>
          </a:prstGeom>
          <a:ln>
            <a:solidFill>
              <a:srgbClr val="228848"/>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621484" y="6475254"/>
            <a:ext cx="8783116" cy="276999"/>
          </a:xfrm>
          <a:prstGeom prst="rect">
            <a:avLst/>
          </a:prstGeom>
          <a:noFill/>
        </p:spPr>
        <p:txBody>
          <a:bodyPr wrap="square" rtlCol="0">
            <a:spAutoFit/>
          </a:bodyPr>
          <a:lstStyle/>
          <a:p>
            <a:r>
              <a:rPr lang="en-US" sz="1200" i="1" dirty="0">
                <a:solidFill>
                  <a:srgbClr val="228848"/>
                </a:solidFill>
                <a:latin typeface="Lato" panose="020F0502020204030203" pitchFamily="34" charset="0"/>
              </a:rPr>
              <a:t>City of Savannah Office of Special Events, Film, and Tourism 		Parklets 		 July 8, 2022</a:t>
            </a:r>
          </a:p>
        </p:txBody>
      </p:sp>
      <p:pic>
        <p:nvPicPr>
          <p:cNvPr id="7" name="Picture 6">
            <a:extLst>
              <a:ext uri="{FF2B5EF4-FFF2-40B4-BE49-F238E27FC236}">
                <a16:creationId xmlns:a16="http://schemas.microsoft.com/office/drawing/2014/main" id="{69086F80-3A5E-7A73-C530-CC726DF18290}"/>
              </a:ext>
            </a:extLst>
          </p:cNvPr>
          <p:cNvPicPr>
            <a:picLocks noChangeAspect="1"/>
          </p:cNvPicPr>
          <p:nvPr/>
        </p:nvPicPr>
        <p:blipFill>
          <a:blip r:embed="rId3"/>
          <a:stretch>
            <a:fillRect/>
          </a:stretch>
        </p:blipFill>
        <p:spPr>
          <a:xfrm>
            <a:off x="7438845" y="3227883"/>
            <a:ext cx="4268506" cy="2857898"/>
          </a:xfrm>
          <a:prstGeom prst="rect">
            <a:avLst/>
          </a:prstGeom>
          <a:ln w="38100">
            <a:solidFill>
              <a:schemeClr val="tx1"/>
            </a:solidFill>
          </a:ln>
        </p:spPr>
      </p:pic>
    </p:spTree>
    <p:extLst>
      <p:ext uri="{BB962C8B-B14F-4D97-AF65-F5344CB8AC3E}">
        <p14:creationId xmlns:p14="http://schemas.microsoft.com/office/powerpoint/2010/main" val="28192179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454400" y="550863"/>
            <a:ext cx="7950200" cy="93101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dirty="0">
                <a:latin typeface="Arial" panose="020B0604020202020204" pitchFamily="34" charset="0"/>
                <a:cs typeface="Arial" panose="020B0604020202020204" pitchFamily="34" charset="0"/>
              </a:rPr>
              <a:t>Parklet Highlights</a:t>
            </a:r>
          </a:p>
          <a:p>
            <a:pPr algn="r"/>
            <a:r>
              <a:rPr lang="en-US" sz="1900" b="1" kern="1400" dirty="0">
                <a:ln>
                  <a:noFill/>
                </a:ln>
                <a:solidFill>
                  <a:srgbClr val="006A8E"/>
                </a:solidFill>
                <a:effectLst/>
                <a:latin typeface="Arial" panose="020B0604020202020204" pitchFamily="34" charset="0"/>
                <a:cs typeface="Arial" panose="020B0604020202020204" pitchFamily="34" charset="0"/>
              </a:rPr>
              <a:t>Prohibited Parklet Locations</a:t>
            </a:r>
            <a:endParaRPr lang="en-US" sz="1900" kern="1400" dirty="0">
              <a:solidFill>
                <a:srgbClr val="000000"/>
              </a:solidFill>
              <a:latin typeface="Arial" panose="020B0604020202020204" pitchFamily="34" charset="0"/>
              <a:cs typeface="Arial" panose="020B0604020202020204" pitchFamily="34" charset="0"/>
            </a:endParaRPr>
          </a:p>
          <a:p>
            <a:pPr algn="r"/>
            <a:endParaRPr lang="en-US" sz="3600" dirty="0">
              <a:latin typeface="Arial" panose="020B0604020202020204" pitchFamily="34" charset="0"/>
              <a:cs typeface="Arial" panose="020B0604020202020204" pitchFamily="34" charset="0"/>
            </a:endParaRPr>
          </a:p>
        </p:txBody>
      </p:sp>
      <p:sp>
        <p:nvSpPr>
          <p:cNvPr id="3" name="Subtitle 2"/>
          <p:cNvSpPr txBox="1">
            <a:spLocks/>
          </p:cNvSpPr>
          <p:nvPr/>
        </p:nvSpPr>
        <p:spPr>
          <a:xfrm>
            <a:off x="1368777" y="1481882"/>
            <a:ext cx="9144000" cy="43912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indent="-228600" algn="l">
              <a:lnSpc>
                <a:spcPct val="119000"/>
              </a:lnSpc>
              <a:spcBef>
                <a:spcPts val="0"/>
              </a:spcBef>
              <a:spcAft>
                <a:spcPts val="0"/>
              </a:spcAft>
            </a:pPr>
            <a:r>
              <a:rPr lang="en-US" sz="1800" kern="1400" dirty="0">
                <a:ln>
                  <a:noFill/>
                </a:ln>
                <a:solidFill>
                  <a:srgbClr val="000000"/>
                </a:solidFill>
                <a:effectLst/>
                <a:latin typeface="Arial" panose="020B0604020202020204" pitchFamily="34" charset="0"/>
                <a:cs typeface="Arial" panose="020B0604020202020204" pitchFamily="34" charset="0"/>
              </a:rPr>
              <a:t>Any State Route</a:t>
            </a:r>
          </a:p>
          <a:p>
            <a:pPr marL="228600" marR="0" indent="-228600" algn="l">
              <a:lnSpc>
                <a:spcPct val="119000"/>
              </a:lnSpc>
              <a:spcBef>
                <a:spcPts val="0"/>
              </a:spcBef>
              <a:spcAft>
                <a:spcPts val="0"/>
              </a:spcAft>
            </a:pPr>
            <a:r>
              <a:rPr lang="en-US" sz="1800" kern="1400" dirty="0">
                <a:ln>
                  <a:noFill/>
                </a:ln>
                <a:solidFill>
                  <a:srgbClr val="000000"/>
                </a:solidFill>
                <a:effectLst/>
                <a:latin typeface="Arial" panose="020B0604020202020204" pitchFamily="34" charset="0"/>
                <a:cs typeface="Arial" panose="020B0604020202020204" pitchFamily="34" charset="0"/>
              </a:rPr>
              <a:t>Broughton Street – Sidewalk Cafés permitted with wider sidewalks</a:t>
            </a:r>
          </a:p>
          <a:p>
            <a:pPr marL="228600" marR="0" indent="-228600" algn="l">
              <a:lnSpc>
                <a:spcPct val="119000"/>
              </a:lnSpc>
              <a:spcBef>
                <a:spcPts val="0"/>
              </a:spcBef>
              <a:spcAft>
                <a:spcPts val="0"/>
              </a:spcAft>
            </a:pPr>
            <a:r>
              <a:rPr lang="en-US" sz="1800" kern="1400" dirty="0">
                <a:ln>
                  <a:noFill/>
                </a:ln>
                <a:solidFill>
                  <a:srgbClr val="000000"/>
                </a:solidFill>
                <a:effectLst/>
                <a:latin typeface="Arial" panose="020B0604020202020204" pitchFamily="34" charset="0"/>
                <a:cs typeface="Arial" panose="020B0604020202020204" pitchFamily="34" charset="0"/>
              </a:rPr>
              <a:t>Within 10’ of a City stormwater catch basin</a:t>
            </a:r>
          </a:p>
          <a:p>
            <a:pPr marL="228600" marR="0" indent="-228600" algn="l">
              <a:lnSpc>
                <a:spcPct val="119000"/>
              </a:lnSpc>
              <a:spcBef>
                <a:spcPts val="0"/>
              </a:spcBef>
              <a:spcAft>
                <a:spcPts val="0"/>
              </a:spcAft>
            </a:pPr>
            <a:r>
              <a:rPr lang="en-US" sz="1800" kern="1400" dirty="0">
                <a:ln>
                  <a:noFill/>
                </a:ln>
                <a:solidFill>
                  <a:srgbClr val="000000"/>
                </a:solidFill>
                <a:effectLst/>
                <a:latin typeface="Arial" panose="020B0604020202020204" pitchFamily="34" charset="0"/>
                <a:cs typeface="Arial" panose="020B0604020202020204" pitchFamily="34" charset="0"/>
              </a:rPr>
              <a:t>Within 30 feet of stop signs, yield signs or traffic signals</a:t>
            </a:r>
          </a:p>
          <a:p>
            <a:pPr marL="228600" marR="0" indent="-228600" algn="l">
              <a:lnSpc>
                <a:spcPct val="119000"/>
              </a:lnSpc>
              <a:spcBef>
                <a:spcPts val="0"/>
              </a:spcBef>
              <a:spcAft>
                <a:spcPts val="0"/>
              </a:spcAft>
            </a:pPr>
            <a:r>
              <a:rPr lang="en-US" sz="1800" kern="1400" dirty="0">
                <a:ln>
                  <a:noFill/>
                </a:ln>
                <a:solidFill>
                  <a:srgbClr val="000000"/>
                </a:solidFill>
                <a:effectLst/>
                <a:latin typeface="Arial" panose="020B0604020202020204" pitchFamily="34" charset="0"/>
                <a:cs typeface="Arial" panose="020B0604020202020204" pitchFamily="34" charset="0"/>
              </a:rPr>
              <a:t>Within 20 feet of crosswalks</a:t>
            </a:r>
          </a:p>
          <a:p>
            <a:pPr marL="228600" marR="0" indent="-228600" algn="l">
              <a:lnSpc>
                <a:spcPct val="119000"/>
              </a:lnSpc>
              <a:spcBef>
                <a:spcPts val="0"/>
              </a:spcBef>
              <a:spcAft>
                <a:spcPts val="0"/>
              </a:spcAft>
            </a:pPr>
            <a:r>
              <a:rPr lang="en-US" sz="1800" kern="1400" dirty="0">
                <a:ln>
                  <a:noFill/>
                </a:ln>
                <a:solidFill>
                  <a:srgbClr val="000000"/>
                </a:solidFill>
                <a:effectLst/>
                <a:latin typeface="Arial" panose="020B0604020202020204" pitchFamily="34" charset="0"/>
                <a:cs typeface="Arial" panose="020B0604020202020204" pitchFamily="34" charset="0"/>
              </a:rPr>
              <a:t>Within 15 feet of driveways or bus stops</a:t>
            </a:r>
          </a:p>
          <a:p>
            <a:pPr marL="228600" marR="0" indent="-228600" algn="l">
              <a:lnSpc>
                <a:spcPct val="119000"/>
              </a:lnSpc>
              <a:spcBef>
                <a:spcPts val="0"/>
              </a:spcBef>
              <a:spcAft>
                <a:spcPts val="0"/>
              </a:spcAft>
            </a:pPr>
            <a:r>
              <a:rPr lang="en-US" sz="1800" kern="1400" dirty="0">
                <a:solidFill>
                  <a:srgbClr val="000000"/>
                </a:solidFill>
                <a:latin typeface="Arial" panose="020B0604020202020204" pitchFamily="34" charset="0"/>
                <a:cs typeface="Arial" panose="020B0604020202020204" pitchFamily="34" charset="0"/>
              </a:rPr>
              <a:t>I</a:t>
            </a:r>
            <a:r>
              <a:rPr lang="en-US" sz="1800" kern="1400" dirty="0">
                <a:ln>
                  <a:noFill/>
                </a:ln>
                <a:solidFill>
                  <a:srgbClr val="000000"/>
                </a:solidFill>
                <a:effectLst/>
                <a:latin typeface="Arial" panose="020B0604020202020204" pitchFamily="34" charset="0"/>
                <a:cs typeface="Arial" panose="020B0604020202020204" pitchFamily="34" charset="0"/>
              </a:rPr>
              <a:t>n parking spaces with a running slope greater than or equal to 5%</a:t>
            </a:r>
          </a:p>
          <a:p>
            <a:pPr marL="228600" marR="0" indent="-228600" algn="l">
              <a:lnSpc>
                <a:spcPct val="119000"/>
              </a:lnSpc>
              <a:spcBef>
                <a:spcPts val="0"/>
              </a:spcBef>
              <a:spcAft>
                <a:spcPts val="0"/>
              </a:spcAft>
            </a:pPr>
            <a:r>
              <a:rPr lang="en-US" sz="1800" kern="1400" dirty="0">
                <a:ln>
                  <a:noFill/>
                </a:ln>
                <a:solidFill>
                  <a:srgbClr val="000000"/>
                </a:solidFill>
                <a:effectLst/>
                <a:latin typeface="Arial" panose="020B0604020202020204" pitchFamily="34" charset="0"/>
                <a:cs typeface="Arial" panose="020B0604020202020204" pitchFamily="34" charset="0"/>
              </a:rPr>
              <a:t>Above utility holes or other utility access</a:t>
            </a:r>
          </a:p>
          <a:p>
            <a:pPr marL="228600" marR="0" indent="-228600" algn="l">
              <a:lnSpc>
                <a:spcPct val="119000"/>
              </a:lnSpc>
              <a:spcBef>
                <a:spcPts val="0"/>
              </a:spcBef>
              <a:spcAft>
                <a:spcPts val="0"/>
              </a:spcAft>
            </a:pPr>
            <a:r>
              <a:rPr lang="en-US" sz="1800" kern="1400" dirty="0">
                <a:ln>
                  <a:noFill/>
                </a:ln>
                <a:solidFill>
                  <a:srgbClr val="000000"/>
                </a:solidFill>
                <a:effectLst/>
                <a:latin typeface="Arial" panose="020B0604020202020204" pitchFamily="34" charset="0"/>
                <a:cs typeface="Arial" panose="020B0604020202020204" pitchFamily="34" charset="0"/>
              </a:rPr>
              <a:t>Within 15 feet of fire hydrants, stand pipes, or Fire Department connections</a:t>
            </a:r>
          </a:p>
          <a:p>
            <a:pPr marL="228600" marR="0" indent="-228600" algn="l">
              <a:lnSpc>
                <a:spcPct val="119000"/>
              </a:lnSpc>
              <a:spcBef>
                <a:spcPts val="0"/>
              </a:spcBef>
              <a:spcAft>
                <a:spcPts val="0"/>
              </a:spcAft>
            </a:pPr>
            <a:r>
              <a:rPr lang="en-US" sz="1800" kern="1400" dirty="0">
                <a:ln>
                  <a:noFill/>
                </a:ln>
                <a:solidFill>
                  <a:srgbClr val="000000"/>
                </a:solidFill>
                <a:effectLst/>
                <a:latin typeface="Arial" panose="020B0604020202020204" pitchFamily="34" charset="0"/>
                <a:cs typeface="Arial" panose="020B0604020202020204" pitchFamily="34" charset="0"/>
              </a:rPr>
              <a:t>Where resurfacing or other street improvements are scheduled to occur within 1 year</a:t>
            </a:r>
          </a:p>
          <a:p>
            <a:pPr>
              <a:lnSpc>
                <a:spcPct val="119000"/>
              </a:lnSpc>
              <a:spcBef>
                <a:spcPts val="0"/>
              </a:spcBef>
            </a:pPr>
            <a:r>
              <a:rPr lang="en-US" sz="1800" kern="1400" dirty="0">
                <a:ln>
                  <a:noFill/>
                </a:ln>
                <a:solidFill>
                  <a:srgbClr val="000000"/>
                </a:solidFill>
                <a:effectLst/>
                <a:latin typeface="Arial" panose="020B0604020202020204" pitchFamily="34" charset="0"/>
                <a:cs typeface="Arial" panose="020B0604020202020204" pitchFamily="34" charset="0"/>
              </a:rPr>
              <a:t>In loading zones, freight zones, tour stands, or accessible parking spaces</a:t>
            </a:r>
          </a:p>
          <a:p>
            <a:pPr>
              <a:lnSpc>
                <a:spcPct val="119000"/>
              </a:lnSpc>
              <a:spcBef>
                <a:spcPts val="0"/>
              </a:spcBef>
            </a:pPr>
            <a:r>
              <a:rPr lang="en-US" sz="1800" kern="1400" dirty="0">
                <a:ln>
                  <a:noFill/>
                </a:ln>
                <a:solidFill>
                  <a:srgbClr val="000000"/>
                </a:solidFill>
                <a:effectLst/>
                <a:latin typeface="Arial" panose="020B0604020202020204" pitchFamily="34" charset="0"/>
                <a:cs typeface="Arial" panose="020B0604020202020204" pitchFamily="34" charset="0"/>
              </a:rPr>
              <a:t>In any location deemed to be a traffic safety hazard by the City’s Traffic Engineering Department.</a:t>
            </a:r>
          </a:p>
          <a:p>
            <a:pPr marL="0" marR="0" indent="0" algn="l">
              <a:lnSpc>
                <a:spcPct val="119000"/>
              </a:lnSpc>
              <a:spcBef>
                <a:spcPts val="0"/>
              </a:spcBef>
              <a:spcAft>
                <a:spcPts val="600"/>
              </a:spcAft>
              <a:buNone/>
            </a:pPr>
            <a:endParaRPr lang="en-US" sz="1200" kern="1400" dirty="0">
              <a:ln>
                <a:noFill/>
              </a:ln>
              <a:solidFill>
                <a:srgbClr val="000000"/>
              </a:solidFill>
              <a:effectLst/>
              <a:latin typeface="Calibri" panose="020F0502020204030204"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4193"/>
          <a:stretch/>
        </p:blipFill>
        <p:spPr>
          <a:xfrm>
            <a:off x="863599" y="6333809"/>
            <a:ext cx="1757885" cy="460691"/>
          </a:xfrm>
          <a:prstGeom prst="rect">
            <a:avLst/>
          </a:prstGeom>
        </p:spPr>
      </p:pic>
      <p:cxnSp>
        <p:nvCxnSpPr>
          <p:cNvPr id="5" name="Straight Connector 4"/>
          <p:cNvCxnSpPr/>
          <p:nvPr/>
        </p:nvCxnSpPr>
        <p:spPr>
          <a:xfrm flipV="1">
            <a:off x="0" y="6333809"/>
            <a:ext cx="12192000" cy="1"/>
          </a:xfrm>
          <a:prstGeom prst="line">
            <a:avLst/>
          </a:prstGeom>
          <a:ln>
            <a:solidFill>
              <a:srgbClr val="228848"/>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621484" y="6475254"/>
            <a:ext cx="8783116" cy="276999"/>
          </a:xfrm>
          <a:prstGeom prst="rect">
            <a:avLst/>
          </a:prstGeom>
          <a:noFill/>
        </p:spPr>
        <p:txBody>
          <a:bodyPr wrap="square" rtlCol="0">
            <a:spAutoFit/>
          </a:bodyPr>
          <a:lstStyle/>
          <a:p>
            <a:r>
              <a:rPr lang="en-US" sz="1200" i="1" dirty="0">
                <a:solidFill>
                  <a:srgbClr val="228848"/>
                </a:solidFill>
                <a:latin typeface="Lato" panose="020F0502020204030203" pitchFamily="34" charset="0"/>
              </a:rPr>
              <a:t>City of Savannah Office of Special Events, Film, and Tourism 		Parklets 		 </a:t>
            </a:r>
          </a:p>
        </p:txBody>
      </p:sp>
    </p:spTree>
    <p:extLst>
      <p:ext uri="{BB962C8B-B14F-4D97-AF65-F5344CB8AC3E}">
        <p14:creationId xmlns:p14="http://schemas.microsoft.com/office/powerpoint/2010/main" val="3498590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4193"/>
          <a:stretch/>
        </p:blipFill>
        <p:spPr>
          <a:xfrm>
            <a:off x="863599" y="6333809"/>
            <a:ext cx="1757885" cy="460691"/>
          </a:xfrm>
          <a:prstGeom prst="rect">
            <a:avLst/>
          </a:prstGeom>
        </p:spPr>
      </p:pic>
      <p:cxnSp>
        <p:nvCxnSpPr>
          <p:cNvPr id="5" name="Straight Connector 4"/>
          <p:cNvCxnSpPr/>
          <p:nvPr/>
        </p:nvCxnSpPr>
        <p:spPr>
          <a:xfrm flipV="1">
            <a:off x="0" y="6333809"/>
            <a:ext cx="12192000" cy="1"/>
          </a:xfrm>
          <a:prstGeom prst="line">
            <a:avLst/>
          </a:prstGeom>
          <a:ln>
            <a:solidFill>
              <a:srgbClr val="228848"/>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621484" y="6475254"/>
            <a:ext cx="8783116" cy="276999"/>
          </a:xfrm>
          <a:prstGeom prst="rect">
            <a:avLst/>
          </a:prstGeom>
          <a:noFill/>
        </p:spPr>
        <p:txBody>
          <a:bodyPr wrap="square" rtlCol="0">
            <a:spAutoFit/>
          </a:bodyPr>
          <a:lstStyle/>
          <a:p>
            <a:r>
              <a:rPr lang="en-US" sz="1200" i="1" dirty="0">
                <a:solidFill>
                  <a:srgbClr val="228848"/>
                </a:solidFill>
                <a:latin typeface="Lato" panose="020F0502020204030203" pitchFamily="34" charset="0"/>
              </a:rPr>
              <a:t>City of Savannah Office of Special Events, Film, and Tourism 		Parklets 		</a:t>
            </a:r>
          </a:p>
        </p:txBody>
      </p:sp>
      <p:pic>
        <p:nvPicPr>
          <p:cNvPr id="7" name="Picture 6">
            <a:extLst>
              <a:ext uri="{FF2B5EF4-FFF2-40B4-BE49-F238E27FC236}">
                <a16:creationId xmlns:a16="http://schemas.microsoft.com/office/drawing/2014/main" id="{C6BE2C8B-A0CC-439B-89DE-CBAED17797CF}"/>
              </a:ext>
            </a:extLst>
          </p:cNvPr>
          <p:cNvPicPr>
            <a:picLocks noChangeAspect="1"/>
          </p:cNvPicPr>
          <p:nvPr/>
        </p:nvPicPr>
        <p:blipFill>
          <a:blip r:embed="rId3"/>
          <a:stretch>
            <a:fillRect/>
          </a:stretch>
        </p:blipFill>
        <p:spPr>
          <a:xfrm>
            <a:off x="2391348" y="1112044"/>
            <a:ext cx="7409303" cy="46339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6900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454400" y="550863"/>
            <a:ext cx="7950200" cy="931018"/>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Aft>
                <a:spcPts val="600"/>
              </a:spcAft>
            </a:pPr>
            <a:r>
              <a:rPr lang="en-US" sz="3600" dirty="0">
                <a:latin typeface="Arial" panose="020B0604020202020204" pitchFamily="34" charset="0"/>
                <a:cs typeface="Arial" panose="020B0604020202020204" pitchFamily="34" charset="0"/>
              </a:rPr>
              <a:t>Parklet Highlights</a:t>
            </a:r>
          </a:p>
          <a:p>
            <a:pPr algn="r">
              <a:spcAft>
                <a:spcPts val="600"/>
              </a:spcAft>
            </a:pPr>
            <a:r>
              <a:rPr lang="en-US" sz="1900" b="1" kern="1400" dirty="0">
                <a:ln>
                  <a:noFill/>
                </a:ln>
                <a:solidFill>
                  <a:srgbClr val="006A8E"/>
                </a:solidFill>
                <a:effectLst/>
                <a:latin typeface="Arial" panose="020B0604020202020204" pitchFamily="34" charset="0"/>
                <a:cs typeface="Arial" panose="020B0604020202020204" pitchFamily="34" charset="0"/>
              </a:rPr>
              <a:t>Design Guide</a:t>
            </a:r>
            <a:endParaRPr lang="en-US" sz="1900" kern="1400" dirty="0">
              <a:ln>
                <a:noFill/>
              </a:ln>
              <a:solidFill>
                <a:srgbClr val="000000"/>
              </a:solidFill>
              <a:effectLst/>
              <a:latin typeface="Arial" panose="020B0604020202020204" pitchFamily="34" charset="0"/>
              <a:cs typeface="Arial" panose="020B0604020202020204" pitchFamily="34" charset="0"/>
            </a:endParaRPr>
          </a:p>
          <a:p>
            <a:pPr marL="0" marR="0" indent="0" algn="l">
              <a:lnSpc>
                <a:spcPct val="119000"/>
              </a:lnSpc>
              <a:spcBef>
                <a:spcPts val="0"/>
              </a:spcBef>
              <a:spcAft>
                <a:spcPts val="600"/>
              </a:spcAft>
            </a:pPr>
            <a:endParaRPr lang="en-US" sz="1800" kern="1400" dirty="0">
              <a:ln>
                <a:noFill/>
              </a:ln>
              <a:solidFill>
                <a:srgbClr val="000000"/>
              </a:solidFill>
              <a:effectLst/>
              <a:latin typeface="Calibri" panose="020F0502020204030204" pitchFamily="34" charset="0"/>
            </a:endParaRPr>
          </a:p>
          <a:p>
            <a:pPr algn="r"/>
            <a:endParaRPr lang="en-US" sz="3600" dirty="0">
              <a:latin typeface="Arial" panose="020B0604020202020204" pitchFamily="34" charset="0"/>
              <a:cs typeface="Arial" panose="020B0604020202020204" pitchFamily="34" charset="0"/>
            </a:endParaRPr>
          </a:p>
        </p:txBody>
      </p:sp>
      <p:sp>
        <p:nvSpPr>
          <p:cNvPr id="3" name="Subtitle 2"/>
          <p:cNvSpPr txBox="1">
            <a:spLocks/>
          </p:cNvSpPr>
          <p:nvPr/>
        </p:nvSpPr>
        <p:spPr>
          <a:xfrm>
            <a:off x="440431" y="575917"/>
            <a:ext cx="6449344" cy="401499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20000"/>
              </a:lnSpc>
              <a:spcBef>
                <a:spcPts val="0"/>
              </a:spcBef>
              <a:buNone/>
            </a:pPr>
            <a:r>
              <a:rPr lang="en-US" sz="1800" b="1" kern="1400" dirty="0">
                <a:ln>
                  <a:noFill/>
                </a:ln>
                <a:solidFill>
                  <a:srgbClr val="228848"/>
                </a:solidFill>
                <a:effectLst/>
                <a:latin typeface="Arial" panose="020B0604020202020204" pitchFamily="34" charset="0"/>
                <a:cs typeface="Arial" panose="020B0604020202020204" pitchFamily="34" charset="0"/>
              </a:rPr>
              <a:t>Design Requirements</a:t>
            </a:r>
            <a:endParaRPr lang="en-US" sz="1800" kern="1400" dirty="0">
              <a:ln>
                <a:noFill/>
              </a:ln>
              <a:solidFill>
                <a:srgbClr val="000000"/>
              </a:solidFill>
              <a:effectLst/>
              <a:latin typeface="Arial" panose="020B0604020202020204" pitchFamily="34" charset="0"/>
              <a:cs typeface="Arial" panose="020B0604020202020204" pitchFamily="34" charset="0"/>
            </a:endParaRPr>
          </a:p>
          <a:p>
            <a:pPr marL="0" marR="0" indent="0">
              <a:lnSpc>
                <a:spcPct val="120000"/>
              </a:lnSpc>
              <a:spcBef>
                <a:spcPts val="0"/>
              </a:spcBef>
              <a:buNone/>
            </a:pPr>
            <a:endParaRPr lang="en-US" sz="1800" kern="1400" dirty="0">
              <a:ln>
                <a:noFill/>
              </a:ln>
              <a:solidFill>
                <a:srgbClr val="000000"/>
              </a:solidFill>
              <a:effectLst/>
              <a:latin typeface="Arial" panose="020B0604020202020204" pitchFamily="34" charset="0"/>
              <a:cs typeface="Arial" panose="020B0604020202020204" pitchFamily="34" charset="0"/>
            </a:endParaRPr>
          </a:p>
          <a:p>
            <a:pPr marL="0" marR="0" indent="0">
              <a:lnSpc>
                <a:spcPct val="120000"/>
              </a:lnSpc>
              <a:spcBef>
                <a:spcPts val="0"/>
              </a:spcBef>
              <a:buNone/>
            </a:pPr>
            <a:r>
              <a:rPr lang="en-US" sz="1800" kern="1400" dirty="0">
                <a:ln>
                  <a:noFill/>
                </a:ln>
                <a:solidFill>
                  <a:srgbClr val="000000"/>
                </a:solidFill>
                <a:effectLst/>
                <a:latin typeface="Arial" panose="020B0604020202020204" pitchFamily="34" charset="0"/>
                <a:cs typeface="Arial" panose="020B0604020202020204" pitchFamily="34" charset="0"/>
              </a:rPr>
              <a:t>Parklets shall: </a:t>
            </a:r>
          </a:p>
          <a:p>
            <a:pPr marL="0" marR="0" indent="0">
              <a:lnSpc>
                <a:spcPct val="120000"/>
              </a:lnSpc>
              <a:spcBef>
                <a:spcPts val="0"/>
              </a:spcBef>
              <a:buNone/>
            </a:pPr>
            <a:endParaRPr lang="en-US" sz="1800" kern="1400" dirty="0">
              <a:ln>
                <a:noFill/>
              </a:ln>
              <a:solidFill>
                <a:srgbClr val="000000"/>
              </a:solidFill>
              <a:effectLst/>
              <a:latin typeface="Arial" panose="020B0604020202020204" pitchFamily="34" charset="0"/>
              <a:cs typeface="Arial" panose="020B0604020202020204" pitchFamily="34" charset="0"/>
            </a:endParaRPr>
          </a:p>
          <a:p>
            <a:pPr lvl="1">
              <a:lnSpc>
                <a:spcPct val="120000"/>
              </a:lnSpc>
              <a:spcBef>
                <a:spcPts val="0"/>
              </a:spcBef>
            </a:pPr>
            <a:r>
              <a:rPr lang="en-US" sz="1800" kern="1400" dirty="0">
                <a:solidFill>
                  <a:srgbClr val="000000"/>
                </a:solidFill>
                <a:latin typeface="Arial" panose="020B0604020202020204" pitchFamily="34" charset="0"/>
                <a:cs typeface="Arial" panose="020B0604020202020204" pitchFamily="34" charset="0"/>
              </a:rPr>
              <a:t>B</a:t>
            </a:r>
            <a:r>
              <a:rPr lang="en-US" sz="1800" kern="1400" dirty="0">
                <a:ln>
                  <a:noFill/>
                </a:ln>
                <a:solidFill>
                  <a:srgbClr val="000000"/>
                </a:solidFill>
                <a:effectLst/>
                <a:latin typeface="Arial" panose="020B0604020202020204" pitchFamily="34" charset="0"/>
                <a:cs typeface="Arial" panose="020B0604020202020204" pitchFamily="34" charset="0"/>
              </a:rPr>
              <a:t>e visually distinguishable from any adjacent private cafes or seating areas</a:t>
            </a:r>
          </a:p>
          <a:p>
            <a:pPr lvl="1">
              <a:lnSpc>
                <a:spcPct val="120000"/>
              </a:lnSpc>
              <a:spcBef>
                <a:spcPts val="0"/>
              </a:spcBef>
            </a:pPr>
            <a:r>
              <a:rPr lang="en-US" sz="1800" kern="1400" dirty="0">
                <a:solidFill>
                  <a:srgbClr val="414141"/>
                </a:solidFill>
                <a:latin typeface="Arial" panose="020B0604020202020204" pitchFamily="34" charset="0"/>
                <a:cs typeface="Arial" panose="020B0604020202020204" pitchFamily="34" charset="0"/>
              </a:rPr>
              <a:t>H</a:t>
            </a:r>
            <a:r>
              <a:rPr lang="en-US" sz="1800" kern="1400" dirty="0">
                <a:ln>
                  <a:noFill/>
                </a:ln>
                <a:solidFill>
                  <a:srgbClr val="414141"/>
                </a:solidFill>
                <a:effectLst/>
                <a:latin typeface="Arial" panose="020B0604020202020204" pitchFamily="34" charset="0"/>
                <a:cs typeface="Arial" panose="020B0604020202020204" pitchFamily="34" charset="0"/>
              </a:rPr>
              <a:t>ave vertical elements that make them visible to traffic, such as flexible posts or bollards</a:t>
            </a:r>
            <a:endParaRPr lang="en-US" sz="1800" kern="1400" dirty="0">
              <a:solidFill>
                <a:srgbClr val="000000"/>
              </a:solidFill>
              <a:latin typeface="Arial" panose="020B0604020202020204" pitchFamily="34" charset="0"/>
              <a:cs typeface="Arial" panose="020B0604020202020204" pitchFamily="34" charset="0"/>
            </a:endParaRPr>
          </a:p>
          <a:p>
            <a:pPr lvl="1">
              <a:lnSpc>
                <a:spcPct val="120000"/>
              </a:lnSpc>
              <a:spcBef>
                <a:spcPts val="0"/>
              </a:spcBef>
            </a:pPr>
            <a:r>
              <a:rPr lang="en-US" sz="1800" kern="1400" dirty="0">
                <a:solidFill>
                  <a:srgbClr val="414141"/>
                </a:solidFill>
                <a:latin typeface="Arial" panose="020B0604020202020204" pitchFamily="34" charset="0"/>
                <a:cs typeface="Arial" panose="020B0604020202020204" pitchFamily="34" charset="0"/>
              </a:rPr>
              <a:t>M</a:t>
            </a:r>
            <a:r>
              <a:rPr lang="en-US" sz="1800" kern="1400" dirty="0">
                <a:ln>
                  <a:noFill/>
                </a:ln>
                <a:solidFill>
                  <a:srgbClr val="414141"/>
                </a:solidFill>
                <a:effectLst/>
                <a:latin typeface="Arial" panose="020B0604020202020204" pitchFamily="34" charset="0"/>
                <a:cs typeface="Arial" panose="020B0604020202020204" pitchFamily="34" charset="0"/>
              </a:rPr>
              <a:t>aintain a visual connection from the street to the sidewalk</a:t>
            </a:r>
            <a:r>
              <a:rPr lang="en-US" sz="1800" kern="1400" dirty="0">
                <a:solidFill>
                  <a:srgbClr val="414141"/>
                </a:solidFill>
                <a:latin typeface="Arial" panose="020B0604020202020204" pitchFamily="34" charset="0"/>
                <a:cs typeface="Arial" panose="020B0604020202020204" pitchFamily="34" charset="0"/>
              </a:rPr>
              <a:t> </a:t>
            </a:r>
          </a:p>
          <a:p>
            <a:pPr lvl="1">
              <a:lnSpc>
                <a:spcPct val="120000"/>
              </a:lnSpc>
              <a:spcBef>
                <a:spcPts val="0"/>
              </a:spcBef>
            </a:pPr>
            <a:r>
              <a:rPr lang="en-US" sz="1800" kern="1400" dirty="0">
                <a:solidFill>
                  <a:srgbClr val="414141"/>
                </a:solidFill>
                <a:latin typeface="Arial" panose="020B0604020202020204" pitchFamily="34" charset="0"/>
                <a:cs typeface="Arial" panose="020B0604020202020204" pitchFamily="34" charset="0"/>
              </a:rPr>
              <a:t>Remain visually permeable to allow views into the space from both the sidewalk and roadway. Continuous opaque walls above 36 inches that block the view from the street into the Parklet are prohibited </a:t>
            </a:r>
            <a:endParaRPr lang="en-US" sz="1800" kern="1400" dirty="0">
              <a:solidFill>
                <a:srgbClr val="000000"/>
              </a:solidFill>
              <a:latin typeface="Arial" panose="020B0604020202020204" pitchFamily="34" charset="0"/>
              <a:cs typeface="Arial" panose="020B0604020202020204" pitchFamily="34" charset="0"/>
            </a:endParaRPr>
          </a:p>
          <a:p>
            <a:pPr lvl="1">
              <a:lnSpc>
                <a:spcPct val="120000"/>
              </a:lnSpc>
              <a:spcBef>
                <a:spcPts val="0"/>
              </a:spcBef>
            </a:pPr>
            <a:r>
              <a:rPr lang="en-US" sz="1800" kern="1400" dirty="0">
                <a:solidFill>
                  <a:srgbClr val="000000"/>
                </a:solidFill>
                <a:latin typeface="Arial" panose="020B0604020202020204" pitchFamily="34" charset="0"/>
                <a:cs typeface="Arial" panose="020B0604020202020204" pitchFamily="34" charset="0"/>
              </a:rPr>
              <a:t>Maintain adequate sight distance from any driveway or street intersection </a:t>
            </a:r>
          </a:p>
          <a:p>
            <a:pPr marL="0" marR="0" indent="0" algn="l">
              <a:lnSpc>
                <a:spcPct val="119000"/>
              </a:lnSpc>
              <a:spcBef>
                <a:spcPts val="0"/>
              </a:spcBef>
              <a:spcAft>
                <a:spcPts val="600"/>
              </a:spcAft>
              <a:buNone/>
            </a:pPr>
            <a:endParaRPr lang="en-US" sz="1800" kern="1400" dirty="0">
              <a:ln>
                <a:noFill/>
              </a:ln>
              <a:solidFill>
                <a:srgbClr val="000000"/>
              </a:solidFill>
              <a:effectLst/>
              <a:latin typeface="Calibri" panose="020F0502020204030204" pitchFamily="34" charset="0"/>
            </a:endParaRPr>
          </a:p>
          <a:p>
            <a:pPr marL="0" marR="0" indent="0" algn="l">
              <a:lnSpc>
                <a:spcPct val="119000"/>
              </a:lnSpc>
              <a:spcBef>
                <a:spcPts val="0"/>
              </a:spcBef>
              <a:spcAft>
                <a:spcPts val="600"/>
              </a:spcAft>
              <a:buNone/>
            </a:pPr>
            <a:endParaRPr lang="en-US" sz="1800" kern="1400" dirty="0">
              <a:ln>
                <a:noFill/>
              </a:ln>
              <a:solidFill>
                <a:srgbClr val="000000"/>
              </a:solidFill>
              <a:effectLst/>
              <a:latin typeface="Calibri" panose="020F0502020204030204"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4193"/>
          <a:stretch/>
        </p:blipFill>
        <p:spPr>
          <a:xfrm>
            <a:off x="863599" y="6333809"/>
            <a:ext cx="1757885" cy="460691"/>
          </a:xfrm>
          <a:prstGeom prst="rect">
            <a:avLst/>
          </a:prstGeom>
        </p:spPr>
      </p:pic>
      <p:cxnSp>
        <p:nvCxnSpPr>
          <p:cNvPr id="5" name="Straight Connector 4"/>
          <p:cNvCxnSpPr/>
          <p:nvPr/>
        </p:nvCxnSpPr>
        <p:spPr>
          <a:xfrm flipV="1">
            <a:off x="0" y="6333809"/>
            <a:ext cx="12192000" cy="1"/>
          </a:xfrm>
          <a:prstGeom prst="line">
            <a:avLst/>
          </a:prstGeom>
          <a:ln>
            <a:solidFill>
              <a:srgbClr val="228848"/>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621484" y="6475254"/>
            <a:ext cx="8783116" cy="276999"/>
          </a:xfrm>
          <a:prstGeom prst="rect">
            <a:avLst/>
          </a:prstGeom>
          <a:noFill/>
        </p:spPr>
        <p:txBody>
          <a:bodyPr wrap="square" rtlCol="0">
            <a:spAutoFit/>
          </a:bodyPr>
          <a:lstStyle/>
          <a:p>
            <a:r>
              <a:rPr lang="en-US" sz="1200" i="1" dirty="0">
                <a:solidFill>
                  <a:srgbClr val="228848"/>
                </a:solidFill>
                <a:latin typeface="Lato" panose="020F0502020204030203" pitchFamily="34" charset="0"/>
              </a:rPr>
              <a:t>City of Savannah Office of Special Events, Film, and Tourism 		Parklets 		 </a:t>
            </a:r>
          </a:p>
        </p:txBody>
      </p:sp>
      <p:pic>
        <p:nvPicPr>
          <p:cNvPr id="7" name="Picture 6">
            <a:extLst>
              <a:ext uri="{FF2B5EF4-FFF2-40B4-BE49-F238E27FC236}">
                <a16:creationId xmlns:a16="http://schemas.microsoft.com/office/drawing/2014/main" id="{DFBB4F5B-6B12-BA4B-4A5D-B0F633631709}"/>
              </a:ext>
            </a:extLst>
          </p:cNvPr>
          <p:cNvPicPr>
            <a:picLocks noChangeAspect="1"/>
          </p:cNvPicPr>
          <p:nvPr/>
        </p:nvPicPr>
        <p:blipFill>
          <a:blip r:embed="rId3"/>
          <a:stretch>
            <a:fillRect/>
          </a:stretch>
        </p:blipFill>
        <p:spPr>
          <a:xfrm>
            <a:off x="7639517" y="1499764"/>
            <a:ext cx="3610427" cy="4834045"/>
          </a:xfrm>
          <a:prstGeom prst="rect">
            <a:avLst/>
          </a:prstGeom>
          <a:ln w="38100">
            <a:solidFill>
              <a:schemeClr val="tx1"/>
            </a:solidFill>
          </a:ln>
        </p:spPr>
      </p:pic>
    </p:spTree>
    <p:extLst>
      <p:ext uri="{BB962C8B-B14F-4D97-AF65-F5344CB8AC3E}">
        <p14:creationId xmlns:p14="http://schemas.microsoft.com/office/powerpoint/2010/main" val="18025465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4193"/>
          <a:stretch/>
        </p:blipFill>
        <p:spPr>
          <a:xfrm>
            <a:off x="863599" y="6333809"/>
            <a:ext cx="1757885" cy="460691"/>
          </a:xfrm>
          <a:prstGeom prst="rect">
            <a:avLst/>
          </a:prstGeom>
        </p:spPr>
      </p:pic>
      <p:cxnSp>
        <p:nvCxnSpPr>
          <p:cNvPr id="5" name="Straight Connector 4"/>
          <p:cNvCxnSpPr/>
          <p:nvPr/>
        </p:nvCxnSpPr>
        <p:spPr>
          <a:xfrm flipV="1">
            <a:off x="0" y="6333809"/>
            <a:ext cx="12192000" cy="1"/>
          </a:xfrm>
          <a:prstGeom prst="line">
            <a:avLst/>
          </a:prstGeom>
          <a:ln>
            <a:solidFill>
              <a:srgbClr val="228848"/>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621484" y="6475254"/>
            <a:ext cx="8783116" cy="276999"/>
          </a:xfrm>
          <a:prstGeom prst="rect">
            <a:avLst/>
          </a:prstGeom>
          <a:noFill/>
        </p:spPr>
        <p:txBody>
          <a:bodyPr wrap="square" rtlCol="0">
            <a:spAutoFit/>
          </a:bodyPr>
          <a:lstStyle/>
          <a:p>
            <a:r>
              <a:rPr lang="en-US" sz="1200" i="1" dirty="0">
                <a:solidFill>
                  <a:srgbClr val="228848"/>
                </a:solidFill>
                <a:latin typeface="Lato" panose="020F0502020204030203" pitchFamily="34" charset="0"/>
              </a:rPr>
              <a:t>City of Savannah Office of Special Events, Film, and Tourism 		Parklets 		 </a:t>
            </a:r>
          </a:p>
        </p:txBody>
      </p:sp>
      <p:sp>
        <p:nvSpPr>
          <p:cNvPr id="8" name="TextBox 7">
            <a:extLst>
              <a:ext uri="{FF2B5EF4-FFF2-40B4-BE49-F238E27FC236}">
                <a16:creationId xmlns:a16="http://schemas.microsoft.com/office/drawing/2014/main" id="{5E9B083E-2622-4ED4-8A12-09DB4A84B237}"/>
              </a:ext>
            </a:extLst>
          </p:cNvPr>
          <p:cNvSpPr txBox="1"/>
          <p:nvPr/>
        </p:nvSpPr>
        <p:spPr>
          <a:xfrm>
            <a:off x="1419496" y="5801422"/>
            <a:ext cx="9353005" cy="307777"/>
          </a:xfrm>
          <a:prstGeom prst="rect">
            <a:avLst/>
          </a:prstGeom>
          <a:noFill/>
        </p:spPr>
        <p:txBody>
          <a:bodyPr wrap="square">
            <a:spAutoFit/>
          </a:bodyPr>
          <a:lstStyle/>
          <a:p>
            <a:pPr algn="ctr"/>
            <a:r>
              <a:rPr lang="en-US" sz="1400" dirty="0">
                <a:latin typeface="Arial" panose="020B0604020202020204" pitchFamily="34" charset="0"/>
                <a:cs typeface="Arial" panose="020B0604020202020204" pitchFamily="34" charset="0"/>
              </a:rPr>
              <a:t>https://nacto.org/publication/urban-street-design-guide/interim-design-strategies/parklets/</a:t>
            </a:r>
          </a:p>
        </p:txBody>
      </p:sp>
      <p:pic>
        <p:nvPicPr>
          <p:cNvPr id="9" name="Picture 3" descr="Dero Parklet Guide | Dero Bike Racks">
            <a:extLst>
              <a:ext uri="{FF2B5EF4-FFF2-40B4-BE49-F238E27FC236}">
                <a16:creationId xmlns:a16="http://schemas.microsoft.com/office/drawing/2014/main" id="{3BE4E626-5366-49A3-AC9C-534D01460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1078" y="968756"/>
            <a:ext cx="7749840" cy="46283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7165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454400" y="550863"/>
            <a:ext cx="7950200" cy="931018"/>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Aft>
                <a:spcPts val="600"/>
              </a:spcAft>
            </a:pPr>
            <a:r>
              <a:rPr lang="en-US" sz="3600" dirty="0">
                <a:latin typeface="Arial" panose="020B0604020202020204" pitchFamily="34" charset="0"/>
                <a:cs typeface="Arial" panose="020B0604020202020204" pitchFamily="34" charset="0"/>
              </a:rPr>
              <a:t>Parklet Highlights</a:t>
            </a:r>
          </a:p>
          <a:p>
            <a:pPr algn="r">
              <a:spcAft>
                <a:spcPts val="600"/>
              </a:spcAft>
            </a:pPr>
            <a:r>
              <a:rPr lang="en-US" sz="1900" b="1" kern="1400" dirty="0">
                <a:ln>
                  <a:noFill/>
                </a:ln>
                <a:solidFill>
                  <a:srgbClr val="006A8E"/>
                </a:solidFill>
                <a:effectLst/>
                <a:latin typeface="Arial" panose="020B0604020202020204" pitchFamily="34" charset="0"/>
                <a:cs typeface="Arial" panose="020B0604020202020204" pitchFamily="34" charset="0"/>
              </a:rPr>
              <a:t>Design Guide</a:t>
            </a:r>
            <a:endParaRPr lang="en-US" sz="1900" kern="1400" dirty="0">
              <a:ln>
                <a:noFill/>
              </a:ln>
              <a:solidFill>
                <a:srgbClr val="000000"/>
              </a:solidFill>
              <a:effectLst/>
              <a:latin typeface="Arial" panose="020B0604020202020204" pitchFamily="34" charset="0"/>
              <a:cs typeface="Arial" panose="020B0604020202020204" pitchFamily="34" charset="0"/>
            </a:endParaRPr>
          </a:p>
          <a:p>
            <a:pPr marL="0" marR="0" indent="0" algn="l">
              <a:lnSpc>
                <a:spcPct val="119000"/>
              </a:lnSpc>
              <a:spcBef>
                <a:spcPts val="0"/>
              </a:spcBef>
              <a:spcAft>
                <a:spcPts val="600"/>
              </a:spcAft>
            </a:pPr>
            <a:endParaRPr lang="en-US" sz="1800" kern="1400" dirty="0">
              <a:ln>
                <a:noFill/>
              </a:ln>
              <a:solidFill>
                <a:srgbClr val="000000"/>
              </a:solidFill>
              <a:effectLst/>
              <a:latin typeface="Calibri" panose="020F0502020204030204" pitchFamily="34" charset="0"/>
            </a:endParaRPr>
          </a:p>
          <a:p>
            <a:pPr algn="r"/>
            <a:endParaRPr lang="en-US" sz="3600" dirty="0">
              <a:latin typeface="Arial" panose="020B0604020202020204" pitchFamily="34" charset="0"/>
              <a:cs typeface="Arial" panose="020B0604020202020204" pitchFamily="34" charset="0"/>
            </a:endParaRPr>
          </a:p>
        </p:txBody>
      </p:sp>
      <p:sp>
        <p:nvSpPr>
          <p:cNvPr id="3" name="Subtitle 2"/>
          <p:cNvSpPr txBox="1">
            <a:spLocks/>
          </p:cNvSpPr>
          <p:nvPr/>
        </p:nvSpPr>
        <p:spPr>
          <a:xfrm>
            <a:off x="1287497" y="1233384"/>
            <a:ext cx="9144000" cy="439123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l">
              <a:lnSpc>
                <a:spcPct val="119000"/>
              </a:lnSpc>
              <a:spcBef>
                <a:spcPts val="0"/>
              </a:spcBef>
              <a:spcAft>
                <a:spcPts val="600"/>
              </a:spcAft>
              <a:buNone/>
            </a:pPr>
            <a:r>
              <a:rPr lang="en-US" sz="1800" b="1" kern="1400" dirty="0">
                <a:ln>
                  <a:noFill/>
                </a:ln>
                <a:solidFill>
                  <a:srgbClr val="228848"/>
                </a:solidFill>
                <a:effectLst/>
                <a:latin typeface="Arial" panose="020B0604020202020204" pitchFamily="34" charset="0"/>
                <a:cs typeface="Arial" panose="020B0604020202020204" pitchFamily="34" charset="0"/>
              </a:rPr>
              <a:t>Construction Requirements</a:t>
            </a:r>
            <a:endParaRPr lang="en-US" sz="1800" kern="1400" dirty="0">
              <a:ln>
                <a:noFill/>
              </a:ln>
              <a:solidFill>
                <a:srgbClr val="000000"/>
              </a:solidFill>
              <a:effectLst/>
              <a:latin typeface="Arial" panose="020B0604020202020204" pitchFamily="34" charset="0"/>
              <a:cs typeface="Arial" panose="020B0604020202020204" pitchFamily="34" charset="0"/>
            </a:endParaRPr>
          </a:p>
          <a:p>
            <a:pPr marL="228600" marR="0" indent="-228600" algn="l">
              <a:lnSpc>
                <a:spcPct val="107000"/>
              </a:lnSpc>
              <a:spcBef>
                <a:spcPts val="0"/>
              </a:spcBef>
              <a:spcAft>
                <a:spcPts val="0"/>
              </a:spcAft>
            </a:pPr>
            <a:r>
              <a:rPr lang="en-US" sz="1800" kern="1400" dirty="0">
                <a:ln>
                  <a:noFill/>
                </a:ln>
                <a:solidFill>
                  <a:srgbClr val="414141"/>
                </a:solidFill>
                <a:effectLst/>
                <a:latin typeface="Arial" panose="020B0604020202020204" pitchFamily="34" charset="0"/>
                <a:cs typeface="Arial" panose="020B0604020202020204" pitchFamily="34" charset="0"/>
              </a:rPr>
              <a:t>Parklets must be constructed to be load bearing to a maximum of 750 lbs. per square foot. </a:t>
            </a:r>
          </a:p>
          <a:p>
            <a:pPr marL="228600" marR="0" indent="-228600" algn="l">
              <a:lnSpc>
                <a:spcPct val="107000"/>
              </a:lnSpc>
              <a:spcBef>
                <a:spcPts val="0"/>
              </a:spcBef>
              <a:spcAft>
                <a:spcPts val="0"/>
              </a:spcAft>
            </a:pPr>
            <a:r>
              <a:rPr lang="en-US" sz="1800" kern="1400" dirty="0">
                <a:ln>
                  <a:noFill/>
                </a:ln>
                <a:solidFill>
                  <a:srgbClr val="414141"/>
                </a:solidFill>
                <a:effectLst/>
                <a:latin typeface="Arial" panose="020B0604020202020204" pitchFamily="34" charset="0"/>
                <a:cs typeface="Arial" panose="020B0604020202020204" pitchFamily="34" charset="0"/>
              </a:rPr>
              <a:t>Parklets shall maintain a flush transition at the sidewalk and curb to permit ease of access and avoid tripping hazards. </a:t>
            </a:r>
          </a:p>
          <a:p>
            <a:pPr marL="228600" marR="0" indent="-228600" algn="l">
              <a:lnSpc>
                <a:spcPct val="107000"/>
              </a:lnSpc>
              <a:spcBef>
                <a:spcPts val="0"/>
              </a:spcBef>
              <a:spcAft>
                <a:spcPts val="0"/>
              </a:spcAft>
            </a:pPr>
            <a:r>
              <a:rPr lang="en-US" sz="1800" kern="1400" dirty="0">
                <a:ln>
                  <a:noFill/>
                </a:ln>
                <a:solidFill>
                  <a:srgbClr val="414141"/>
                </a:solidFill>
                <a:effectLst/>
                <a:latin typeface="Arial" panose="020B0604020202020204" pitchFamily="34" charset="0"/>
                <a:cs typeface="Arial" panose="020B0604020202020204" pitchFamily="34" charset="0"/>
              </a:rPr>
              <a:t>The design of a parklet shall not inhibit the adequate drainage of stormwater runoff. Channels between the base street and the platform must allow for the free flow of stormwater to facilitate drainage. </a:t>
            </a:r>
          </a:p>
          <a:p>
            <a:pPr marL="228600" marR="0" indent="-228600" algn="l">
              <a:lnSpc>
                <a:spcPct val="107000"/>
              </a:lnSpc>
              <a:spcBef>
                <a:spcPts val="0"/>
              </a:spcBef>
              <a:spcAft>
                <a:spcPts val="0"/>
              </a:spcAft>
            </a:pPr>
            <a:r>
              <a:rPr lang="en-US" sz="1800" kern="1400" dirty="0">
                <a:ln>
                  <a:noFill/>
                </a:ln>
                <a:solidFill>
                  <a:srgbClr val="414141"/>
                </a:solidFill>
                <a:effectLst/>
                <a:latin typeface="Arial" panose="020B0604020202020204" pitchFamily="34" charset="0"/>
                <a:cs typeface="Arial" panose="020B0604020202020204" pitchFamily="34" charset="0"/>
              </a:rPr>
              <a:t>Sheet flow drainage in streets and curb lines shall not be obstructed.</a:t>
            </a:r>
          </a:p>
          <a:p>
            <a:pPr marL="228600" marR="0" indent="-228600" algn="l">
              <a:lnSpc>
                <a:spcPct val="107000"/>
              </a:lnSpc>
              <a:spcBef>
                <a:spcPts val="0"/>
              </a:spcBef>
              <a:spcAft>
                <a:spcPts val="0"/>
              </a:spcAft>
            </a:pPr>
            <a:r>
              <a:rPr lang="en-US" sz="1800" kern="1400" dirty="0">
                <a:ln>
                  <a:noFill/>
                </a:ln>
                <a:solidFill>
                  <a:srgbClr val="414141"/>
                </a:solidFill>
                <a:effectLst/>
                <a:latin typeface="Arial" panose="020B0604020202020204" pitchFamily="34" charset="0"/>
                <a:cs typeface="Arial" panose="020B0604020202020204" pitchFamily="34" charset="0"/>
              </a:rPr>
              <a:t>Stormwater structures, to include catch basins and manholes, shall not be covered or obstructed.</a:t>
            </a:r>
          </a:p>
          <a:p>
            <a:pPr marL="228600" marR="0" indent="-228600" algn="l">
              <a:lnSpc>
                <a:spcPct val="107000"/>
              </a:lnSpc>
              <a:spcBef>
                <a:spcPts val="0"/>
              </a:spcBef>
              <a:spcAft>
                <a:spcPts val="0"/>
              </a:spcAft>
            </a:pPr>
            <a:r>
              <a:rPr lang="en-US" sz="1800" kern="1400" dirty="0">
                <a:ln>
                  <a:noFill/>
                </a:ln>
                <a:solidFill>
                  <a:srgbClr val="414141"/>
                </a:solidFill>
                <a:effectLst/>
                <a:latin typeface="Arial" panose="020B0604020202020204" pitchFamily="34" charset="0"/>
                <a:cs typeface="Arial" panose="020B0604020202020204" pitchFamily="34" charset="0"/>
              </a:rPr>
              <a:t>Each Parklet shall be designed to be accessible in accordance with the Americans with Disabilities Act (ADA). </a:t>
            </a:r>
          </a:p>
          <a:p>
            <a:pPr marL="228600" marR="0" indent="-228600" algn="l">
              <a:lnSpc>
                <a:spcPct val="107000"/>
              </a:lnSpc>
              <a:spcBef>
                <a:spcPts val="0"/>
              </a:spcBef>
              <a:spcAft>
                <a:spcPts val="0"/>
              </a:spcAft>
            </a:pPr>
            <a:r>
              <a:rPr lang="en-US" sz="1800" kern="1400" dirty="0">
                <a:ln>
                  <a:noFill/>
                </a:ln>
                <a:solidFill>
                  <a:srgbClr val="414141"/>
                </a:solidFill>
                <a:effectLst/>
                <a:latin typeface="Arial" panose="020B0604020202020204" pitchFamily="34" charset="0"/>
                <a:cs typeface="Arial" panose="020B0604020202020204" pitchFamily="34" charset="0"/>
              </a:rPr>
              <a:t>Parklet platforms must not exceed a 2% cross slope. </a:t>
            </a:r>
          </a:p>
          <a:p>
            <a:pPr marL="228600" marR="0" indent="-228600" algn="l">
              <a:lnSpc>
                <a:spcPct val="107000"/>
              </a:lnSpc>
              <a:spcBef>
                <a:spcPts val="0"/>
              </a:spcBef>
              <a:spcAft>
                <a:spcPts val="0"/>
              </a:spcAft>
            </a:pPr>
            <a:r>
              <a:rPr lang="en-US" sz="1800" kern="1400" dirty="0">
                <a:ln>
                  <a:noFill/>
                </a:ln>
                <a:solidFill>
                  <a:srgbClr val="414141"/>
                </a:solidFill>
                <a:effectLst/>
                <a:latin typeface="Arial" panose="020B0604020202020204" pitchFamily="34" charset="0"/>
                <a:cs typeface="Arial" panose="020B0604020202020204" pitchFamily="34" charset="0"/>
              </a:rPr>
              <a:t>Reflective elements shall be installed on Parklet corners for visibility. </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4193"/>
          <a:stretch/>
        </p:blipFill>
        <p:spPr>
          <a:xfrm>
            <a:off x="863599" y="6333809"/>
            <a:ext cx="1757885" cy="460691"/>
          </a:xfrm>
          <a:prstGeom prst="rect">
            <a:avLst/>
          </a:prstGeom>
        </p:spPr>
      </p:pic>
      <p:cxnSp>
        <p:nvCxnSpPr>
          <p:cNvPr id="5" name="Straight Connector 4"/>
          <p:cNvCxnSpPr/>
          <p:nvPr/>
        </p:nvCxnSpPr>
        <p:spPr>
          <a:xfrm flipV="1">
            <a:off x="0" y="6333809"/>
            <a:ext cx="12192000" cy="1"/>
          </a:xfrm>
          <a:prstGeom prst="line">
            <a:avLst/>
          </a:prstGeom>
          <a:ln>
            <a:solidFill>
              <a:srgbClr val="228848"/>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621484" y="6475254"/>
            <a:ext cx="8783116" cy="276999"/>
          </a:xfrm>
          <a:prstGeom prst="rect">
            <a:avLst/>
          </a:prstGeom>
          <a:noFill/>
        </p:spPr>
        <p:txBody>
          <a:bodyPr wrap="square" rtlCol="0">
            <a:spAutoFit/>
          </a:bodyPr>
          <a:lstStyle/>
          <a:p>
            <a:r>
              <a:rPr lang="en-US" sz="1200" i="1" dirty="0">
                <a:solidFill>
                  <a:srgbClr val="228848"/>
                </a:solidFill>
                <a:latin typeface="Lato" panose="020F0502020204030203" pitchFamily="34" charset="0"/>
              </a:rPr>
              <a:t>City of Savannah Office of Special Events, Film, and Tourism 		Parklets 		</a:t>
            </a:r>
          </a:p>
        </p:txBody>
      </p:sp>
    </p:spTree>
    <p:extLst>
      <p:ext uri="{BB962C8B-B14F-4D97-AF65-F5344CB8AC3E}">
        <p14:creationId xmlns:p14="http://schemas.microsoft.com/office/powerpoint/2010/main" val="9016698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974ac4d-b6b0-4073-b19a-67366b3b0f60" xsi:nil="true"/>
    <gc6ea7f06dd9455d9ab3d40ce7770074 xmlns="0974ac4d-b6b0-4073-b19a-67366b3b0f60" xsi:nil="true"/>
    <h9ed0b184b3d4d46b9232313a139da48 xmlns="0974ac4d-b6b0-4073-b19a-67366b3b0f60" xsi:nil="true"/>
    <lcf76f155ced4ddcb4097134ff3c332f xmlns="a3ce98b8-3611-4e59-a8c0-bf1d32ceda6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722B0D8DE28E946AAC30DDBC4B60D37" ma:contentTypeVersion="17" ma:contentTypeDescription="Create a new document." ma:contentTypeScope="" ma:versionID="28bb0239cfe60e6c723629a84853cc05">
  <xsd:schema xmlns:xsd="http://www.w3.org/2001/XMLSchema" xmlns:xs="http://www.w3.org/2001/XMLSchema" xmlns:p="http://schemas.microsoft.com/office/2006/metadata/properties" xmlns:ns2="0974ac4d-b6b0-4073-b19a-67366b3b0f60" xmlns:ns3="a3ce98b8-3611-4e59-a8c0-bf1d32ceda65" xmlns:ns4="134549a6-0912-4afa-a553-b15dd0bf40d7" targetNamespace="http://schemas.microsoft.com/office/2006/metadata/properties" ma:root="true" ma:fieldsID="42790e76db04f2ea79b2f2dd4253ee7e" ns2:_="" ns3:_="" ns4:_="">
    <xsd:import namespace="0974ac4d-b6b0-4073-b19a-67366b3b0f60"/>
    <xsd:import namespace="a3ce98b8-3611-4e59-a8c0-bf1d32ceda65"/>
    <xsd:import namespace="134549a6-0912-4afa-a553-b15dd0bf40d7"/>
    <xsd:element name="properties">
      <xsd:complexType>
        <xsd:sequence>
          <xsd:element name="documentManagement">
            <xsd:complexType>
              <xsd:all>
                <xsd:element ref="ns2:gc6ea7f06dd9455d9ab3d40ce7770074" minOccurs="0"/>
                <xsd:element ref="ns2:TaxCatchAll" minOccurs="0"/>
                <xsd:element ref="ns2:TaxCatchAllLabel" minOccurs="0"/>
                <xsd:element ref="ns2:h9ed0b184b3d4d46b9232313a139da48"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4:SharedWithUsers" minOccurs="0"/>
                <xsd:element ref="ns4:SharedWithDetails" minOccurs="0"/>
                <xsd:element ref="ns3:MediaServiceOCR" minOccurs="0"/>
                <xsd:element ref="ns3:MediaLengthInSeconds" minOccurs="0"/>
                <xsd:element ref="ns3:MediaServiceLocation"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74ac4d-b6b0-4073-b19a-67366b3b0f60" elementFormDefault="qualified">
    <xsd:import namespace="http://schemas.microsoft.com/office/2006/documentManagement/types"/>
    <xsd:import namespace="http://schemas.microsoft.com/office/infopath/2007/PartnerControls"/>
    <xsd:element name="gc6ea7f06dd9455d9ab3d40ce7770074" ma:index="8" nillable="true" ma:displayName="Document Category_0" ma:hidden="true" ma:internalName="gc6ea7f06dd9455d9ab3d40ce7770074">
      <xsd:simpleType>
        <xsd:restriction base="dms:Note"/>
      </xsd:simpleType>
    </xsd:element>
    <xsd:element name="TaxCatchAll" ma:index="9" nillable="true" ma:displayName="Taxonomy Catch All Column" ma:hidden="true" ma:list="{21ef011d-b067-442d-81c0-2a4492d0fa0f}" ma:internalName="TaxCatchAll" ma:showField="CatchAllData" ma:web="134549a6-0912-4afa-a553-b15dd0bf40d7">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21ef011d-b067-442d-81c0-2a4492d0fa0f}" ma:internalName="TaxCatchAllLabel" ma:readOnly="true" ma:showField="CatchAllDataLabel" ma:web="134549a6-0912-4afa-a553-b15dd0bf40d7">
      <xsd:complexType>
        <xsd:complexContent>
          <xsd:extension base="dms:MultiChoiceLookup">
            <xsd:sequence>
              <xsd:element name="Value" type="dms:Lookup" maxOccurs="unbounded" minOccurs="0" nillable="true"/>
            </xsd:sequence>
          </xsd:extension>
        </xsd:complexContent>
      </xsd:complexType>
    </xsd:element>
    <xsd:element name="h9ed0b184b3d4d46b9232313a139da48" ma:index="11" nillable="true" ma:displayName="City Department_0" ma:hidden="true" ma:internalName="h9ed0b184b3d4d46b9232313a139da48">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3ce98b8-3611-4e59-a8c0-bf1d32ceda65"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2940c435-9b9d-470a-83dd-5aa7bdc8fee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34549a6-0912-4afa-a553-b15dd0bf40d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56911A3-D7DC-4BEE-8796-66707C8415FD}">
  <ds:schemaRefs>
    <ds:schemaRef ds:uri="http://purl.org/dc/elements/1.1/"/>
    <ds:schemaRef ds:uri="http://purl.org/dc/terms/"/>
    <ds:schemaRef ds:uri="http://schemas.openxmlformats.org/package/2006/metadata/core-properties"/>
    <ds:schemaRef ds:uri="http://schemas.microsoft.com/office/2006/documentManagement/types"/>
    <ds:schemaRef ds:uri="http://schemas.microsoft.com/office/2006/metadata/properties"/>
    <ds:schemaRef ds:uri="http://schemas.microsoft.com/office/infopath/2007/PartnerControls"/>
    <ds:schemaRef ds:uri="a3ce98b8-3611-4e59-a8c0-bf1d32ceda65"/>
    <ds:schemaRef ds:uri="134549a6-0912-4afa-a553-b15dd0bf40d7"/>
    <ds:schemaRef ds:uri="0974ac4d-b6b0-4073-b19a-67366b3b0f60"/>
    <ds:schemaRef ds:uri="http://www.w3.org/XML/1998/namespace"/>
    <ds:schemaRef ds:uri="http://purl.org/dc/dcmitype/"/>
  </ds:schemaRefs>
</ds:datastoreItem>
</file>

<file path=customXml/itemProps2.xml><?xml version="1.0" encoding="utf-8"?>
<ds:datastoreItem xmlns:ds="http://schemas.openxmlformats.org/officeDocument/2006/customXml" ds:itemID="{0E1D2FB6-B4B8-4D63-9406-1E840A25B8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974ac4d-b6b0-4073-b19a-67366b3b0f60"/>
    <ds:schemaRef ds:uri="a3ce98b8-3611-4e59-a8c0-bf1d32ceda65"/>
    <ds:schemaRef ds:uri="134549a6-0912-4afa-a553-b15dd0bf40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52E760B-008A-4A86-8B66-5113CD1A204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15487</TotalTime>
  <Words>1155</Words>
  <Application>Microsoft Office PowerPoint</Application>
  <PresentationFormat>Widescreen</PresentationFormat>
  <Paragraphs>145</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Lato</vt:lpstr>
      <vt:lpstr>Office Theme</vt:lpstr>
      <vt:lpstr>Parklet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City of Savannah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or Conference Name and Dates</dc:title>
  <dc:creator>Carol Lasell</dc:creator>
  <cp:lastModifiedBy>Susan Broker</cp:lastModifiedBy>
  <cp:revision>12</cp:revision>
  <dcterms:created xsi:type="dcterms:W3CDTF">2019-06-17T16:23:34Z</dcterms:created>
  <dcterms:modified xsi:type="dcterms:W3CDTF">2022-12-06T18:16:51Z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0x0101009722B0D8DE28E946AAC30DDBC4B60D37</vt:lpwstr>
  </property>
  <property fmtid="{D5CDD505-2E9C-101B-9397-08002B2CF9AE}" pid="3" name="City Department">
    <vt:lpwstr/>
  </property>
  <property fmtid="{D5CDD505-2E9C-101B-9397-08002B2CF9AE}" pid="4" name="Document Category">
    <vt:lpwstr/>
  </property>
  <property fmtid="{D5CDD505-2E9C-101B-9397-08002B2CF9AE}" pid="5" name="MediaServiceImageTags">
    <vt:lpwstr/>
  </property>
</Properties>
</file>