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1"/>
  </p:notesMasterIdLst>
  <p:sldIdLst>
    <p:sldId id="257" r:id="rId5"/>
    <p:sldId id="358" r:id="rId6"/>
    <p:sldId id="360" r:id="rId7"/>
    <p:sldId id="343" r:id="rId8"/>
    <p:sldId id="355" r:id="rId9"/>
    <p:sldId id="349" r:id="rId10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29"/>
    <a:srgbClr val="6666FF"/>
    <a:srgbClr val="33CC33"/>
    <a:srgbClr val="CC6600"/>
    <a:srgbClr val="13694E"/>
    <a:srgbClr val="009249"/>
    <a:srgbClr val="008000"/>
    <a:srgbClr val="993300"/>
    <a:srgbClr val="FFCD2F"/>
    <a:srgbClr val="FFCF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72D681-2CD8-4E7A-BD93-0159E78A11D8}" v="2613" dt="2022-02-17T18:32:46.4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01" autoAdjust="0"/>
    <p:restoredTop sz="93792" autoAdjust="0"/>
  </p:normalViewPr>
  <p:slideViewPr>
    <p:cSldViewPr>
      <p:cViewPr varScale="1">
        <p:scale>
          <a:sx n="114" d="100"/>
          <a:sy n="114" d="100"/>
        </p:scale>
        <p:origin x="148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-3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40C7D1-EBF4-40E0-AF83-361C8AD300D4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D3F2EB64-961A-45EB-A4CE-A5FD81B99A37}">
      <dgm:prSet phldrT="[Text]"/>
      <dgm:spPr>
        <a:solidFill>
          <a:srgbClr val="CC6600"/>
        </a:solidFill>
      </dgm:spPr>
      <dgm:t>
        <a:bodyPr/>
        <a:lstStyle/>
        <a:p>
          <a:r>
            <a:rPr lang="en-US" dirty="0"/>
            <a:t>Prevention</a:t>
          </a:r>
        </a:p>
      </dgm:t>
    </dgm:pt>
    <dgm:pt modelId="{6BEBFC4B-3DFE-43A1-9AD0-348D46761A16}" type="parTrans" cxnId="{5CC5B899-6B3E-4464-BEF6-4D40A279717E}">
      <dgm:prSet/>
      <dgm:spPr/>
      <dgm:t>
        <a:bodyPr/>
        <a:lstStyle/>
        <a:p>
          <a:endParaRPr lang="en-US"/>
        </a:p>
      </dgm:t>
    </dgm:pt>
    <dgm:pt modelId="{9A4D1BFB-5B82-483A-9734-6D3FD21F9203}" type="sibTrans" cxnId="{5CC5B899-6B3E-4464-BEF6-4D40A279717E}">
      <dgm:prSet/>
      <dgm:spPr/>
      <dgm:t>
        <a:bodyPr/>
        <a:lstStyle/>
        <a:p>
          <a:endParaRPr lang="en-US"/>
        </a:p>
      </dgm:t>
    </dgm:pt>
    <dgm:pt modelId="{E16D8996-69C5-4483-A6A6-D28B26D816AC}">
      <dgm:prSet phldrT="[Text]"/>
      <dgm:spPr>
        <a:solidFill>
          <a:srgbClr val="00B0F0"/>
        </a:solidFill>
      </dgm:spPr>
      <dgm:t>
        <a:bodyPr/>
        <a:lstStyle/>
        <a:p>
          <a:r>
            <a:rPr lang="en-US" dirty="0"/>
            <a:t>Intervention</a:t>
          </a:r>
        </a:p>
      </dgm:t>
    </dgm:pt>
    <dgm:pt modelId="{310C34AE-2F9E-42F4-9146-92F2519B2B4D}" type="parTrans" cxnId="{F7E35089-079F-41B3-B0EB-EB2400A217AA}">
      <dgm:prSet/>
      <dgm:spPr/>
      <dgm:t>
        <a:bodyPr/>
        <a:lstStyle/>
        <a:p>
          <a:endParaRPr lang="en-US"/>
        </a:p>
      </dgm:t>
    </dgm:pt>
    <dgm:pt modelId="{A55F6C63-666F-42D8-B97F-DF52AD28C7D7}" type="sibTrans" cxnId="{F7E35089-079F-41B3-B0EB-EB2400A217AA}">
      <dgm:prSet/>
      <dgm:spPr/>
      <dgm:t>
        <a:bodyPr/>
        <a:lstStyle/>
        <a:p>
          <a:endParaRPr lang="en-US"/>
        </a:p>
      </dgm:t>
    </dgm:pt>
    <dgm:pt modelId="{84A83187-568F-462F-9D40-95E81159D74E}">
      <dgm:prSet phldrT="[Text]"/>
      <dgm:spPr>
        <a:solidFill>
          <a:srgbClr val="33CC33"/>
        </a:solidFill>
      </dgm:spPr>
      <dgm:t>
        <a:bodyPr/>
        <a:lstStyle/>
        <a:p>
          <a:r>
            <a:rPr lang="en-US" dirty="0"/>
            <a:t>Redirection</a:t>
          </a:r>
        </a:p>
      </dgm:t>
    </dgm:pt>
    <dgm:pt modelId="{96F545D9-E45F-4ABA-A02B-974A2B3EE29E}" type="parTrans" cxnId="{1B364E19-C671-4722-B891-E05C6B243729}">
      <dgm:prSet/>
      <dgm:spPr/>
      <dgm:t>
        <a:bodyPr/>
        <a:lstStyle/>
        <a:p>
          <a:endParaRPr lang="en-US"/>
        </a:p>
      </dgm:t>
    </dgm:pt>
    <dgm:pt modelId="{141BB23A-FA7E-4E5D-887A-916201E74F61}" type="sibTrans" cxnId="{1B364E19-C671-4722-B891-E05C6B243729}">
      <dgm:prSet/>
      <dgm:spPr/>
      <dgm:t>
        <a:bodyPr/>
        <a:lstStyle/>
        <a:p>
          <a:endParaRPr lang="en-US"/>
        </a:p>
      </dgm:t>
    </dgm:pt>
    <dgm:pt modelId="{A3C2D07C-4EB4-4F13-900C-D74613A80A63}">
      <dgm:prSet/>
      <dgm:spPr>
        <a:solidFill>
          <a:srgbClr val="6666FF"/>
        </a:solidFill>
      </dgm:spPr>
      <dgm:t>
        <a:bodyPr/>
        <a:lstStyle/>
        <a:p>
          <a:r>
            <a:rPr lang="en-US" dirty="0"/>
            <a:t>Progression</a:t>
          </a:r>
        </a:p>
      </dgm:t>
    </dgm:pt>
    <dgm:pt modelId="{23E9E07A-1A38-45B7-BB4E-F86C0979566C}" type="parTrans" cxnId="{BDEB53C5-50AE-45DB-AC01-DF6607BCA21A}">
      <dgm:prSet/>
      <dgm:spPr/>
      <dgm:t>
        <a:bodyPr/>
        <a:lstStyle/>
        <a:p>
          <a:endParaRPr lang="en-US"/>
        </a:p>
      </dgm:t>
    </dgm:pt>
    <dgm:pt modelId="{96F0EEF5-DD7F-4FAA-881F-394395A1DEBF}" type="sibTrans" cxnId="{BDEB53C5-50AE-45DB-AC01-DF6607BCA21A}">
      <dgm:prSet/>
      <dgm:spPr/>
      <dgm:t>
        <a:bodyPr/>
        <a:lstStyle/>
        <a:p>
          <a:endParaRPr lang="en-US"/>
        </a:p>
      </dgm:t>
    </dgm:pt>
    <dgm:pt modelId="{4BB674F4-ACA3-442C-9986-51BB02A85476}" type="pres">
      <dgm:prSet presAssocID="{E540C7D1-EBF4-40E0-AF83-361C8AD300D4}" presName="CompostProcess" presStyleCnt="0">
        <dgm:presLayoutVars>
          <dgm:dir/>
          <dgm:resizeHandles val="exact"/>
        </dgm:presLayoutVars>
      </dgm:prSet>
      <dgm:spPr/>
    </dgm:pt>
    <dgm:pt modelId="{E2D8EFAF-F704-4BCE-AF04-AF0811BC7B05}" type="pres">
      <dgm:prSet presAssocID="{E540C7D1-EBF4-40E0-AF83-361C8AD300D4}" presName="arrow" presStyleLbl="bgShp" presStyleIdx="0" presStyleCnt="1" custScaleX="117647"/>
      <dgm:spPr>
        <a:solidFill>
          <a:srgbClr val="FFCC29"/>
        </a:solidFill>
      </dgm:spPr>
    </dgm:pt>
    <dgm:pt modelId="{19C2DE8F-5197-472E-B6EC-BB6383161BA3}" type="pres">
      <dgm:prSet presAssocID="{E540C7D1-EBF4-40E0-AF83-361C8AD300D4}" presName="linearProcess" presStyleCnt="0"/>
      <dgm:spPr/>
    </dgm:pt>
    <dgm:pt modelId="{03B4A675-3238-43AB-9210-C639E094D6AF}" type="pres">
      <dgm:prSet presAssocID="{D3F2EB64-961A-45EB-A4CE-A5FD81B99A37}" presName="textNode" presStyleLbl="node1" presStyleIdx="0" presStyleCnt="4" custScaleX="65737" custScaleY="66327" custLinFactNeighborX="-2035" custLinFactNeighborY="581">
        <dgm:presLayoutVars>
          <dgm:bulletEnabled val="1"/>
        </dgm:presLayoutVars>
      </dgm:prSet>
      <dgm:spPr/>
    </dgm:pt>
    <dgm:pt modelId="{57943AF5-FB28-4CEB-AC92-43B98614B602}" type="pres">
      <dgm:prSet presAssocID="{9A4D1BFB-5B82-483A-9734-6D3FD21F9203}" presName="sibTrans" presStyleCnt="0"/>
      <dgm:spPr/>
    </dgm:pt>
    <dgm:pt modelId="{8BC4295E-01ED-4CF4-875A-D438DCCF4C67}" type="pres">
      <dgm:prSet presAssocID="{E16D8996-69C5-4483-A6A6-D28B26D816AC}" presName="textNode" presStyleLbl="node1" presStyleIdx="1" presStyleCnt="4" custScaleX="71220" custScaleY="66327" custLinFactNeighborX="-38258" custLinFactNeighborY="-170">
        <dgm:presLayoutVars>
          <dgm:bulletEnabled val="1"/>
        </dgm:presLayoutVars>
      </dgm:prSet>
      <dgm:spPr/>
    </dgm:pt>
    <dgm:pt modelId="{FF42BDFD-D13A-439D-BCFE-B17D66F2AFA4}" type="pres">
      <dgm:prSet presAssocID="{A55F6C63-666F-42D8-B97F-DF52AD28C7D7}" presName="sibTrans" presStyleCnt="0"/>
      <dgm:spPr/>
    </dgm:pt>
    <dgm:pt modelId="{188693D1-98F4-47C3-BAB7-E0740EC4FD1F}" type="pres">
      <dgm:prSet presAssocID="{84A83187-568F-462F-9D40-95E81159D74E}" presName="textNode" presStyleLbl="node1" presStyleIdx="2" presStyleCnt="4" custScaleX="72322" custScaleY="67203" custLinFactNeighborX="-53193" custLinFactNeighborY="-268">
        <dgm:presLayoutVars>
          <dgm:bulletEnabled val="1"/>
        </dgm:presLayoutVars>
      </dgm:prSet>
      <dgm:spPr/>
    </dgm:pt>
    <dgm:pt modelId="{9BF758E4-5051-4804-97AF-9043294D012D}" type="pres">
      <dgm:prSet presAssocID="{141BB23A-FA7E-4E5D-887A-916201E74F61}" presName="sibTrans" presStyleCnt="0"/>
      <dgm:spPr/>
    </dgm:pt>
    <dgm:pt modelId="{E6B085A0-4002-4D24-BC4B-E567FDC6D857}" type="pres">
      <dgm:prSet presAssocID="{A3C2D07C-4EB4-4F13-900C-D74613A80A63}" presName="textNode" presStyleLbl="node1" presStyleIdx="3" presStyleCnt="4" custScaleX="70631" custScaleY="66327" custLinFactNeighborX="-82640">
        <dgm:presLayoutVars>
          <dgm:bulletEnabled val="1"/>
        </dgm:presLayoutVars>
      </dgm:prSet>
      <dgm:spPr/>
    </dgm:pt>
  </dgm:ptLst>
  <dgm:cxnLst>
    <dgm:cxn modelId="{BD5A870B-718D-4E27-9655-CF63F7FD1DC0}" type="presOf" srcId="{84A83187-568F-462F-9D40-95E81159D74E}" destId="{188693D1-98F4-47C3-BAB7-E0740EC4FD1F}" srcOrd="0" destOrd="0" presId="urn:microsoft.com/office/officeart/2005/8/layout/hProcess9"/>
    <dgm:cxn modelId="{1B364E19-C671-4722-B891-E05C6B243729}" srcId="{E540C7D1-EBF4-40E0-AF83-361C8AD300D4}" destId="{84A83187-568F-462F-9D40-95E81159D74E}" srcOrd="2" destOrd="0" parTransId="{96F545D9-E45F-4ABA-A02B-974A2B3EE29E}" sibTransId="{141BB23A-FA7E-4E5D-887A-916201E74F61}"/>
    <dgm:cxn modelId="{CBA1041A-BA59-4EFF-8D08-C32F01C59D7A}" type="presOf" srcId="{E16D8996-69C5-4483-A6A6-D28B26D816AC}" destId="{8BC4295E-01ED-4CF4-875A-D438DCCF4C67}" srcOrd="0" destOrd="0" presId="urn:microsoft.com/office/officeart/2005/8/layout/hProcess9"/>
    <dgm:cxn modelId="{F7E35089-079F-41B3-B0EB-EB2400A217AA}" srcId="{E540C7D1-EBF4-40E0-AF83-361C8AD300D4}" destId="{E16D8996-69C5-4483-A6A6-D28B26D816AC}" srcOrd="1" destOrd="0" parTransId="{310C34AE-2F9E-42F4-9146-92F2519B2B4D}" sibTransId="{A55F6C63-666F-42D8-B97F-DF52AD28C7D7}"/>
    <dgm:cxn modelId="{5F879C95-4F21-4C1C-82FF-EF28178F27CF}" type="presOf" srcId="{E540C7D1-EBF4-40E0-AF83-361C8AD300D4}" destId="{4BB674F4-ACA3-442C-9986-51BB02A85476}" srcOrd="0" destOrd="0" presId="urn:microsoft.com/office/officeart/2005/8/layout/hProcess9"/>
    <dgm:cxn modelId="{5CC5B899-6B3E-4464-BEF6-4D40A279717E}" srcId="{E540C7D1-EBF4-40E0-AF83-361C8AD300D4}" destId="{D3F2EB64-961A-45EB-A4CE-A5FD81B99A37}" srcOrd="0" destOrd="0" parTransId="{6BEBFC4B-3DFE-43A1-9AD0-348D46761A16}" sibTransId="{9A4D1BFB-5B82-483A-9734-6D3FD21F9203}"/>
    <dgm:cxn modelId="{240B6FBD-58AF-43A8-80F5-859A1B22E12E}" type="presOf" srcId="{D3F2EB64-961A-45EB-A4CE-A5FD81B99A37}" destId="{03B4A675-3238-43AB-9210-C639E094D6AF}" srcOrd="0" destOrd="0" presId="urn:microsoft.com/office/officeart/2005/8/layout/hProcess9"/>
    <dgm:cxn modelId="{BDEB53C5-50AE-45DB-AC01-DF6607BCA21A}" srcId="{E540C7D1-EBF4-40E0-AF83-361C8AD300D4}" destId="{A3C2D07C-4EB4-4F13-900C-D74613A80A63}" srcOrd="3" destOrd="0" parTransId="{23E9E07A-1A38-45B7-BB4E-F86C0979566C}" sibTransId="{96F0EEF5-DD7F-4FAA-881F-394395A1DEBF}"/>
    <dgm:cxn modelId="{47B8EAF9-1D5F-4D10-9068-5930D87DFEDF}" type="presOf" srcId="{A3C2D07C-4EB4-4F13-900C-D74613A80A63}" destId="{E6B085A0-4002-4D24-BC4B-E567FDC6D857}" srcOrd="0" destOrd="0" presId="urn:microsoft.com/office/officeart/2005/8/layout/hProcess9"/>
    <dgm:cxn modelId="{22C08A65-FD16-4545-859E-F97716142E66}" type="presParOf" srcId="{4BB674F4-ACA3-442C-9986-51BB02A85476}" destId="{E2D8EFAF-F704-4BCE-AF04-AF0811BC7B05}" srcOrd="0" destOrd="0" presId="urn:microsoft.com/office/officeart/2005/8/layout/hProcess9"/>
    <dgm:cxn modelId="{A486BF9C-EDAC-4394-8F0F-13EAB2D08734}" type="presParOf" srcId="{4BB674F4-ACA3-442C-9986-51BB02A85476}" destId="{19C2DE8F-5197-472E-B6EC-BB6383161BA3}" srcOrd="1" destOrd="0" presId="urn:microsoft.com/office/officeart/2005/8/layout/hProcess9"/>
    <dgm:cxn modelId="{459908D0-BBBA-4587-8ECC-87C8C65444A8}" type="presParOf" srcId="{19C2DE8F-5197-472E-B6EC-BB6383161BA3}" destId="{03B4A675-3238-43AB-9210-C639E094D6AF}" srcOrd="0" destOrd="0" presId="urn:microsoft.com/office/officeart/2005/8/layout/hProcess9"/>
    <dgm:cxn modelId="{FC746F5E-BBB0-40C6-B3B2-856ACB615992}" type="presParOf" srcId="{19C2DE8F-5197-472E-B6EC-BB6383161BA3}" destId="{57943AF5-FB28-4CEB-AC92-43B98614B602}" srcOrd="1" destOrd="0" presId="urn:microsoft.com/office/officeart/2005/8/layout/hProcess9"/>
    <dgm:cxn modelId="{58CD455D-CBAF-4D7B-90D3-8871CF3ABDCE}" type="presParOf" srcId="{19C2DE8F-5197-472E-B6EC-BB6383161BA3}" destId="{8BC4295E-01ED-4CF4-875A-D438DCCF4C67}" srcOrd="2" destOrd="0" presId="urn:microsoft.com/office/officeart/2005/8/layout/hProcess9"/>
    <dgm:cxn modelId="{783D1AB2-D3DA-40FD-B956-DA97B139FB53}" type="presParOf" srcId="{19C2DE8F-5197-472E-B6EC-BB6383161BA3}" destId="{FF42BDFD-D13A-439D-BCFE-B17D66F2AFA4}" srcOrd="3" destOrd="0" presId="urn:microsoft.com/office/officeart/2005/8/layout/hProcess9"/>
    <dgm:cxn modelId="{E99695C7-FCC6-449D-835F-63655170E4B8}" type="presParOf" srcId="{19C2DE8F-5197-472E-B6EC-BB6383161BA3}" destId="{188693D1-98F4-47C3-BAB7-E0740EC4FD1F}" srcOrd="4" destOrd="0" presId="urn:microsoft.com/office/officeart/2005/8/layout/hProcess9"/>
    <dgm:cxn modelId="{6915E153-BC2D-436C-A5C4-BF94F80CF72F}" type="presParOf" srcId="{19C2DE8F-5197-472E-B6EC-BB6383161BA3}" destId="{9BF758E4-5051-4804-97AF-9043294D012D}" srcOrd="5" destOrd="0" presId="urn:microsoft.com/office/officeart/2005/8/layout/hProcess9"/>
    <dgm:cxn modelId="{91E85B0C-8870-4194-8770-6BBF236D4B5E}" type="presParOf" srcId="{19C2DE8F-5197-472E-B6EC-BB6383161BA3}" destId="{E6B085A0-4002-4D24-BC4B-E567FDC6D857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D8EFAF-F704-4BCE-AF04-AF0811BC7B05}">
      <dsp:nvSpPr>
        <dsp:cNvPr id="0" name=""/>
        <dsp:cNvSpPr/>
      </dsp:nvSpPr>
      <dsp:spPr>
        <a:xfrm>
          <a:off x="2" y="0"/>
          <a:ext cx="8018347" cy="2286000"/>
        </a:xfrm>
        <a:prstGeom prst="rightArrow">
          <a:avLst/>
        </a:prstGeom>
        <a:solidFill>
          <a:srgbClr val="FFCC2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B4A675-3238-43AB-9210-C639E094D6AF}">
      <dsp:nvSpPr>
        <dsp:cNvPr id="0" name=""/>
        <dsp:cNvSpPr/>
      </dsp:nvSpPr>
      <dsp:spPr>
        <a:xfrm>
          <a:off x="44084" y="845065"/>
          <a:ext cx="1696610" cy="606494"/>
        </a:xfrm>
        <a:prstGeom prst="roundRect">
          <a:avLst/>
        </a:prstGeom>
        <a:solidFill>
          <a:srgbClr val="CC6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Prevention</a:t>
          </a:r>
        </a:p>
      </dsp:txBody>
      <dsp:txXfrm>
        <a:off x="73691" y="874672"/>
        <a:ext cx="1637396" cy="547280"/>
      </dsp:txXfrm>
    </dsp:sp>
    <dsp:sp modelId="{8BC4295E-01ED-4CF4-875A-D438DCCF4C67}">
      <dsp:nvSpPr>
        <dsp:cNvPr id="0" name=""/>
        <dsp:cNvSpPr/>
      </dsp:nvSpPr>
      <dsp:spPr>
        <a:xfrm>
          <a:off x="1888768" y="838198"/>
          <a:ext cx="1838122" cy="606494"/>
        </a:xfrm>
        <a:prstGeom prst="round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Intervention</a:t>
          </a:r>
        </a:p>
      </dsp:txBody>
      <dsp:txXfrm>
        <a:off x="1918375" y="867805"/>
        <a:ext cx="1778908" cy="547280"/>
      </dsp:txXfrm>
    </dsp:sp>
    <dsp:sp modelId="{188693D1-98F4-47C3-BAB7-E0740EC4FD1F}">
      <dsp:nvSpPr>
        <dsp:cNvPr id="0" name=""/>
        <dsp:cNvSpPr/>
      </dsp:nvSpPr>
      <dsp:spPr>
        <a:xfrm>
          <a:off x="3924387" y="833297"/>
          <a:ext cx="1866563" cy="614504"/>
        </a:xfrm>
        <a:prstGeom prst="roundRect">
          <a:avLst/>
        </a:prstGeom>
        <a:solidFill>
          <a:srgbClr val="33CC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Redirection</a:t>
          </a:r>
        </a:p>
      </dsp:txBody>
      <dsp:txXfrm>
        <a:off x="3954385" y="863295"/>
        <a:ext cx="1806567" cy="554508"/>
      </dsp:txXfrm>
    </dsp:sp>
    <dsp:sp modelId="{E6B085A0-4002-4D24-BC4B-E567FDC6D857}">
      <dsp:nvSpPr>
        <dsp:cNvPr id="0" name=""/>
        <dsp:cNvSpPr/>
      </dsp:nvSpPr>
      <dsp:spPr>
        <a:xfrm>
          <a:off x="5954755" y="839752"/>
          <a:ext cx="1822920" cy="606494"/>
        </a:xfrm>
        <a:prstGeom prst="roundRect">
          <a:avLst/>
        </a:prstGeom>
        <a:solidFill>
          <a:srgbClr val="66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Progression</a:t>
          </a:r>
        </a:p>
      </dsp:txBody>
      <dsp:txXfrm>
        <a:off x="5984362" y="869359"/>
        <a:ext cx="1763706" cy="5472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63ACAB6-99D1-4A66-BD9C-4D8C3E62EC86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BF800AA-AF48-41D9-9A70-065A2DDBB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157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9">
            <a:extLst>
              <a:ext uri="{FF2B5EF4-FFF2-40B4-BE49-F238E27FC236}">
                <a16:creationId xmlns:a16="http://schemas.microsoft.com/office/drawing/2014/main" id="{15BAFF96-906E-4922-A19D-55B055D1357E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781800"/>
            <a:ext cx="9144000" cy="0"/>
          </a:xfrm>
          <a:prstGeom prst="line">
            <a:avLst/>
          </a:prstGeom>
          <a:noFill/>
          <a:ln w="177800">
            <a:solidFill>
              <a:srgbClr val="13694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DE25CC00-7999-414F-8CF3-0752056824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34925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0D86D4A3-02C5-4CC6-B63A-FD89A979CA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5932488"/>
            <a:ext cx="6858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en-US" noProof="0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057400" y="3886199"/>
            <a:ext cx="6400800" cy="1371595"/>
          </a:xfrm>
        </p:spPr>
        <p:txBody>
          <a:bodyPr/>
          <a:lstStyle>
            <a:lvl1pPr marL="0" indent="0" algn="r">
              <a:buFontTx/>
              <a:buNone/>
              <a:defRPr sz="2000" b="1" i="0">
                <a:solidFill>
                  <a:schemeClr val="bg1">
                    <a:lumMod val="50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pPr lvl="0"/>
            <a:r>
              <a:rPr lang="en-US" altLang="en-US" noProof="0" dirty="0"/>
              <a:t>FY 21-22 BUDGET</a:t>
            </a:r>
          </a:p>
          <a:p>
            <a:pPr lvl="0"/>
            <a:r>
              <a:rPr lang="en-US" altLang="en-US" noProof="0" dirty="0"/>
              <a:t>November 16, 2021</a:t>
            </a:r>
          </a:p>
          <a:p>
            <a:pPr lvl="0"/>
            <a:r>
              <a:rPr lang="en-US" altLang="en-US" noProof="0" dirty="0"/>
              <a:t>Presenter Name</a:t>
            </a:r>
          </a:p>
          <a:p>
            <a:pPr lvl="0"/>
            <a:endParaRPr lang="en-US" altLang="en-US" noProof="0" dirty="0"/>
          </a:p>
          <a:p>
            <a:pPr lvl="0"/>
            <a:endParaRPr lang="en-US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256841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252C3046-E6A8-4D92-B3D9-03BF71760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5932488"/>
            <a:ext cx="6858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49170AC-F8F2-4EBD-A0B6-0DE72D9833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 altLang="en-US"/>
              <a:t>City of Savannah / Community Services / Recreation ReiMagined Update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668486D9-6BF3-4BCB-BAE1-81F4A19EA0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D76FEA9-4990-4A9E-8D59-8430CE4085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3843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1E747BC5-C595-4866-9856-00D3B54A7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5932488"/>
            <a:ext cx="6858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6050" y="1219200"/>
            <a:ext cx="196215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219200"/>
            <a:ext cx="573405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AC0D0F6F-0554-46A5-9619-74C97B0969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 altLang="en-US"/>
              <a:t>City of Savannah / Community Services / Recreation ReiMagined Update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D0AB1EB-C0B5-4044-95ED-023D410F11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883A3B1-8703-4008-87F0-8944E89BEB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3291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239FFB6F-C509-45A5-85EC-4DD8E4CDF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5932488"/>
            <a:ext cx="6858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7D67048D-F975-4919-8CDB-6C91E41BDA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 altLang="en-US"/>
              <a:t>City of Savannah / Community Services / Recreation ReiMagined Update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EFFB9B3C-3A11-4078-906D-C52A0BD534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2FD90D3-27C9-42A0-83C7-B415D3B225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3194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014AFE19-8F67-4999-9991-E316F8D03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5932488"/>
            <a:ext cx="6858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EE971F0F-9AD8-4DE7-87E8-E268F26F17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 altLang="en-US"/>
              <a:t>City of Savannah / Community Services / Recreation ReiMagined Update</a:t>
            </a:r>
            <a:endParaRPr lang="en-US" alt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CBE3032-C462-4C7F-BBF3-AA3E0AF7A1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989AA18-6FE1-4791-B703-3531757043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5961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810F0300-5478-43D2-97F8-38747E97D7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5932488"/>
            <a:ext cx="6858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667000"/>
            <a:ext cx="3810000" cy="312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2667000"/>
            <a:ext cx="3810000" cy="312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731947E-C2C0-446F-A4E5-02493FDC9B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 altLang="en-US"/>
              <a:t>City of Savannah / Community Services / Recreation ReiMagined Update</a:t>
            </a:r>
            <a:endParaRPr lang="en-US" alt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9C37664-6E82-4F4A-8525-1B2368ABF5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F19DD59-4B23-409A-8D4C-E565249E03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6032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64A06FFC-B395-4296-9414-7D3B76305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5932488"/>
            <a:ext cx="6858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64138CD7-40A0-48FD-9AC2-9243E67123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 altLang="en-US"/>
              <a:t>City of Savannah / Community Services / Recreation ReiMagined Update</a:t>
            </a:r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BE954AA7-58F7-4D9E-B467-07EA411E78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AC3D9A6-8C6A-46E8-BD10-21F790BF62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2062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3FE6E059-F314-4BB5-8509-CF7BF1304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5932488"/>
            <a:ext cx="6858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29BA439D-3843-4BF7-BFE9-10C7F2FB7C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 altLang="en-US"/>
              <a:t>City of Savannah / Community Services / Recreation ReiMagined Update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17016FC-CA17-48D2-A032-51CE2BF170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FCB61E7-6CD1-49F7-AF4F-2FE5215054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8752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93ED4434-7CE4-4356-9229-B8AB1658C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5932488"/>
            <a:ext cx="6858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F6F91CE3-A0AB-4E7D-98B9-69857CCEE7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 altLang="en-US"/>
              <a:t>City of Savannah / Community Services / Recreation ReiMagined Update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F23F5536-339C-4675-9F7B-46883C01CB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BA4D28B-D8AF-4245-A9F9-D4587BD02C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550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CCC4AC-01FF-4226-A149-E84A328052C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City of Savannah / Community Services / Recreation ReiMagined Update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2B10DDC-53F3-4F4E-A828-A5A22DF11AD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272E30-B356-4C41-B97F-BE8987DED9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437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DD03DC1D-0C3E-4F60-997F-8E70B46DDA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5932488"/>
            <a:ext cx="6858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424392E-034A-4F81-A189-AC16FC79B4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 altLang="en-US"/>
              <a:t>City of Savannah / Community Services / Recreation ReiMagined Update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8163D13-46A3-4B09-8707-021B02E777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482C277-6FCD-4B3F-9E44-D201249789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7670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10">
            <a:extLst>
              <a:ext uri="{FF2B5EF4-FFF2-40B4-BE49-F238E27FC236}">
                <a16:creationId xmlns:a16="http://schemas.microsoft.com/office/drawing/2014/main" id="{E9B76ED1-8F4C-4F1B-8E4A-3111C3EB40E3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6248400"/>
            <a:ext cx="8229600" cy="0"/>
          </a:xfrm>
          <a:prstGeom prst="line">
            <a:avLst/>
          </a:prstGeom>
          <a:noFill/>
          <a:ln w="19050">
            <a:solidFill>
              <a:srgbClr val="13694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E8CF5008-82A6-46A7-AFAC-2779223F16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219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BDA17116-C3A1-4A75-8D61-973DC3154C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667000"/>
            <a:ext cx="77724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4DE73DB-5A9A-446C-8BE6-AF8ADE5396F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4400" y="6248400"/>
            <a:ext cx="457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ctr" anchorCtr="1" compatLnSpc="1">
            <a:prstTxWarp prst="textNoShape">
              <a:avLst/>
            </a:prstTxWarp>
          </a:bodyPr>
          <a:lstStyle>
            <a:lvl1pPr>
              <a:defRPr sz="1200" dirty="0">
                <a:latin typeface="Lato" panose="020F0502020204030203" pitchFamily="34" charset="0"/>
              </a:defRPr>
            </a:lvl1pPr>
          </a:lstStyle>
          <a:p>
            <a:pPr>
              <a:defRPr/>
            </a:pPr>
            <a:r>
              <a:rPr lang="en-US" altLang="en-US"/>
              <a:t>City of Savannah / Community Services / Recreation ReiMagined Update</a:t>
            </a:r>
            <a:endParaRPr lang="en-US" altLang="en-US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BFCDC85-1EBE-46D0-9096-163DF5D0AB5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15200" y="62484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Garamond" panose="02020404030301010803" pitchFamily="18" charset="0"/>
              </a:defRPr>
            </a:lvl1pPr>
          </a:lstStyle>
          <a:p>
            <a:fld id="{759942B1-4341-4793-AA9F-B3389ED218E6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31" name="Picture 7">
            <a:extLst>
              <a:ext uri="{FF2B5EF4-FFF2-40B4-BE49-F238E27FC236}">
                <a16:creationId xmlns:a16="http://schemas.microsoft.com/office/drawing/2014/main" id="{E7ABC193-60A5-429B-BB47-01F76D4BFEB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5932488"/>
            <a:ext cx="6858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14" r:id="rId8"/>
    <p:sldLayoutId id="2147483722" r:id="rId9"/>
    <p:sldLayoutId id="2147483723" r:id="rId10"/>
    <p:sldLayoutId id="2147483724" r:id="rId11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icrosoft Sans Serif" panose="020B0604020202020204" pitchFamily="34" charset="0"/>
          <a:ea typeface="Microsoft Sans Serif" panose="020B0604020202020204" pitchFamily="34" charset="0"/>
          <a:cs typeface="Microsoft Sans Serif" panose="020B060402020202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ato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ato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ato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ato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Microsoft Sans Serif" panose="020B0604020202020204" pitchFamily="34" charset="0"/>
          <a:ea typeface="Microsoft Sans Serif" panose="020B0604020202020204" pitchFamily="34" charset="0"/>
          <a:cs typeface="Microsoft Sans Serif" panose="020B060402020202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Microsoft Sans Serif" panose="020B0604020202020204" pitchFamily="34" charset="0"/>
          <a:ea typeface="Microsoft Sans Serif" panose="020B0604020202020204" pitchFamily="34" charset="0"/>
          <a:cs typeface="Microsoft Sans Serif" panose="020B060402020202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Microsoft Sans Serif" panose="020B0604020202020204" pitchFamily="34" charset="0"/>
          <a:ea typeface="Microsoft Sans Serif" panose="020B0604020202020204" pitchFamily="34" charset="0"/>
          <a:cs typeface="Microsoft Sans Serif" panose="020B0604020202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Microsoft Sans Serif" panose="020B0604020202020204" pitchFamily="34" charset="0"/>
          <a:ea typeface="Microsoft Sans Serif" panose="020B0604020202020204" pitchFamily="34" charset="0"/>
          <a:cs typeface="Microsoft Sans Serif" panose="020B060402020202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Microsoft Sans Serif" panose="020B0604020202020204" pitchFamily="34" charset="0"/>
          <a:ea typeface="Microsoft Sans Serif" panose="020B0604020202020204" pitchFamily="34" charset="0"/>
          <a:cs typeface="Microsoft Sans Serif" panose="020B0604020202020204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B3815-E7D5-40C6-8A35-E1BB438E8F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943098"/>
            <a:ext cx="9144000" cy="1790700"/>
          </a:xfrm>
          <a:solidFill>
            <a:schemeClr val="tx1">
              <a:lumMod val="65000"/>
              <a:lumOff val="35000"/>
            </a:schemeClr>
          </a:solidFill>
        </p:spPr>
        <p:txBody>
          <a:bodyPr/>
          <a:lstStyle/>
          <a:p>
            <a:pPr algn="l"/>
            <a:r>
              <a:rPr lang="en-US" dirty="0"/>
              <a:t>                </a:t>
            </a:r>
            <a:r>
              <a:rPr lang="en-US" sz="4000" dirty="0">
                <a:solidFill>
                  <a:schemeClr val="bg1"/>
                </a:solidFill>
              </a:rPr>
              <a:t>Office of Neighborhood 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                  Safety &amp; Engagement </a:t>
            </a:r>
            <a:r>
              <a:rPr lang="en-US" sz="3600" dirty="0">
                <a:solidFill>
                  <a:schemeClr val="bg1"/>
                </a:solidFill>
                <a:latin typeface="Abadi" panose="020B0604020104020204" pitchFamily="34" charset="0"/>
              </a:rPr>
              <a:t>(ONSE)</a:t>
            </a:r>
            <a:endParaRPr lang="en-US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02ECE5-1EBC-4C1D-A105-5F9EBB04D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1200" y="4267199"/>
            <a:ext cx="6400800" cy="114300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February 24, 2022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John Bush, ONSE Director</a:t>
            </a: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075087-EBB4-421E-87B3-8638EF615E5C}"/>
              </a:ext>
            </a:extLst>
          </p:cNvPr>
          <p:cNvSpPr/>
          <p:nvPr/>
        </p:nvSpPr>
        <p:spPr>
          <a:xfrm rot="16200000">
            <a:off x="4376487" y="-573677"/>
            <a:ext cx="395378" cy="91483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E74530B-F453-45A9-B881-F6EA9ED0659A}"/>
              </a:ext>
            </a:extLst>
          </p:cNvPr>
          <p:cNvSpPr txBox="1">
            <a:spLocks/>
          </p:cNvSpPr>
          <p:nvPr/>
        </p:nvSpPr>
        <p:spPr>
          <a:xfrm>
            <a:off x="1524000" y="6282910"/>
            <a:ext cx="6400800" cy="457200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City of Savannah / Community Services / Office of Neighborhood Safety and Engagement</a:t>
            </a:r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96440ACB-C54B-4E31-9AED-12893FBCF942}"/>
              </a:ext>
            </a:extLst>
          </p:cNvPr>
          <p:cNvSpPr/>
          <p:nvPr/>
        </p:nvSpPr>
        <p:spPr>
          <a:xfrm>
            <a:off x="228600" y="1943100"/>
            <a:ext cx="1524000" cy="179070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Arrow: Chevron 8">
            <a:extLst>
              <a:ext uri="{FF2B5EF4-FFF2-40B4-BE49-F238E27FC236}">
                <a16:creationId xmlns:a16="http://schemas.microsoft.com/office/drawing/2014/main" id="{486A9930-049E-4220-93B3-6AE50CB1A2EE}"/>
              </a:ext>
            </a:extLst>
          </p:cNvPr>
          <p:cNvSpPr/>
          <p:nvPr/>
        </p:nvSpPr>
        <p:spPr>
          <a:xfrm>
            <a:off x="467423" y="1943100"/>
            <a:ext cx="1524000" cy="1790700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id="{24C3DD04-41DE-4B12-873F-70F8C8ED8E6D}"/>
              </a:ext>
            </a:extLst>
          </p:cNvPr>
          <p:cNvSpPr/>
          <p:nvPr/>
        </p:nvSpPr>
        <p:spPr>
          <a:xfrm>
            <a:off x="762000" y="1943100"/>
            <a:ext cx="1524000" cy="1790700"/>
          </a:xfrm>
          <a:prstGeom prst="chevron">
            <a:avLst/>
          </a:prstGeom>
          <a:solidFill>
            <a:srgbClr val="009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C4E432-15EA-4B1B-BCD2-EE52C13E212C}"/>
              </a:ext>
            </a:extLst>
          </p:cNvPr>
          <p:cNvSpPr txBox="1"/>
          <p:nvPr/>
        </p:nvSpPr>
        <p:spPr>
          <a:xfrm>
            <a:off x="914400" y="5368510"/>
            <a:ext cx="7315200" cy="83099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2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The Office of Neighborhood Safety and Engagement (ONSE) is dedicated to reducing crime and increasing neighborhood safety through a collaborative approach, developing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</a:rPr>
              <a:t> and implementing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community-wide crime reduction strategies and goals, and working directly with City departments, concerned citizens, and partner organizations to identify and connect individuals to community supports.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529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D596715-81AF-4B72-97E0-CF614BBF6AAA}"/>
              </a:ext>
            </a:extLst>
          </p:cNvPr>
          <p:cNvSpPr/>
          <p:nvPr/>
        </p:nvSpPr>
        <p:spPr>
          <a:xfrm>
            <a:off x="0" y="4300295"/>
            <a:ext cx="9144000" cy="226452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FD557D-F76C-4BBC-B88B-C5A894689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  <a:solidFill>
            <a:srgbClr val="009249"/>
          </a:solidFill>
        </p:spPr>
        <p:txBody>
          <a:bodyPr/>
          <a:lstStyle/>
          <a:p>
            <a:r>
              <a:rPr lang="en-US" sz="5400" b="1" dirty="0">
                <a:solidFill>
                  <a:schemeClr val="bg1"/>
                </a:solidFill>
              </a:rPr>
              <a:t>Top Three Goals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529B6B-AA2C-4189-8CDF-5D7B1EBA3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337" y="1651017"/>
            <a:ext cx="7099663" cy="2544749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b="1" dirty="0">
                <a:latin typeface="Century Gothic" panose="020B0502020202020204" pitchFamily="34" charset="0"/>
              </a:rPr>
              <a:t>Keeping young people alive</a:t>
            </a:r>
          </a:p>
          <a:p>
            <a:pPr>
              <a:spcAft>
                <a:spcPts val="600"/>
              </a:spcAft>
            </a:pPr>
            <a:r>
              <a:rPr lang="en-US" b="1" dirty="0">
                <a:latin typeface="Century Gothic" panose="020B0502020202020204" pitchFamily="34" charset="0"/>
              </a:rPr>
              <a:t>Keeping young people out of jail</a:t>
            </a:r>
          </a:p>
          <a:p>
            <a:pPr>
              <a:spcAft>
                <a:spcPts val="600"/>
              </a:spcAft>
            </a:pPr>
            <a:r>
              <a:rPr lang="en-US" b="1" dirty="0">
                <a:latin typeface="Century Gothic" panose="020B0502020202020204" pitchFamily="34" charset="0"/>
              </a:rPr>
              <a:t>Keeping young people safe at home, school or the workplace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CA368E08-4F0A-4DAA-A5DD-4C9F969A1FD1}"/>
              </a:ext>
            </a:extLst>
          </p:cNvPr>
          <p:cNvSpPr txBox="1">
            <a:spLocks/>
          </p:cNvSpPr>
          <p:nvPr/>
        </p:nvSpPr>
        <p:spPr>
          <a:xfrm>
            <a:off x="844415" y="6537482"/>
            <a:ext cx="6477000" cy="312659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City of Savannah / Community Services / Office of Neighborhood Safety and Engagement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19590F-8976-4C83-8FDB-19B9588DC2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48600" y="6537481"/>
            <a:ext cx="1143000" cy="312659"/>
          </a:xfrm>
        </p:spPr>
        <p:txBody>
          <a:bodyPr/>
          <a:lstStyle/>
          <a:p>
            <a:fld id="{D2FD90D3-27C9-42A0-83C7-B415D3B2253F}" type="slidenum">
              <a:rPr lang="en-US" altLang="en-US" smtClean="0"/>
              <a:pPr/>
              <a:t>2</a:t>
            </a:fld>
            <a:endParaRPr lang="en-US" alt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A07A50-BB7F-492E-B28C-EF5B5C206DE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802674" cy="1371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500" b="1" i="1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ONSE</a:t>
            </a:r>
          </a:p>
        </p:txBody>
      </p:sp>
      <p:pic>
        <p:nvPicPr>
          <p:cNvPr id="15" name="Picture 14" descr="Person teaching in class">
            <a:extLst>
              <a:ext uri="{FF2B5EF4-FFF2-40B4-BE49-F238E27FC236}">
                <a16:creationId xmlns:a16="http://schemas.microsoft.com/office/drawing/2014/main" id="{0CAD7AD5-4AB4-4B97-B2AB-044493F96A3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4468" y="4489398"/>
            <a:ext cx="2915332" cy="1943555"/>
          </a:xfrm>
          <a:prstGeom prst="rect">
            <a:avLst/>
          </a:prstGeom>
        </p:spPr>
      </p:pic>
      <p:pic>
        <p:nvPicPr>
          <p:cNvPr id="5" name="Picture 4" descr="Teenage boy doing homework">
            <a:extLst>
              <a:ext uri="{FF2B5EF4-FFF2-40B4-BE49-F238E27FC236}">
                <a16:creationId xmlns:a16="http://schemas.microsoft.com/office/drawing/2014/main" id="{D6CDCDAE-0EB5-4DF2-9E3E-D5399BAE89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68" y="4489398"/>
            <a:ext cx="2915332" cy="1943555"/>
          </a:xfrm>
          <a:prstGeom prst="rect">
            <a:avLst/>
          </a:prstGeom>
        </p:spPr>
      </p:pic>
      <p:pic>
        <p:nvPicPr>
          <p:cNvPr id="11" name="Picture 10" descr="Young boy doing homework">
            <a:extLst>
              <a:ext uri="{FF2B5EF4-FFF2-40B4-BE49-F238E27FC236}">
                <a16:creationId xmlns:a16="http://schemas.microsoft.com/office/drawing/2014/main" id="{D0781BD4-3A0D-4A34-872C-211A146B29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4844" y="135421"/>
            <a:ext cx="1799445" cy="1199630"/>
          </a:xfrm>
          <a:prstGeom prst="rect">
            <a:avLst/>
          </a:prstGeom>
        </p:spPr>
      </p:pic>
      <p:pic>
        <p:nvPicPr>
          <p:cNvPr id="16" name="Picture 15" descr="Teenager using tablet">
            <a:extLst>
              <a:ext uri="{FF2B5EF4-FFF2-40B4-BE49-F238E27FC236}">
                <a16:creationId xmlns:a16="http://schemas.microsoft.com/office/drawing/2014/main" id="{857B65CB-72B6-4056-8ED3-C499DD1FC6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6973" y="2042881"/>
            <a:ext cx="1799443" cy="1199629"/>
          </a:xfrm>
          <a:prstGeom prst="rect">
            <a:avLst/>
          </a:prstGeom>
        </p:spPr>
      </p:pic>
      <p:pic>
        <p:nvPicPr>
          <p:cNvPr id="20" name="Picture 19" descr="Man in carpentry workshop">
            <a:extLst>
              <a:ext uri="{FF2B5EF4-FFF2-40B4-BE49-F238E27FC236}">
                <a16:creationId xmlns:a16="http://schemas.microsoft.com/office/drawing/2014/main" id="{6991541E-6413-4B19-9442-740ACE2B80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501293"/>
            <a:ext cx="2936599" cy="1931660"/>
          </a:xfrm>
          <a:prstGeom prst="rect">
            <a:avLst/>
          </a:prstGeom>
        </p:spPr>
      </p:pic>
      <p:pic>
        <p:nvPicPr>
          <p:cNvPr id="22" name="Picture 21" descr="Person woodworking">
            <a:extLst>
              <a:ext uri="{FF2B5EF4-FFF2-40B4-BE49-F238E27FC236}">
                <a16:creationId xmlns:a16="http://schemas.microsoft.com/office/drawing/2014/main" id="{7396D45F-E3B9-46CC-9965-722147F609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8204" y="4694460"/>
            <a:ext cx="1799444" cy="1199629"/>
          </a:xfrm>
          <a:prstGeom prst="rect">
            <a:avLst/>
          </a:prstGeom>
        </p:spPr>
      </p:pic>
      <p:pic>
        <p:nvPicPr>
          <p:cNvPr id="24" name="Picture 23" descr="Mixed race man working on laptop">
            <a:extLst>
              <a:ext uri="{FF2B5EF4-FFF2-40B4-BE49-F238E27FC236}">
                <a16:creationId xmlns:a16="http://schemas.microsoft.com/office/drawing/2014/main" id="{91196DDF-25A0-466A-A2C6-E7CCD29FBF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254" y="1425883"/>
            <a:ext cx="1576204" cy="1051830"/>
          </a:xfrm>
          <a:prstGeom prst="rect">
            <a:avLst/>
          </a:prstGeom>
        </p:spPr>
      </p:pic>
      <p:pic>
        <p:nvPicPr>
          <p:cNvPr id="26" name="Picture 25" descr="American Football team">
            <a:extLst>
              <a:ext uri="{FF2B5EF4-FFF2-40B4-BE49-F238E27FC236}">
                <a16:creationId xmlns:a16="http://schemas.microsoft.com/office/drawing/2014/main" id="{FD1029E4-572C-44A1-B885-C564CF228F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009" y="5276622"/>
            <a:ext cx="1932300" cy="128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3581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923E26-BDCD-4838-A803-FC75CB3F1674}"/>
              </a:ext>
            </a:extLst>
          </p:cNvPr>
          <p:cNvSpPr txBox="1"/>
          <p:nvPr/>
        </p:nvSpPr>
        <p:spPr>
          <a:xfrm>
            <a:off x="0" y="0"/>
            <a:ext cx="9156700" cy="4154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2100" i="1" dirty="0">
              <a:solidFill>
                <a:schemeClr val="tx1">
                  <a:lumMod val="65000"/>
                  <a:lumOff val="35000"/>
                </a:schemeClr>
              </a:solidFill>
              <a:latin typeface="Candara" panose="020E0502030303020204" pitchFamily="34" charset="0"/>
              <a:ea typeface="Microsoft Sans Serif" panose="020B0604020202020204" pitchFamily="34" charset="0"/>
              <a:cs typeface="Biome" panose="020B0503030204020804" pitchFamily="34" charset="0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F411FB3D-80B2-4E18-BEBF-E55F2C92AB87}"/>
              </a:ext>
            </a:extLst>
          </p:cNvPr>
          <p:cNvSpPr txBox="1">
            <a:spLocks/>
          </p:cNvSpPr>
          <p:nvPr/>
        </p:nvSpPr>
        <p:spPr>
          <a:xfrm>
            <a:off x="914400" y="6248400"/>
            <a:ext cx="6400800" cy="457200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City of Savannah / Community Services / Office of Neighborhood Safety and Engagement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86BF8B-3C21-475A-B208-6148B6453AB7}"/>
              </a:ext>
            </a:extLst>
          </p:cNvPr>
          <p:cNvSpPr/>
          <p:nvPr/>
        </p:nvSpPr>
        <p:spPr>
          <a:xfrm flipH="1">
            <a:off x="8643779" y="0"/>
            <a:ext cx="221838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847E4F9-C1B1-4131-9C72-E4DC05DE5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169" y="1064679"/>
            <a:ext cx="8186579" cy="464306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000" b="1" dirty="0">
                <a:latin typeface="Century Gothic" panose="020B0502020202020204" pitchFamily="34" charset="0"/>
              </a:rPr>
              <a:t>Pursue a “Whole of Government” approach to violence prevention and response</a:t>
            </a:r>
          </a:p>
          <a:p>
            <a:pPr lvl="1">
              <a:spcBef>
                <a:spcPts val="600"/>
              </a:spcBef>
            </a:pPr>
            <a:r>
              <a:rPr lang="en-US" sz="1600" dirty="0">
                <a:latin typeface="Century Gothic" panose="020B0502020202020204" pitchFamily="34" charset="0"/>
              </a:rPr>
              <a:t>Convene local government, education, law enforcement, court system, social services, healthcare system, etc.</a:t>
            </a:r>
          </a:p>
          <a:p>
            <a:pPr lvl="1">
              <a:spcBef>
                <a:spcPts val="600"/>
              </a:spcBef>
            </a:pPr>
            <a:r>
              <a:rPr lang="en-US" sz="1600" dirty="0">
                <a:latin typeface="Century Gothic" panose="020B0502020202020204" pitchFamily="34" charset="0"/>
              </a:rPr>
              <a:t>Formalize partnerships (Memoranda of Understanding)</a:t>
            </a:r>
          </a:p>
          <a:p>
            <a:pPr>
              <a:spcBef>
                <a:spcPts val="1200"/>
              </a:spcBef>
            </a:pPr>
            <a:r>
              <a:rPr lang="en-US" sz="2000" b="1" dirty="0">
                <a:latin typeface="Century Gothic" panose="020B0502020202020204" pitchFamily="34" charset="0"/>
              </a:rPr>
              <a:t>Employ local and national best practices with proven results  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latin typeface="Century Gothic" panose="020B0502020202020204" pitchFamily="34" charset="0"/>
              </a:rPr>
              <a:t>PAL, Cure Violence, Credible Messengers, Violence Interrupters, SIP</a:t>
            </a:r>
          </a:p>
          <a:p>
            <a:pPr>
              <a:spcBef>
                <a:spcPts val="1200"/>
              </a:spcBef>
            </a:pPr>
            <a:r>
              <a:rPr lang="en-US" sz="2000" b="1" dirty="0">
                <a:latin typeface="Century Gothic" panose="020B0502020202020204" pitchFamily="34" charset="0"/>
              </a:rPr>
              <a:t>Target young people most at-risk of being a victim or perpetrating gun violence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1600" dirty="0">
                <a:latin typeface="Century Gothic" panose="020B0502020202020204" pitchFamily="34" charset="0"/>
              </a:rPr>
              <a:t>(often the same individuals)</a:t>
            </a:r>
          </a:p>
          <a:p>
            <a:pPr>
              <a:spcBef>
                <a:spcPts val="1200"/>
              </a:spcBef>
            </a:pPr>
            <a:r>
              <a:rPr lang="en-US" sz="2000" b="1" dirty="0">
                <a:latin typeface="Century Gothic" panose="020B0502020202020204" pitchFamily="34" charset="0"/>
              </a:rPr>
              <a:t>Connect young people to resources that de-escalate tensions and redirect behaviors towards positive outcomes</a:t>
            </a:r>
          </a:p>
          <a:p>
            <a:pPr>
              <a:spcBef>
                <a:spcPts val="1200"/>
              </a:spcBef>
            </a:pPr>
            <a:r>
              <a:rPr lang="en-US" sz="2000" b="1" dirty="0">
                <a:latin typeface="Century Gothic" panose="020B0502020202020204" pitchFamily="34" charset="0"/>
              </a:rPr>
              <a:t>Create a Space for Collaboration </a:t>
            </a:r>
            <a:r>
              <a:rPr lang="en-US" sz="1600" dirty="0">
                <a:latin typeface="Century Gothic" panose="020B0502020202020204" pitchFamily="34" charset="0"/>
              </a:rPr>
              <a:t>(37</a:t>
            </a:r>
            <a:r>
              <a:rPr lang="en-US" sz="1600" baseline="30000" dirty="0">
                <a:latin typeface="Century Gothic" panose="020B0502020202020204" pitchFamily="34" charset="0"/>
              </a:rPr>
              <a:t>th</a:t>
            </a:r>
            <a:r>
              <a:rPr lang="en-US" sz="1600" dirty="0">
                <a:latin typeface="Century Gothic" panose="020B0502020202020204" pitchFamily="34" charset="0"/>
              </a:rPr>
              <a:t> &amp; Waters Avenue)</a:t>
            </a:r>
          </a:p>
          <a:p>
            <a:pPr>
              <a:spcBef>
                <a:spcPts val="1200"/>
              </a:spcBef>
            </a:pPr>
            <a:r>
              <a:rPr lang="en-US" sz="2000" b="1" dirty="0">
                <a:latin typeface="Century Gothic" panose="020B0502020202020204" pitchFamily="34" charset="0"/>
              </a:rPr>
              <a:t>Resource local organizations already doing this work</a:t>
            </a:r>
          </a:p>
          <a:p>
            <a:pPr>
              <a:spcBef>
                <a:spcPts val="1200"/>
              </a:spcBef>
            </a:pPr>
            <a:endParaRPr lang="en-US" sz="2000" dirty="0">
              <a:latin typeface="Century Gothic" panose="020B0502020202020204" pitchFamily="34" charset="0"/>
            </a:endParaRPr>
          </a:p>
          <a:p>
            <a:pPr>
              <a:spcBef>
                <a:spcPts val="1200"/>
              </a:spcBef>
            </a:pPr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FD8798-D107-487A-840D-5BCB8B24A60F}"/>
              </a:ext>
            </a:extLst>
          </p:cNvPr>
          <p:cNvSpPr/>
          <p:nvPr/>
        </p:nvSpPr>
        <p:spPr>
          <a:xfrm>
            <a:off x="8816053" y="0"/>
            <a:ext cx="327947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6B1DB3-617B-4403-B8F3-A6EA0F3BAC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24800" y="6400800"/>
            <a:ext cx="1143000" cy="304800"/>
          </a:xfrm>
        </p:spPr>
        <p:txBody>
          <a:bodyPr/>
          <a:lstStyle/>
          <a:p>
            <a:fld id="{D2FD90D3-27C9-42A0-83C7-B415D3B2253F}" type="slidenum">
              <a:rPr lang="en-US" altLang="en-US" smtClean="0">
                <a:solidFill>
                  <a:schemeClr val="bg1"/>
                </a:solidFill>
              </a:rPr>
              <a:pPr/>
              <a:t>3</a:t>
            </a:fld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2AAB52-7DB4-4145-AE76-5B433B1BE78F}"/>
              </a:ext>
            </a:extLst>
          </p:cNvPr>
          <p:cNvSpPr txBox="1">
            <a:spLocks/>
          </p:cNvSpPr>
          <p:nvPr/>
        </p:nvSpPr>
        <p:spPr bwMode="auto">
          <a:xfrm>
            <a:off x="-12700" y="187930"/>
            <a:ext cx="9156700" cy="802670"/>
          </a:xfrm>
          <a:prstGeom prst="rect">
            <a:avLst/>
          </a:prstGeom>
          <a:solidFill>
            <a:srgbClr val="00924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ato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ato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ato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ato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r>
              <a:rPr lang="en-US" sz="3200" b="1" kern="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 Strategies for Meeting These Goals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337BD36-8EA7-42EA-82E4-D250DA699FA8}"/>
              </a:ext>
            </a:extLst>
          </p:cNvPr>
          <p:cNvSpPr/>
          <p:nvPr/>
        </p:nvSpPr>
        <p:spPr>
          <a:xfrm flipH="1">
            <a:off x="8421941" y="-1"/>
            <a:ext cx="221838" cy="1129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73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uiExpand="1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ortrait of a doctor in her office">
            <a:extLst>
              <a:ext uri="{FF2B5EF4-FFF2-40B4-BE49-F238E27FC236}">
                <a16:creationId xmlns:a16="http://schemas.microsoft.com/office/drawing/2014/main" id="{95459934-70B8-4E0A-8AAE-C4345B5DFE8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1796" y="5268927"/>
            <a:ext cx="1905000" cy="127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F56455-DDA9-44BE-8F1C-7834FEDE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56700" cy="1270000"/>
          </a:xfrm>
          <a:solidFill>
            <a:srgbClr val="009249"/>
          </a:solidFill>
        </p:spPr>
        <p:txBody>
          <a:bodyPr/>
          <a:lstStyle/>
          <a:p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Partnerships:</a:t>
            </a:r>
            <a:br>
              <a:rPr lang="en-US" sz="3200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</a:b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Who We Need to Help With This Work </a:t>
            </a:r>
            <a:endParaRPr lang="en-US" sz="3200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6B1DB3-617B-4403-B8F3-A6EA0F3BAC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3796" y="6514978"/>
            <a:ext cx="1143000" cy="300446"/>
          </a:xfrm>
        </p:spPr>
        <p:txBody>
          <a:bodyPr/>
          <a:lstStyle/>
          <a:p>
            <a:fld id="{D2FD90D3-27C9-42A0-83C7-B415D3B2253F}" type="slidenum">
              <a:rPr lang="en-US" altLang="en-US" smtClean="0"/>
              <a:pPr/>
              <a:t>4</a:t>
            </a:fld>
            <a:endParaRPr lang="en-US" alt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FD8798-D107-487A-840D-5BCB8B24A60F}"/>
              </a:ext>
            </a:extLst>
          </p:cNvPr>
          <p:cNvSpPr/>
          <p:nvPr/>
        </p:nvSpPr>
        <p:spPr>
          <a:xfrm>
            <a:off x="0" y="-11974"/>
            <a:ext cx="549785" cy="688194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86BF8B-3C21-475A-B208-6148B6453AB7}"/>
              </a:ext>
            </a:extLst>
          </p:cNvPr>
          <p:cNvSpPr/>
          <p:nvPr/>
        </p:nvSpPr>
        <p:spPr>
          <a:xfrm flipH="1">
            <a:off x="468773" y="-11974"/>
            <a:ext cx="314423" cy="688194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56D0B42-5D20-4935-BB67-9824F4E67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8410" y="1440586"/>
            <a:ext cx="4136990" cy="3630592"/>
          </a:xfrm>
        </p:spPr>
        <p:txBody>
          <a:bodyPr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latin typeface="Century Gothic" panose="020B0502020202020204" pitchFamily="34" charset="0"/>
              </a:rPr>
              <a:t>Key Community Partners</a:t>
            </a:r>
          </a:p>
          <a:p>
            <a:pPr lvl="1">
              <a:spcBef>
                <a:spcPts val="600"/>
              </a:spcBef>
            </a:pPr>
            <a:r>
              <a:rPr lang="en-US" sz="1600" dirty="0">
                <a:latin typeface="Century Gothic" panose="020B0502020202020204" pitchFamily="34" charset="0"/>
              </a:rPr>
              <a:t>Parents &amp; Families</a:t>
            </a:r>
          </a:p>
          <a:p>
            <a:pPr lvl="1">
              <a:spcBef>
                <a:spcPts val="600"/>
              </a:spcBef>
            </a:pPr>
            <a:r>
              <a:rPr lang="en-US" sz="1600" dirty="0">
                <a:latin typeface="Century Gothic" panose="020B0502020202020204" pitchFamily="34" charset="0"/>
              </a:rPr>
              <a:t>Youth organizations</a:t>
            </a:r>
          </a:p>
          <a:p>
            <a:pPr lvl="1">
              <a:spcBef>
                <a:spcPts val="600"/>
              </a:spcBef>
            </a:pPr>
            <a:r>
              <a:rPr lang="en-US" sz="1600" dirty="0">
                <a:latin typeface="Century Gothic" panose="020B0502020202020204" pitchFamily="34" charset="0"/>
              </a:rPr>
              <a:t>Coaches &amp; sports organizations</a:t>
            </a:r>
          </a:p>
          <a:p>
            <a:pPr lvl="1">
              <a:spcBef>
                <a:spcPts val="600"/>
              </a:spcBef>
            </a:pPr>
            <a:r>
              <a:rPr lang="en-US" sz="1600" dirty="0">
                <a:latin typeface="Century Gothic" panose="020B0502020202020204" pitchFamily="34" charset="0"/>
              </a:rPr>
              <a:t>Faith community</a:t>
            </a:r>
          </a:p>
          <a:p>
            <a:pPr lvl="1">
              <a:spcBef>
                <a:spcPts val="600"/>
              </a:spcBef>
            </a:pPr>
            <a:r>
              <a:rPr lang="en-US" sz="1600" dirty="0">
                <a:latin typeface="Century Gothic" panose="020B0502020202020204" pitchFamily="34" charset="0"/>
              </a:rPr>
              <a:t>Business community</a:t>
            </a:r>
          </a:p>
          <a:p>
            <a:pPr lvl="1">
              <a:spcBef>
                <a:spcPts val="600"/>
              </a:spcBef>
            </a:pPr>
            <a:r>
              <a:rPr lang="en-US" sz="1600" dirty="0">
                <a:latin typeface="Century Gothic" panose="020B0502020202020204" pitchFamily="34" charset="0"/>
              </a:rPr>
              <a:t>Military</a:t>
            </a:r>
          </a:p>
          <a:p>
            <a:pPr lvl="1">
              <a:spcBef>
                <a:spcPts val="600"/>
              </a:spcBef>
            </a:pPr>
            <a:r>
              <a:rPr lang="en-US" sz="1600" dirty="0">
                <a:latin typeface="Century Gothic" panose="020B0502020202020204" pitchFamily="34" charset="0"/>
              </a:rPr>
              <a:t>Non-profit organizations</a:t>
            </a:r>
          </a:p>
          <a:p>
            <a:pPr lvl="1">
              <a:spcBef>
                <a:spcPts val="600"/>
              </a:spcBef>
            </a:pPr>
            <a:r>
              <a:rPr lang="en-US" sz="1600" dirty="0">
                <a:latin typeface="Century Gothic" panose="020B0502020202020204" pitchFamily="34" charset="0"/>
              </a:rPr>
              <a:t>Neighborhood organizations &amp; other volunteer groups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EDAFEF0-E4AB-4CF4-A8FE-CFBE757E70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370" b="7188"/>
          <a:stretch/>
        </p:blipFill>
        <p:spPr>
          <a:xfrm>
            <a:off x="4942713" y="5257800"/>
            <a:ext cx="2115525" cy="1292255"/>
          </a:xfrm>
          <a:prstGeom prst="rect">
            <a:avLst/>
          </a:prstGeom>
        </p:spPr>
      </p:pic>
      <p:pic>
        <p:nvPicPr>
          <p:cNvPr id="1026" name="Picture 2" descr="Closeup Photo Black Door Yes We Are Open Signage">
            <a:extLst>
              <a:ext uri="{FF2B5EF4-FFF2-40B4-BE49-F238E27FC236}">
                <a16:creationId xmlns:a16="http://schemas.microsoft.com/office/drawing/2014/main" id="{A0C51499-D850-4CD5-934B-6B41753D1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6754" y="5258530"/>
            <a:ext cx="1969421" cy="129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ree stock photo of adult, africa, athlete">
            <a:extLst>
              <a:ext uri="{FF2B5EF4-FFF2-40B4-BE49-F238E27FC236}">
                <a16:creationId xmlns:a16="http://schemas.microsoft.com/office/drawing/2014/main" id="{1B04F77D-7BDE-4F2E-B71F-AD86CA5D1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9733" y="5257801"/>
            <a:ext cx="1969422" cy="129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224B872-A96D-4C5F-9EA0-04CE065BCF03}"/>
              </a:ext>
            </a:extLst>
          </p:cNvPr>
          <p:cNvSpPr txBox="1">
            <a:spLocks/>
          </p:cNvSpPr>
          <p:nvPr/>
        </p:nvSpPr>
        <p:spPr bwMode="auto">
          <a:xfrm>
            <a:off x="956100" y="1605446"/>
            <a:ext cx="3986613" cy="372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kern="0" dirty="0">
                <a:latin typeface="Century Gothic" panose="020B0502020202020204" pitchFamily="34" charset="0"/>
              </a:rPr>
              <a:t>Key Government Partners  </a:t>
            </a:r>
          </a:p>
          <a:p>
            <a:pPr lvl="1">
              <a:spcBef>
                <a:spcPts val="600"/>
              </a:spcBef>
            </a:pPr>
            <a:r>
              <a:rPr lang="en-US" sz="1600" kern="0" dirty="0">
                <a:latin typeface="Century Gothic" panose="020B0502020202020204" pitchFamily="34" charset="0"/>
              </a:rPr>
              <a:t>Public Safety</a:t>
            </a:r>
          </a:p>
          <a:p>
            <a:pPr lvl="1">
              <a:spcBef>
                <a:spcPts val="600"/>
              </a:spcBef>
            </a:pPr>
            <a:r>
              <a:rPr lang="en-US" sz="1600" kern="0" dirty="0">
                <a:latin typeface="Century Gothic" panose="020B0502020202020204" pitchFamily="34" charset="0"/>
              </a:rPr>
              <a:t>Community Services</a:t>
            </a:r>
          </a:p>
          <a:p>
            <a:pPr lvl="1">
              <a:spcBef>
                <a:spcPts val="600"/>
              </a:spcBef>
            </a:pPr>
            <a:r>
              <a:rPr lang="en-US" sz="1600" kern="0" dirty="0">
                <a:latin typeface="Century Gothic" panose="020B0502020202020204" pitchFamily="34" charset="0"/>
              </a:rPr>
              <a:t>Education System</a:t>
            </a:r>
          </a:p>
          <a:p>
            <a:pPr lvl="1">
              <a:spcBef>
                <a:spcPts val="600"/>
              </a:spcBef>
            </a:pPr>
            <a:r>
              <a:rPr lang="en-US" sz="1600" kern="0" dirty="0">
                <a:latin typeface="Century Gothic" panose="020B0502020202020204" pitchFamily="34" charset="0"/>
              </a:rPr>
              <a:t>Health Care Services</a:t>
            </a:r>
          </a:p>
          <a:p>
            <a:pPr lvl="1">
              <a:spcBef>
                <a:spcPts val="600"/>
              </a:spcBef>
            </a:pPr>
            <a:r>
              <a:rPr lang="en-US" sz="1600" kern="0" dirty="0">
                <a:latin typeface="Century Gothic" panose="020B0502020202020204" pitchFamily="34" charset="0"/>
              </a:rPr>
              <a:t>Court System</a:t>
            </a:r>
          </a:p>
          <a:p>
            <a:pPr lvl="1">
              <a:spcBef>
                <a:spcPts val="600"/>
              </a:spcBef>
            </a:pPr>
            <a:r>
              <a:rPr lang="en-US" sz="1600" kern="0" dirty="0">
                <a:latin typeface="Century Gothic" panose="020B0502020202020204" pitchFamily="34" charset="0"/>
              </a:rPr>
              <a:t>Family and Children Services</a:t>
            </a:r>
          </a:p>
          <a:p>
            <a:pPr lvl="1">
              <a:spcBef>
                <a:spcPts val="600"/>
              </a:spcBef>
            </a:pPr>
            <a:r>
              <a:rPr lang="en-US" sz="1600" kern="0" dirty="0">
                <a:latin typeface="Century Gothic" panose="020B0502020202020204" pitchFamily="34" charset="0"/>
              </a:rPr>
              <a:t>Public Housing Authority</a:t>
            </a:r>
          </a:p>
          <a:p>
            <a:pPr lvl="1">
              <a:spcBef>
                <a:spcPts val="600"/>
              </a:spcBef>
            </a:pPr>
            <a:r>
              <a:rPr lang="en-US" sz="1600" kern="0" dirty="0">
                <a:latin typeface="Century Gothic" panose="020B0502020202020204" pitchFamily="34" charset="0"/>
              </a:rPr>
              <a:t>Homeless Authority</a:t>
            </a:r>
          </a:p>
          <a:p>
            <a:pPr marL="457200" lvl="1" indent="0">
              <a:buFontTx/>
              <a:buNone/>
            </a:pPr>
            <a:endParaRPr lang="en-US" sz="1800" kern="0" dirty="0">
              <a:latin typeface="Century Gothic" panose="020B0502020202020204" pitchFamily="34" charset="0"/>
            </a:endParaRPr>
          </a:p>
          <a:p>
            <a:pPr lvl="1"/>
            <a:endParaRPr lang="en-US" sz="1800" kern="0" dirty="0">
              <a:latin typeface="Century Gothic" panose="020B0502020202020204" pitchFamily="34" charset="0"/>
            </a:endParaRPr>
          </a:p>
          <a:p>
            <a:pPr lvl="1"/>
            <a:endParaRPr lang="en-US" sz="1600" kern="0" dirty="0">
              <a:latin typeface="Century Gothic" panose="020B0502020202020204" pitchFamily="34" charset="0"/>
            </a:endParaRPr>
          </a:p>
          <a:p>
            <a:pPr lvl="1"/>
            <a:endParaRPr lang="en-US" sz="1600" kern="0" dirty="0">
              <a:latin typeface="Century Gothic" panose="020B0502020202020204" pitchFamily="34" charset="0"/>
            </a:endParaRPr>
          </a:p>
          <a:p>
            <a:pPr lvl="1"/>
            <a:endParaRPr lang="en-US" sz="1600" kern="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23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CC513ED5-7461-4691-938F-66DE010E83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1581105"/>
              </p:ext>
            </p:extLst>
          </p:nvPr>
        </p:nvGraphicFramePr>
        <p:xfrm>
          <a:off x="609601" y="2286000"/>
          <a:ext cx="8018352" cy="25907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799">
                  <a:extLst>
                    <a:ext uri="{9D8B030D-6E8A-4147-A177-3AD203B41FA5}">
                      <a16:colId xmlns:a16="http://schemas.microsoft.com/office/drawing/2014/main" val="2556115624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468889594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010818846"/>
                    </a:ext>
                  </a:extLst>
                </a:gridCol>
                <a:gridCol w="2150953">
                  <a:extLst>
                    <a:ext uri="{9D8B030D-6E8A-4147-A177-3AD203B41FA5}">
                      <a16:colId xmlns:a16="http://schemas.microsoft.com/office/drawing/2014/main" val="278653227"/>
                    </a:ext>
                  </a:extLst>
                </a:gridCol>
              </a:tblGrid>
              <a:tr h="2590799">
                <a:tc>
                  <a:txBody>
                    <a:bodyPr/>
                    <a:lstStyle/>
                    <a:p>
                      <a:endParaRPr lang="en-US" sz="1600" b="0" dirty="0"/>
                    </a:p>
                    <a:p>
                      <a:endParaRPr lang="en-US" sz="1600" b="0" dirty="0"/>
                    </a:p>
                    <a:p>
                      <a:endParaRPr lang="en-US" sz="1600" b="0" dirty="0"/>
                    </a:p>
                    <a:p>
                      <a:endParaRPr lang="en-US" sz="2000" b="0" dirty="0"/>
                    </a:p>
                    <a:p>
                      <a:r>
                        <a:rPr lang="en-US" sz="1600" b="0" dirty="0"/>
                        <a:t>The act of stopping something from happening or arising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  <a:p>
                      <a:endParaRPr lang="en-US" sz="1600" b="0" dirty="0"/>
                    </a:p>
                    <a:p>
                      <a:endParaRPr lang="en-US" sz="1600" b="0" dirty="0"/>
                    </a:p>
                    <a:p>
                      <a:endParaRPr lang="en-US" sz="2000" b="0" dirty="0"/>
                    </a:p>
                    <a:p>
                      <a:r>
                        <a:rPr lang="en-US" sz="1600" b="0" dirty="0"/>
                        <a:t>The process of taking action on something in order to affect its  outcome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0" i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600" b="0" i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600" b="0" i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2000" b="0" i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6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act of assigning or directing something to a new or different place or purpose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  <a:p>
                      <a:endParaRPr lang="en-US" sz="1600" b="0" dirty="0"/>
                    </a:p>
                    <a:p>
                      <a:endParaRPr lang="en-US" sz="1600" b="0" dirty="0"/>
                    </a:p>
                    <a:p>
                      <a:endParaRPr lang="en-US" sz="2000" b="0" dirty="0"/>
                    </a:p>
                    <a:p>
                      <a:r>
                        <a:rPr lang="en-US" sz="1600" b="0" dirty="0"/>
                        <a:t>Moving gradually towards a more advanced state; forward or onward movement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793094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FF56455-DDA9-44BE-8F1C-7834FEDE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700" y="0"/>
            <a:ext cx="9156700" cy="1129353"/>
          </a:xfrm>
          <a:solidFill>
            <a:srgbClr val="009249"/>
          </a:solidFill>
        </p:spPr>
        <p:txBody>
          <a:bodyPr/>
          <a:lstStyle/>
          <a:p>
            <a:pPr marL="346075" algn="l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 Funding Credible Programs &amp; Initiatives:</a:t>
            </a:r>
            <a:br>
              <a:rPr lang="en-US" sz="3200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</a:b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        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A Continuum of Service Needs</a:t>
            </a:r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F411FB3D-80B2-4E18-BEBF-E55F2C92AB87}"/>
              </a:ext>
            </a:extLst>
          </p:cNvPr>
          <p:cNvSpPr txBox="1">
            <a:spLocks/>
          </p:cNvSpPr>
          <p:nvPr/>
        </p:nvSpPr>
        <p:spPr>
          <a:xfrm>
            <a:off x="914400" y="6248400"/>
            <a:ext cx="6400800" cy="457200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City of Savannah / Community Services / Office of Neighborhood Safety and Engagement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6B1DB3-617B-4403-B8F3-A6EA0F3BAC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43679" y="6405154"/>
            <a:ext cx="1143000" cy="304800"/>
          </a:xfrm>
        </p:spPr>
        <p:txBody>
          <a:bodyPr/>
          <a:lstStyle/>
          <a:p>
            <a:fld id="{D2FD90D3-27C9-42A0-83C7-B415D3B2253F}" type="slidenum">
              <a:rPr lang="en-US" altLang="en-US" smtClean="0"/>
              <a:pPr/>
              <a:t>5</a:t>
            </a:fld>
            <a:endParaRPr lang="en-US" alt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337BD36-8EA7-42EA-82E4-D250DA699FA8}"/>
              </a:ext>
            </a:extLst>
          </p:cNvPr>
          <p:cNvSpPr/>
          <p:nvPr/>
        </p:nvSpPr>
        <p:spPr>
          <a:xfrm flipH="1">
            <a:off x="8501395" y="0"/>
            <a:ext cx="255127" cy="1129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86BF8B-3C21-475A-B208-6148B6453AB7}"/>
              </a:ext>
            </a:extLst>
          </p:cNvPr>
          <p:cNvSpPr/>
          <p:nvPr/>
        </p:nvSpPr>
        <p:spPr>
          <a:xfrm flipH="1">
            <a:off x="8627952" y="0"/>
            <a:ext cx="251173" cy="112935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FD8798-D107-487A-840D-5BCB8B24A60F}"/>
              </a:ext>
            </a:extLst>
          </p:cNvPr>
          <p:cNvSpPr/>
          <p:nvPr/>
        </p:nvSpPr>
        <p:spPr>
          <a:xfrm>
            <a:off x="8833405" y="0"/>
            <a:ext cx="310595" cy="11293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9CDA7D1-7EEE-42A5-8DE1-941097BEE0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0659667"/>
              </p:ext>
            </p:extLst>
          </p:nvPr>
        </p:nvGraphicFramePr>
        <p:xfrm>
          <a:off x="609600" y="1143000"/>
          <a:ext cx="8018352" cy="228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DE0D504-E609-436E-94F2-DB2D5E970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991099"/>
            <a:ext cx="8534400" cy="990602"/>
          </a:xfrm>
        </p:spPr>
        <p:txBody>
          <a:bodyPr/>
          <a:lstStyle/>
          <a:p>
            <a:r>
              <a:rPr lang="en-US" sz="1800" b="1" dirty="0">
                <a:latin typeface="Century Gothic" panose="020B0502020202020204" pitchFamily="34" charset="0"/>
              </a:rPr>
              <a:t>Program Guidelines are currently under development</a:t>
            </a:r>
            <a:endParaRPr lang="en-US" sz="1200" b="1" dirty="0">
              <a:latin typeface="Century Gothic" panose="020B0502020202020204" pitchFamily="34" charset="0"/>
            </a:endParaRPr>
          </a:p>
          <a:p>
            <a:r>
              <a:rPr lang="en-US" sz="1800" b="1" dirty="0">
                <a:latin typeface="Century Gothic" panose="020B0502020202020204" pitchFamily="34" charset="0"/>
              </a:rPr>
              <a:t>Application Process Priorities :  </a:t>
            </a:r>
            <a:r>
              <a:rPr lang="en-US" sz="1600" dirty="0">
                <a:latin typeface="Century Gothic" panose="020B0502020202020204" pitchFamily="34" charset="0"/>
              </a:rPr>
              <a:t>An extended application period, an easy-to-understand proposal process, and training </a:t>
            </a:r>
            <a:r>
              <a:rPr lang="en-US" sz="1600">
                <a:latin typeface="Century Gothic" panose="020B0502020202020204" pitchFamily="34" charset="0"/>
              </a:rPr>
              <a:t>and development </a:t>
            </a:r>
            <a:r>
              <a:rPr lang="en-US" sz="1600" dirty="0">
                <a:latin typeface="Century Gothic" panose="020B0502020202020204" pitchFamily="34" charset="0"/>
              </a:rPr>
              <a:t>for organizations</a:t>
            </a:r>
          </a:p>
        </p:txBody>
      </p:sp>
    </p:spTree>
    <p:extLst>
      <p:ext uri="{BB962C8B-B14F-4D97-AF65-F5344CB8AC3E}">
        <p14:creationId xmlns:p14="http://schemas.microsoft.com/office/powerpoint/2010/main" val="28425613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11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CA1DF9-18C0-40A1-A36E-1C01ECD32B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A4D28B-D8AF-4245-A9F9-D4587BD02C4B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0270ECCF-B73A-4A4E-AEA2-C0BD8C8255D3}"/>
              </a:ext>
            </a:extLst>
          </p:cNvPr>
          <p:cNvSpPr txBox="1">
            <a:spLocks/>
          </p:cNvSpPr>
          <p:nvPr/>
        </p:nvSpPr>
        <p:spPr>
          <a:xfrm>
            <a:off x="914400" y="6248400"/>
            <a:ext cx="6248400" cy="457200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City of Savannah / Community Services / Office of Neighborhood Safety and Engagement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CF91528-4F8D-4574-A915-9BBDA2FA0D98}"/>
              </a:ext>
            </a:extLst>
          </p:cNvPr>
          <p:cNvSpPr txBox="1">
            <a:spLocks/>
          </p:cNvSpPr>
          <p:nvPr/>
        </p:nvSpPr>
        <p:spPr>
          <a:xfrm>
            <a:off x="0" y="2919320"/>
            <a:ext cx="9144000" cy="17907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ato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ato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ato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ato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algn="l"/>
            <a:r>
              <a:rPr lang="en-US" kern="0"/>
              <a:t>     </a:t>
            </a:r>
            <a:endParaRPr lang="en-US" kern="0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7B5CD68-C903-4D60-9B72-3A395C922CBC}"/>
              </a:ext>
            </a:extLst>
          </p:cNvPr>
          <p:cNvSpPr/>
          <p:nvPr/>
        </p:nvSpPr>
        <p:spPr>
          <a:xfrm rot="16200000">
            <a:off x="4372134" y="485934"/>
            <a:ext cx="395378" cy="91483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04CF78E6-DC0A-4F85-A2BF-976EE229664A}"/>
              </a:ext>
            </a:extLst>
          </p:cNvPr>
          <p:cNvSpPr/>
          <p:nvPr/>
        </p:nvSpPr>
        <p:spPr>
          <a:xfrm>
            <a:off x="6858000" y="2919322"/>
            <a:ext cx="1524000" cy="179070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Arrow: Chevron 16">
            <a:extLst>
              <a:ext uri="{FF2B5EF4-FFF2-40B4-BE49-F238E27FC236}">
                <a16:creationId xmlns:a16="http://schemas.microsoft.com/office/drawing/2014/main" id="{A3EDFEA7-0E30-4F1F-AAD6-E9F374820D1C}"/>
              </a:ext>
            </a:extLst>
          </p:cNvPr>
          <p:cNvSpPr/>
          <p:nvPr/>
        </p:nvSpPr>
        <p:spPr>
          <a:xfrm>
            <a:off x="7096823" y="2919322"/>
            <a:ext cx="1524000" cy="1790700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Arrow: Chevron 17">
            <a:extLst>
              <a:ext uri="{FF2B5EF4-FFF2-40B4-BE49-F238E27FC236}">
                <a16:creationId xmlns:a16="http://schemas.microsoft.com/office/drawing/2014/main" id="{EF7B4435-96AF-4535-913B-3D3CA567AE56}"/>
              </a:ext>
            </a:extLst>
          </p:cNvPr>
          <p:cNvSpPr/>
          <p:nvPr/>
        </p:nvSpPr>
        <p:spPr>
          <a:xfrm>
            <a:off x="7391400" y="2919322"/>
            <a:ext cx="1524000" cy="1790700"/>
          </a:xfrm>
          <a:prstGeom prst="chevron">
            <a:avLst/>
          </a:prstGeom>
          <a:solidFill>
            <a:srgbClr val="009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B07DC88-E01C-4529-AC04-E5FCD0FEBE36}"/>
              </a:ext>
            </a:extLst>
          </p:cNvPr>
          <p:cNvSpPr txBox="1">
            <a:spLocks/>
          </p:cNvSpPr>
          <p:nvPr/>
        </p:nvSpPr>
        <p:spPr bwMode="auto">
          <a:xfrm>
            <a:off x="50926" y="2919319"/>
            <a:ext cx="6781800" cy="179070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ato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ato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ato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ato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algn="l"/>
            <a:r>
              <a:rPr lang="en-US" sz="5400" kern="0" dirty="0"/>
              <a:t>            </a:t>
            </a:r>
            <a:r>
              <a:rPr lang="en-US" sz="8000" kern="0" dirty="0">
                <a:solidFill>
                  <a:schemeClr val="bg1"/>
                </a:solidFill>
                <a:latin typeface="Brush Script MT" panose="03060802040406070304" pitchFamily="66" charset="0"/>
              </a:rPr>
              <a:t>Thank You!</a:t>
            </a:r>
            <a:endParaRPr lang="en-US" sz="5400" kern="0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D8DBCF-87EE-4826-AB8C-5F99CB46A3E4}"/>
              </a:ext>
            </a:extLst>
          </p:cNvPr>
          <p:cNvSpPr txBox="1"/>
          <p:nvPr/>
        </p:nvSpPr>
        <p:spPr>
          <a:xfrm>
            <a:off x="1369423" y="608137"/>
            <a:ext cx="6400800" cy="18158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Gun Violence…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Is a public health problem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Is transmitted by a small group of people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Can be stopped</a:t>
            </a:r>
          </a:p>
        </p:txBody>
      </p:sp>
    </p:spTree>
    <p:extLst>
      <p:ext uri="{BB962C8B-B14F-4D97-AF65-F5344CB8AC3E}">
        <p14:creationId xmlns:p14="http://schemas.microsoft.com/office/powerpoint/2010/main" val="1104910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13694E"/>
      </a:accent1>
      <a:accent2>
        <a:srgbClr val="62BD19"/>
      </a:accent2>
      <a:accent3>
        <a:srgbClr val="FFFFFF"/>
      </a:accent3>
      <a:accent4>
        <a:srgbClr val="000000"/>
      </a:accent4>
      <a:accent5>
        <a:srgbClr val="AAB9B2"/>
      </a:accent5>
      <a:accent6>
        <a:srgbClr val="58AB16"/>
      </a:accent6>
      <a:hlink>
        <a:srgbClr val="289728"/>
      </a:hlink>
      <a:folHlink>
        <a:srgbClr val="C2C2C2"/>
      </a:folHlink>
    </a:clrScheme>
    <a:fontScheme name="Office Them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80F2CCC9812841A891E3E02E51FF2A" ma:contentTypeVersion="11" ma:contentTypeDescription="Create a new document." ma:contentTypeScope="" ma:versionID="f57011a42038bbe61ecf7cd44bf7f076">
  <xsd:schema xmlns:xsd="http://www.w3.org/2001/XMLSchema" xmlns:xs="http://www.w3.org/2001/XMLSchema" xmlns:p="http://schemas.microsoft.com/office/2006/metadata/properties" xmlns:ns3="2d0a51bc-89ef-481a-9676-a3cfc54a4e8f" xmlns:ns4="de582952-3039-4a41-87d8-fe2b8769d5a2" targetNamespace="http://schemas.microsoft.com/office/2006/metadata/properties" ma:root="true" ma:fieldsID="de70f82e1fc65426d60847b64ad6defd" ns3:_="" ns4:_="">
    <xsd:import namespace="2d0a51bc-89ef-481a-9676-a3cfc54a4e8f"/>
    <xsd:import namespace="de582952-3039-4a41-87d8-fe2b8769d5a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0a51bc-89ef-481a-9676-a3cfc54a4e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582952-3039-4a41-87d8-fe2b8769d5a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DEBE0DB-DC1A-4AD5-B3C9-1CE4EA1EC00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FA20237-FA30-4029-BFFE-BECF11B07D9F}">
  <ds:schemaRefs>
    <ds:schemaRef ds:uri="http://purl.org/dc/dcmitype/"/>
    <ds:schemaRef ds:uri="de582952-3039-4a41-87d8-fe2b8769d5a2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2d0a51bc-89ef-481a-9676-a3cfc54a4e8f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F497A94-21EA-4872-86BE-3BE619B2B3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d0a51bc-89ef-481a-9676-a3cfc54a4e8f"/>
    <ds:schemaRef ds:uri="de582952-3039-4a41-87d8-fe2b8769d5a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LOGO ONLY NO DEPARTMENT</Template>
  <TotalTime>4253</TotalTime>
  <Words>466</Words>
  <Application>Microsoft Office PowerPoint</Application>
  <PresentationFormat>On-screen Show (4:3)</PresentationFormat>
  <Paragraphs>84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                Office of Neighborhood                    Safety &amp; Engagement (ONSE)</vt:lpstr>
      <vt:lpstr>Top Three Goals</vt:lpstr>
      <vt:lpstr>PowerPoint Presentation</vt:lpstr>
      <vt:lpstr>Partnerships: Who We Need to Help With This Work </vt:lpstr>
      <vt:lpstr> Funding Credible Programs &amp; Initiatives:         A Continuum of Service Needs</vt:lpstr>
      <vt:lpstr>PowerPoint Presentation</vt:lpstr>
    </vt:vector>
  </TitlesOfParts>
  <Company>The City of Savannah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Carter</dc:creator>
  <cp:lastModifiedBy>Myriam Baker</cp:lastModifiedBy>
  <cp:revision>10</cp:revision>
  <cp:lastPrinted>2022-02-17T18:28:00Z</cp:lastPrinted>
  <dcterms:created xsi:type="dcterms:W3CDTF">2021-11-07T23:24:13Z</dcterms:created>
  <dcterms:modified xsi:type="dcterms:W3CDTF">2022-02-18T14:16:52Z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0x010100F980F2CCC9812841A891E3E02E51FF2A</vt:lpwstr>
  </property>
  <property fmtid="{D5CDD505-2E9C-101B-9397-08002B2CF9AE}" pid="3" name="City Department">
    <vt:lpwstr/>
  </property>
  <property fmtid="{D5CDD505-2E9C-101B-9397-08002B2CF9AE}" pid="4" name="Document Category">
    <vt:lpwstr/>
  </property>
</Properties>
</file>