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752" r:id="rId2"/>
  </p:sldMasterIdLst>
  <p:notesMasterIdLst>
    <p:notesMasterId r:id="rId13"/>
  </p:notesMasterIdLst>
  <p:sldIdLst>
    <p:sldId id="277" r:id="rId3"/>
    <p:sldId id="329" r:id="rId4"/>
    <p:sldId id="330" r:id="rId5"/>
    <p:sldId id="331" r:id="rId6"/>
    <p:sldId id="332" r:id="rId7"/>
    <p:sldId id="333" r:id="rId8"/>
    <p:sldId id="334" r:id="rId9"/>
    <p:sldId id="335" r:id="rId10"/>
    <p:sldId id="336" r:id="rId11"/>
    <p:sldId id="338"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62" autoAdjust="0"/>
    <p:restoredTop sz="89825" autoAdjust="0"/>
  </p:normalViewPr>
  <p:slideViewPr>
    <p:cSldViewPr>
      <p:cViewPr varScale="1">
        <p:scale>
          <a:sx n="77" d="100"/>
          <a:sy n="77" d="100"/>
        </p:scale>
        <p:origin x="-976" y="-68"/>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0F830A1-3891-4B82-A120-081866556DA0}" type="datetimeFigureOut">
              <a:rPr lang="en-US" smtClean="0"/>
              <a:pPr/>
              <a:t>4/27/2017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403874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extLst>
      <p:ext uri="{BB962C8B-B14F-4D97-AF65-F5344CB8AC3E}">
        <p14:creationId xmlns:p14="http://schemas.microsoft.com/office/powerpoint/2010/main" val="531136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71339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854247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79252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3488989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886612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6938127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880FC922-12FD-4DAC-9954-E18C300E575D}" type="datetime1">
              <a:rPr lang="en-US" smtClean="0"/>
              <a:t>4/27/2017</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DCF1879D-8064-4BC2-B06B-C2DE2CB670DA}" type="datetime1">
              <a:rPr lang="en-US" smtClean="0"/>
              <a:t>4/27/2017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43FD081F-978A-48CB-8F3D-C10C9835E9CA}" type="datetime1">
              <a:rPr lang="en-US" smtClean="0"/>
              <a:t>4/27/2017</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185DF3-D399-4D90-8152-56418F51F8F2}" type="datetime1">
              <a:rPr lang="en-US" smtClean="0"/>
              <a:t>4/27/2017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E33F6275-D6CD-46C4-A5B4-2247C474B187}" type="datetime1">
              <a:rPr lang="en-US" smtClean="0"/>
              <a:t>4/27/2017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880FC922-12FD-4DAC-9954-E18C300E575D}" type="datetime1">
              <a:rPr lang="en-US" smtClean="0">
                <a:solidFill>
                  <a:prstClr val="white"/>
                </a:solidFill>
              </a:rPr>
              <a:pPr/>
              <a:t>4/27/2017</a:t>
            </a:fld>
            <a:endParaRPr lang="en-US" dirty="0">
              <a:solidFill>
                <a:prstClr val="white"/>
              </a:solidFill>
            </a:endParaRPr>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solidFill>
                  <a:prstClr val="white"/>
                </a:solidFill>
              </a:rPr>
              <a:pPr/>
              <a:t>‹#›</a:t>
            </a:fld>
            <a:endParaRPr lang="en-US" dirty="0">
              <a:solidFill>
                <a:prstClr val="white"/>
              </a:solidFill>
            </a:endParaRPr>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extLst>
      <p:ext uri="{BB962C8B-B14F-4D97-AF65-F5344CB8AC3E}">
        <p14:creationId xmlns:p14="http://schemas.microsoft.com/office/powerpoint/2010/main" val="2421498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solidFill>
                <a:srgbClr val="262626">
                  <a:lumMod val="85000"/>
                  <a:lumOff val="15000"/>
                </a:srgbClr>
              </a:solidFill>
            </a:endParaRPr>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solidFill>
                  <a:srgbClr val="262626">
                    <a:lumMod val="85000"/>
                    <a:lumOff val="15000"/>
                  </a:srgbClr>
                </a:solidFill>
              </a:rPr>
              <a:pPr/>
              <a:t>‹#›</a:t>
            </a:fld>
            <a:endParaRPr lang="en-US" dirty="0">
              <a:solidFill>
                <a:srgbClr val="262626">
                  <a:lumMod val="85000"/>
                  <a:lumOff val="15000"/>
                </a:srgbClr>
              </a:solidFill>
            </a:endParaRPr>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Tree>
    <p:extLst>
      <p:ext uri="{BB962C8B-B14F-4D97-AF65-F5344CB8AC3E}">
        <p14:creationId xmlns:p14="http://schemas.microsoft.com/office/powerpoint/2010/main" val="303343998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38020BF7-FE0E-4DBC-8B04-1BE635BF1ABB}" type="datetime1">
              <a:rPr lang="en-US" smtClean="0">
                <a:solidFill>
                  <a:srgbClr val="262626">
                    <a:lumMod val="85000"/>
                    <a:lumOff val="15000"/>
                  </a:srgbClr>
                </a:solidFill>
              </a:rPr>
              <a:pPr/>
              <a:t>4/27/2017</a:t>
            </a:fld>
            <a:endParaRPr lang="en-US" dirty="0">
              <a:solidFill>
                <a:srgbClr val="262626">
                  <a:lumMod val="85000"/>
                  <a:lumOff val="15000"/>
                </a:srgbClr>
              </a:solidFill>
            </a:endParaRP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solidFill>
                <a:srgbClr val="262626">
                  <a:lumMod val="85000"/>
                  <a:lumOff val="15000"/>
                </a:srgbClr>
              </a:solidFill>
            </a:endParaRPr>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solidFill>
                  <a:srgbClr val="262626">
                    <a:lumMod val="85000"/>
                    <a:lumOff val="15000"/>
                  </a:srgbClr>
                </a:solidFill>
              </a:rPr>
              <a:pPr/>
              <a:t>‹#›</a:t>
            </a:fld>
            <a:endParaRPr lang="en-US" dirty="0">
              <a:solidFill>
                <a:srgbClr val="262626">
                  <a:lumMod val="85000"/>
                  <a:lumOff val="15000"/>
                </a:srgbClr>
              </a:solidFill>
            </a:endParaRPr>
          </a:p>
        </p:txBody>
      </p:sp>
    </p:spTree>
    <p:extLst>
      <p:ext uri="{BB962C8B-B14F-4D97-AF65-F5344CB8AC3E}">
        <p14:creationId xmlns:p14="http://schemas.microsoft.com/office/powerpoint/2010/main" val="5531332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F05AE707-2F55-47A3-85BC-173A766703C2}" type="datetime1">
              <a:rPr lang="en-US" smtClean="0">
                <a:solidFill>
                  <a:srgbClr val="262626">
                    <a:lumMod val="85000"/>
                    <a:lumOff val="15000"/>
                  </a:srgbClr>
                </a:solidFill>
              </a:rPr>
              <a:pPr/>
              <a:t>4/27/2017</a:t>
            </a:fld>
            <a:endParaRPr lang="en-US" dirty="0">
              <a:solidFill>
                <a:srgbClr val="262626">
                  <a:lumMod val="85000"/>
                  <a:lumOff val="15000"/>
                </a:srgbClr>
              </a:solidFill>
            </a:endParaRPr>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solidFill>
                <a:srgbClr val="262626">
                  <a:lumMod val="85000"/>
                  <a:lumOff val="15000"/>
                </a:srgbClr>
              </a:solidFill>
            </a:endParaRPr>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solidFill>
                  <a:srgbClr val="262626">
                    <a:lumMod val="85000"/>
                    <a:lumOff val="15000"/>
                  </a:srgbClr>
                </a:solidFill>
              </a:rPr>
              <a:pPr/>
              <a:t>‹#›</a:t>
            </a:fld>
            <a:endParaRPr lang="en-US" dirty="0">
              <a:solidFill>
                <a:srgbClr val="262626">
                  <a:lumMod val="85000"/>
                  <a:lumOff val="15000"/>
                </a:srgbClr>
              </a:solidFill>
            </a:endParaRPr>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1322739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03F4E-008D-4FCD-93F0-88E79C27F72B}" type="datetime1">
              <a:rPr lang="en-US" smtClean="0">
                <a:solidFill>
                  <a:srgbClr val="262626">
                    <a:tint val="75000"/>
                  </a:srgbClr>
                </a:solidFill>
              </a:rPr>
              <a:pPr/>
              <a:t>4/27/2017</a:t>
            </a:fld>
            <a:endParaRPr lang="en-US" dirty="0">
              <a:solidFill>
                <a:srgbClr val="262626">
                  <a:tint val="75000"/>
                </a:srgbClr>
              </a:solidFill>
            </a:endParaRPr>
          </a:p>
        </p:txBody>
      </p:sp>
      <p:sp>
        <p:nvSpPr>
          <p:cNvPr id="6" name="Footer Placeholder 5"/>
          <p:cNvSpPr>
            <a:spLocks noGrp="1"/>
          </p:cNvSpPr>
          <p:nvPr>
            <p:ph type="ftr" sz="quarter" idx="11"/>
          </p:nvPr>
        </p:nvSpPr>
        <p:spPr/>
        <p:txBody>
          <a:bodyPr/>
          <a:lstStyle/>
          <a:p>
            <a:endParaRPr lang="en-US" dirty="0">
              <a:solidFill>
                <a:srgbClr val="262626">
                  <a:tint val="75000"/>
                </a:srgbClr>
              </a:solidFill>
            </a:endParaRPr>
          </a:p>
        </p:txBody>
      </p:sp>
      <p:sp>
        <p:nvSpPr>
          <p:cNvPr id="7" name="Slide Number Placeholder 6"/>
          <p:cNvSpPr>
            <a:spLocks noGrp="1"/>
          </p:cNvSpPr>
          <p:nvPr>
            <p:ph type="sldNum" sz="quarter" idx="12"/>
          </p:nvPr>
        </p:nvSpPr>
        <p:spPr/>
        <p:txBody>
          <a:bodyPr/>
          <a:lstStyle/>
          <a:p>
            <a:fld id="{240D5ECE-8B49-45CD-BE81-EF81920D1969}" type="slidenum">
              <a:rPr lang="en-US" smtClean="0">
                <a:solidFill>
                  <a:srgbClr val="262626">
                    <a:tint val="75000"/>
                  </a:srgbClr>
                </a:solidFill>
              </a:rPr>
              <a:pPr/>
              <a:t>‹#›</a:t>
            </a:fld>
            <a:endParaRPr lang="en-US" dirty="0">
              <a:solidFill>
                <a:srgbClr val="262626">
                  <a:tint val="75000"/>
                </a:srgbClr>
              </a:solidFill>
            </a:endParaRPr>
          </a:p>
        </p:txBody>
      </p:sp>
    </p:spTree>
    <p:extLst>
      <p:ext uri="{BB962C8B-B14F-4D97-AF65-F5344CB8AC3E}">
        <p14:creationId xmlns:p14="http://schemas.microsoft.com/office/powerpoint/2010/main" val="83270929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3692EA68-AA4B-41EA-8FE4-8F6F202241D6}" type="datetime1">
              <a:rPr lang="en-US" smtClean="0">
                <a:solidFill>
                  <a:prstClr val="white"/>
                </a:solidFill>
              </a:rPr>
              <a:pPr/>
              <a:t>4/27/2017</a:t>
            </a:fld>
            <a:endParaRPr lang="en-US" dirty="0">
              <a:solidFill>
                <a:prstClr val="white"/>
              </a:solidFill>
            </a:endParaRPr>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solidFill>
                  <a:prstClr val="white"/>
                </a:solidFill>
              </a:rPr>
              <a:pPr/>
              <a:t>‹#›</a:t>
            </a:fld>
            <a:endParaRPr lang="en-US" dirty="0">
              <a:solidFill>
                <a:prstClr val="white"/>
              </a:solidFill>
            </a:endParaRPr>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extLst>
      <p:ext uri="{BB962C8B-B14F-4D97-AF65-F5344CB8AC3E}">
        <p14:creationId xmlns:p14="http://schemas.microsoft.com/office/powerpoint/2010/main" val="3527194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9606E-0170-4F2B-97BA-705A2F8B96F8}" type="datetime1">
              <a:rPr lang="en-US" smtClean="0">
                <a:solidFill>
                  <a:srgbClr val="262626">
                    <a:tint val="75000"/>
                  </a:srgbClr>
                </a:solidFill>
              </a:rPr>
              <a:pPr/>
              <a:t>4/27/2017</a:t>
            </a:fld>
            <a:endParaRPr lang="en-US" dirty="0">
              <a:solidFill>
                <a:srgbClr val="262626">
                  <a:tint val="75000"/>
                </a:srgbClr>
              </a:solidFill>
            </a:endParaRPr>
          </a:p>
        </p:txBody>
      </p:sp>
      <p:sp>
        <p:nvSpPr>
          <p:cNvPr id="3" name="Footer Placeholder 2"/>
          <p:cNvSpPr>
            <a:spLocks noGrp="1"/>
          </p:cNvSpPr>
          <p:nvPr>
            <p:ph type="ftr" sz="quarter" idx="11"/>
          </p:nvPr>
        </p:nvSpPr>
        <p:spPr/>
        <p:txBody>
          <a:bodyPr/>
          <a:lstStyle/>
          <a:p>
            <a:endParaRPr lang="en-US" dirty="0">
              <a:solidFill>
                <a:srgbClr val="262626">
                  <a:tint val="75000"/>
                </a:srgbClr>
              </a:solidFill>
            </a:endParaRPr>
          </a:p>
        </p:txBody>
      </p:sp>
      <p:sp>
        <p:nvSpPr>
          <p:cNvPr id="4" name="Slide Number Placeholder 3"/>
          <p:cNvSpPr>
            <a:spLocks noGrp="1"/>
          </p:cNvSpPr>
          <p:nvPr>
            <p:ph type="sldNum" sz="quarter" idx="12"/>
          </p:nvPr>
        </p:nvSpPr>
        <p:spPr/>
        <p:txBody>
          <a:bodyPr/>
          <a:lstStyle/>
          <a:p>
            <a:fld id="{240D5ECE-8B49-45CD-BE81-EF81920D1969}" type="slidenum">
              <a:rPr lang="en-US" smtClean="0">
                <a:solidFill>
                  <a:srgbClr val="262626">
                    <a:tint val="75000"/>
                  </a:srgbClr>
                </a:solidFill>
              </a:rPr>
              <a:pPr/>
              <a:t>‹#›</a:t>
            </a:fld>
            <a:endParaRPr lang="en-US" dirty="0">
              <a:solidFill>
                <a:srgbClr val="262626">
                  <a:tint val="75000"/>
                </a:srgbClr>
              </a:solidFill>
            </a:endParaRPr>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1922489399"/>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4C64EF49-4FD4-4744-8858-38F690A63437}" type="datetime1">
              <a:rPr lang="en-US" smtClean="0">
                <a:solidFill>
                  <a:prstClr val="white"/>
                </a:solidFill>
              </a:rPr>
              <a:pPr/>
              <a:t>4/27/2017</a:t>
            </a:fld>
            <a:endParaRPr lang="en-US" dirty="0">
              <a:solidFill>
                <a:prstClr val="white"/>
              </a:solidFill>
            </a:endParaRPr>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solidFill>
                  <a:prstClr val="white"/>
                </a:solidFill>
              </a:rPr>
              <a:pPr/>
              <a:t>‹#›</a:t>
            </a:fld>
            <a:endParaRPr lang="en-US" dirty="0">
              <a:solidFill>
                <a:prstClr val="white"/>
              </a:solidFill>
            </a:endParaRPr>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extLst>
      <p:ext uri="{BB962C8B-B14F-4D97-AF65-F5344CB8AC3E}">
        <p14:creationId xmlns:p14="http://schemas.microsoft.com/office/powerpoint/2010/main" val="4178500185"/>
      </p:ext>
    </p:extLst>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5562A0D4-3523-4731-B95B-9E92D0B00839}" type="datetime1">
              <a:rPr lang="en-US" smtClean="0">
                <a:solidFill>
                  <a:prstClr val="white"/>
                </a:solidFill>
              </a:rPr>
              <a:pPr/>
              <a:t>4/27/2017</a:t>
            </a:fld>
            <a:endParaRPr lang="en-US" dirty="0">
              <a:solidFill>
                <a:prstClr val="white"/>
              </a:solidFill>
            </a:endParaRPr>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83690952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DCF1879D-8064-4BC2-B06B-C2DE2CB670DA}" type="datetime1">
              <a:rPr lang="en-US" smtClean="0">
                <a:solidFill>
                  <a:prstClr val="white"/>
                </a:solidFill>
              </a:rPr>
              <a:pPr/>
              <a:t>4/27/2017</a:t>
            </a:fld>
            <a:endParaRPr lang="en-US" dirty="0">
              <a:solidFill>
                <a:prstClr val="white"/>
              </a:solidFill>
            </a:endParaRPr>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solidFill>
                  <a:prstClr val="white"/>
                </a:solidFill>
              </a:rPr>
              <a:pPr/>
              <a:t>‹#›</a:t>
            </a:fld>
            <a:endParaRPr lang="en-US" dirty="0">
              <a:solidFill>
                <a:prstClr val="white"/>
              </a:solidFill>
            </a:endParaRPr>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3313589639"/>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43FD081F-978A-48CB-8F3D-C10C9835E9CA}" type="datetime1">
              <a:rPr lang="en-US" smtClean="0">
                <a:solidFill>
                  <a:prstClr val="white"/>
                </a:solidFill>
              </a:rPr>
              <a:pPr/>
              <a:t>4/27/2017</a:t>
            </a:fld>
            <a:endParaRPr lang="en-US" dirty="0">
              <a:solidFill>
                <a:prstClr val="white"/>
              </a:solidFill>
            </a:endParaRPr>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46549160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185DF3-D399-4D90-8152-56418F51F8F2}" type="datetime1">
              <a:rPr lang="en-US" smtClean="0">
                <a:solidFill>
                  <a:srgbClr val="262626">
                    <a:tint val="75000"/>
                  </a:srgbClr>
                </a:solidFill>
              </a:rPr>
              <a:pPr/>
              <a:t>4/27/2017</a:t>
            </a:fld>
            <a:endParaRPr lang="en-US" dirty="0">
              <a:solidFill>
                <a:srgbClr val="262626">
                  <a:tint val="75000"/>
                </a:srgbClr>
              </a:solidFill>
            </a:endParaRPr>
          </a:p>
        </p:txBody>
      </p:sp>
      <p:sp>
        <p:nvSpPr>
          <p:cNvPr id="5" name="Footer Placeholder 4"/>
          <p:cNvSpPr>
            <a:spLocks noGrp="1"/>
          </p:cNvSpPr>
          <p:nvPr>
            <p:ph type="ftr" sz="quarter" idx="11"/>
          </p:nvPr>
        </p:nvSpPr>
        <p:spPr/>
        <p:txBody>
          <a:bodyPr/>
          <a:lstStyle/>
          <a:p>
            <a:endParaRPr lang="en-US" dirty="0">
              <a:solidFill>
                <a:srgbClr val="262626">
                  <a:tint val="75000"/>
                </a:srgbClr>
              </a:solidFill>
            </a:endParaRPr>
          </a:p>
        </p:txBody>
      </p:sp>
      <p:sp>
        <p:nvSpPr>
          <p:cNvPr id="6" name="Slide Number Placeholder 5"/>
          <p:cNvSpPr>
            <a:spLocks noGrp="1"/>
          </p:cNvSpPr>
          <p:nvPr>
            <p:ph type="sldNum" sz="quarter" idx="12"/>
          </p:nvPr>
        </p:nvSpPr>
        <p:spPr/>
        <p:txBody>
          <a:bodyPr/>
          <a:lstStyle/>
          <a:p>
            <a:fld id="{240D5ECE-8B49-45CD-BE81-EF81920D1969}" type="slidenum">
              <a:rPr lang="en-US" smtClean="0">
                <a:solidFill>
                  <a:srgbClr val="262626">
                    <a:tint val="75000"/>
                  </a:srgbClr>
                </a:solidFill>
              </a:rPr>
              <a:pPr/>
              <a:t>‹#›</a:t>
            </a:fld>
            <a:endParaRPr lang="en-US" dirty="0">
              <a:solidFill>
                <a:srgbClr val="262626">
                  <a:tint val="75000"/>
                </a:srgbClr>
              </a:solidFill>
            </a:endParaRPr>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extLst>
      <p:ext uri="{BB962C8B-B14F-4D97-AF65-F5344CB8AC3E}">
        <p14:creationId xmlns:p14="http://schemas.microsoft.com/office/powerpoint/2010/main" val="253368072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E33F6275-D6CD-46C4-A5B4-2247C474B187}" type="datetime1">
              <a:rPr lang="en-US" smtClean="0">
                <a:solidFill>
                  <a:srgbClr val="262626">
                    <a:lumMod val="85000"/>
                    <a:lumOff val="15000"/>
                  </a:srgbClr>
                </a:solidFill>
              </a:rPr>
              <a:pPr/>
              <a:t>4/27/2017</a:t>
            </a:fld>
            <a:endParaRPr lang="en-US" dirty="0">
              <a:solidFill>
                <a:srgbClr val="262626">
                  <a:lumMod val="85000"/>
                  <a:lumOff val="15000"/>
                </a:srgbClr>
              </a:solidFill>
            </a:endParaRPr>
          </a:p>
        </p:txBody>
      </p:sp>
      <p:sp>
        <p:nvSpPr>
          <p:cNvPr id="5" name="Footer Placeholder 4"/>
          <p:cNvSpPr>
            <a:spLocks noGrp="1"/>
          </p:cNvSpPr>
          <p:nvPr>
            <p:ph type="ftr" sz="quarter" idx="11"/>
          </p:nvPr>
        </p:nvSpPr>
        <p:spPr/>
        <p:txBody>
          <a:bodyPr/>
          <a:lstStyle/>
          <a:p>
            <a:endParaRPr lang="en-US" dirty="0">
              <a:solidFill>
                <a:srgbClr val="262626">
                  <a:tint val="75000"/>
                </a:srgbClr>
              </a:solidFill>
            </a:endParaRPr>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solidFill>
                  <a:srgbClr val="262626">
                    <a:lumMod val="85000"/>
                    <a:lumOff val="15000"/>
                  </a:srgbClr>
                </a:solidFill>
              </a:rPr>
              <a:pPr/>
              <a:t>‹#›</a:t>
            </a:fld>
            <a:endParaRPr lang="en-US" dirty="0">
              <a:solidFill>
                <a:srgbClr val="262626">
                  <a:lumMod val="85000"/>
                  <a:lumOff val="15000"/>
                </a:srgbClr>
              </a:solidFill>
            </a:endParaRPr>
          </a:p>
        </p:txBody>
      </p:sp>
    </p:spTree>
    <p:extLst>
      <p:ext uri="{BB962C8B-B14F-4D97-AF65-F5344CB8AC3E}">
        <p14:creationId xmlns:p14="http://schemas.microsoft.com/office/powerpoint/2010/main" val="297559321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AB54BE92-AFC2-4BC5-8665-862645D67E0E}" type="datetime1">
              <a:rPr lang="en-US" smtClean="0">
                <a:solidFill>
                  <a:srgbClr val="262626">
                    <a:tint val="75000"/>
                  </a:srgbClr>
                </a:solidFill>
              </a:rPr>
              <a:pPr/>
              <a:t>4/27/2017</a:t>
            </a:fld>
            <a:endParaRPr lang="en-US" dirty="0">
              <a:solidFill>
                <a:srgbClr val="262626">
                  <a:tint val="75000"/>
                </a:srgbClr>
              </a:solidFill>
            </a:endParaRPr>
          </a:p>
        </p:txBody>
      </p:sp>
      <p:sp>
        <p:nvSpPr>
          <p:cNvPr id="3" name="Footer Placeholder 2"/>
          <p:cNvSpPr>
            <a:spLocks noGrp="1"/>
          </p:cNvSpPr>
          <p:nvPr>
            <p:ph type="ftr" sz="quarter" idx="11"/>
          </p:nvPr>
        </p:nvSpPr>
        <p:spPr/>
        <p:txBody>
          <a:bodyPr/>
          <a:lstStyle/>
          <a:p>
            <a:endParaRPr lang="en-US" dirty="0">
              <a:solidFill>
                <a:srgbClr val="262626">
                  <a:tint val="75000"/>
                </a:srgbClr>
              </a:solidFill>
            </a:endParaRPr>
          </a:p>
        </p:txBody>
      </p:sp>
      <p:sp>
        <p:nvSpPr>
          <p:cNvPr id="4" name="Slide Number Placeholder 3"/>
          <p:cNvSpPr>
            <a:spLocks noGrp="1"/>
          </p:cNvSpPr>
          <p:nvPr>
            <p:ph type="sldNum" sz="quarter" idx="12"/>
          </p:nvPr>
        </p:nvSpPr>
        <p:spPr/>
        <p:txBody>
          <a:bodyPr/>
          <a:lstStyle/>
          <a:p>
            <a:fld id="{73820FCD-5F4C-4989-BE05-0A8208BCBC21}" type="slidenum">
              <a:rPr lang="en-US" smtClean="0">
                <a:solidFill>
                  <a:srgbClr val="262626">
                    <a:tint val="75000"/>
                  </a:srgbClr>
                </a:solidFill>
              </a:rPr>
              <a:pPr/>
              <a:t>‹#›</a:t>
            </a:fld>
            <a:endParaRPr lang="en-US" dirty="0">
              <a:solidFill>
                <a:srgbClr val="262626">
                  <a:tint val="75000"/>
                </a:srgbClr>
              </a:solidFill>
            </a:endParaRPr>
          </a:p>
        </p:txBody>
      </p:sp>
    </p:spTree>
    <p:extLst>
      <p:ext uri="{BB962C8B-B14F-4D97-AF65-F5344CB8AC3E}">
        <p14:creationId xmlns:p14="http://schemas.microsoft.com/office/powerpoint/2010/main" val="1448489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38020BF7-FE0E-4DBC-8B04-1BE635BF1ABB}" type="datetime1">
              <a:rPr lang="en-US" smtClean="0"/>
              <a:t>4/27/2017</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F05AE707-2F55-47A3-85BC-173A766703C2}" type="datetime1">
              <a:rPr lang="en-US" smtClean="0"/>
              <a:t>4/27/2017</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03F4E-008D-4FCD-93F0-88E79C27F72B}" type="datetime1">
              <a:rPr lang="en-US" smtClean="0"/>
              <a:t>4/27/2017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3692EA68-AA4B-41EA-8FE4-8F6F202241D6}" type="datetime1">
              <a:rPr lang="en-US" smtClean="0"/>
              <a:t>4/27/2017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9606E-0170-4F2B-97BA-705A2F8B96F8}" type="datetime1">
              <a:rPr lang="en-US" smtClean="0"/>
              <a:t>4/27/2017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4C64EF49-4FD4-4744-8858-38F690A63437}" type="datetime1">
              <a:rPr lang="en-US" smtClean="0"/>
              <a:t>4/27/2017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5562A0D4-3523-4731-B95B-9E92D0B00839}" type="datetime1">
              <a:rPr lang="en-US" smtClean="0"/>
              <a:t>4/27/2017</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1.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0F092A-8944-457C-883A-089928CB6ED4}" type="datetime1">
              <a:rPr lang="en-US" smtClean="0"/>
              <a:t>4/27/2017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0F092A-8944-457C-883A-089928CB6ED4}" type="datetime1">
              <a:rPr lang="en-US" smtClean="0">
                <a:solidFill>
                  <a:srgbClr val="262626">
                    <a:tint val="75000"/>
                  </a:srgbClr>
                </a:solidFill>
              </a:rPr>
              <a:pPr/>
              <a:t>4/27/2017</a:t>
            </a:fld>
            <a:endParaRPr lang="en-US" dirty="0">
              <a:solidFill>
                <a:srgbClr val="262626">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rgbClr val="262626">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solidFill>
                  <a:srgbClr val="262626">
                    <a:tint val="75000"/>
                  </a:srgbClr>
                </a:solidFill>
              </a:rPr>
              <a:pPr/>
              <a:t>‹#›</a:t>
            </a:fld>
            <a:endParaRPr lang="en-US" dirty="0">
              <a:solidFill>
                <a:srgbClr val="262626">
                  <a:tint val="75000"/>
                </a:srgbClr>
              </a:solidFill>
            </a:endParaRP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8042784"/>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1.xml"/><Relationship Id="rId5" Type="http://schemas.openxmlformats.org/officeDocument/2006/relationships/image" Target="../media/image12.jpeg"/><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6.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_rels/slide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6.xml"/><Relationship Id="rId1" Type="http://schemas.openxmlformats.org/officeDocument/2006/relationships/slideLayout" Target="../slideLayouts/slideLayout27.xml"/><Relationship Id="rId4" Type="http://schemas.openxmlformats.org/officeDocument/2006/relationships/image" Target="../media/image26.jpeg"/></Relationships>
</file>

<file path=ppt/slides/_rels/slide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2057400"/>
            <a:ext cx="4953000" cy="675289"/>
          </a:xfrm>
        </p:spPr>
        <p:txBody>
          <a:bodyPr>
            <a:noAutofit/>
          </a:bodyPr>
          <a:lstStyle/>
          <a:p>
            <a:pPr>
              <a:spcBef>
                <a:spcPts val="0"/>
              </a:spcBef>
            </a:pPr>
            <a:r>
              <a:rPr lang="en-US" sz="2400" dirty="0" smtClean="0"/>
              <a:t>Savannah City Council </a:t>
            </a:r>
          </a:p>
          <a:p>
            <a:pPr>
              <a:spcBef>
                <a:spcPts val="0"/>
              </a:spcBef>
            </a:pPr>
            <a:r>
              <a:rPr lang="en-US" sz="2400" dirty="0" smtClean="0"/>
              <a:t>Work Session</a:t>
            </a:r>
          </a:p>
        </p:txBody>
      </p:sp>
      <p:sp>
        <p:nvSpPr>
          <p:cNvPr id="5" name="Title 4"/>
          <p:cNvSpPr>
            <a:spLocks noGrp="1"/>
          </p:cNvSpPr>
          <p:nvPr>
            <p:ph type="title"/>
          </p:nvPr>
        </p:nvSpPr>
        <p:spPr>
          <a:xfrm>
            <a:off x="228600" y="2895600"/>
            <a:ext cx="7391400" cy="2133600"/>
          </a:xfrm>
        </p:spPr>
        <p:txBody>
          <a:bodyPr anchor="ctr">
            <a:noAutofit/>
          </a:bodyPr>
          <a:lstStyle/>
          <a:p>
            <a:pPr algn="l"/>
            <a:r>
              <a:rPr lang="en-US" dirty="0" smtClean="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Proposal to amend the City of Savannah Employee Pay Policy to include Payment of a Living Wage</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5" cstate="print"/>
          <a:stretch>
            <a:fillRect/>
          </a:stretch>
        </p:blipFill>
        <p:spPr>
          <a:xfrm>
            <a:off x="0" y="762000"/>
            <a:ext cx="2445488" cy="2286000"/>
          </a:xfrm>
          <a:prstGeom prst="rect">
            <a:avLst/>
          </a:prstGeom>
        </p:spPr>
      </p:pic>
      <p:sp>
        <p:nvSpPr>
          <p:cNvPr id="7" name="Title 6"/>
          <p:cNvSpPr>
            <a:spLocks noGrp="1"/>
          </p:cNvSpPr>
          <p:nvPr>
            <p:ph type="title"/>
          </p:nvPr>
        </p:nvSpPr>
        <p:spPr>
          <a:xfrm>
            <a:off x="2057400" y="2514600"/>
            <a:ext cx="4953000" cy="1200329"/>
          </a:xfrm>
        </p:spPr>
        <p:txBody>
          <a:bodyPr wrap="square" tIns="0" bIns="0" anchor="t" anchorCtr="0">
            <a:normAutofit fontScale="90000"/>
          </a:bodyPr>
          <a:lstStyle/>
          <a:p>
            <a:r>
              <a:rPr lang="en-US" sz="7800" b="1" dirty="0" smtClean="0">
                <a:solidFill>
                  <a:prstClr val="black">
                    <a:lumMod val="85000"/>
                    <a:lumOff val="15000"/>
                  </a:prstClr>
                </a:solidFill>
                <a:latin typeface="+mn-lt"/>
              </a:rPr>
              <a:t>QUESTIONS?</a:t>
            </a:r>
            <a:endParaRPr lang="en-US" sz="7800" dirty="0">
              <a:latin typeface="+mn-lt"/>
            </a:endParaRPr>
          </a:p>
        </p:txBody>
      </p:sp>
      <p:sp>
        <p:nvSpPr>
          <p:cNvPr id="2" name="Slide Number Placeholder 1"/>
          <p:cNvSpPr>
            <a:spLocks noGrp="1"/>
          </p:cNvSpPr>
          <p:nvPr>
            <p:ph type="sldNum" sz="quarter" idx="12"/>
          </p:nvPr>
        </p:nvSpPr>
        <p:spPr>
          <a:xfrm>
            <a:off x="6934200" y="6416675"/>
            <a:ext cx="2133600" cy="365125"/>
          </a:xfrm>
        </p:spPr>
        <p:txBody>
          <a:bodyPr/>
          <a:lstStyle/>
          <a:p>
            <a:fld id="{240D5ECE-8B49-45CD-BE81-EF81920D1969}" type="slidenum">
              <a:rPr lang="en-US" sz="1400" smtClean="0">
                <a:solidFill>
                  <a:prstClr val="white"/>
                </a:solidFill>
              </a:rPr>
              <a:pPr/>
              <a:t>10</a:t>
            </a:fld>
            <a:endParaRPr lang="en-US" sz="1400" dirty="0">
              <a:solidFill>
                <a:prstClr val="white"/>
              </a:solidFill>
            </a:endParaRPr>
          </a:p>
        </p:txBody>
      </p:sp>
      <p:sp>
        <p:nvSpPr>
          <p:cNvPr id="3" name="Rectangle 2"/>
          <p:cNvSpPr/>
          <p:nvPr/>
        </p:nvSpPr>
        <p:spPr>
          <a:xfrm>
            <a:off x="0" y="5181600"/>
            <a:ext cx="9144000" cy="533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95503395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50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0" y="0"/>
            <a:ext cx="9144000" cy="762000"/>
          </a:xfrm>
          <a:solidFill>
            <a:schemeClr val="bg1">
              <a:lumMod val="85000"/>
            </a:schemeClr>
          </a:solidFill>
        </p:spPr>
        <p:txBody>
          <a:bodyPr>
            <a:normAutofit/>
          </a:bodyPr>
          <a:lstStyle/>
          <a:p>
            <a:pPr lvl="0">
              <a:spcBef>
                <a:spcPts val="0"/>
              </a:spcBef>
            </a:pPr>
            <a:r>
              <a:rPr lang="en-US" sz="3600" b="1" dirty="0" smtClean="0">
                <a:solidFill>
                  <a:prstClr val="black">
                    <a:lumMod val="85000"/>
                    <a:lumOff val="15000"/>
                  </a:prstClr>
                </a:solidFill>
                <a:latin typeface="+mn-lt"/>
                <a:ea typeface="+mn-ea"/>
                <a:cs typeface="+mn-cs"/>
              </a:rPr>
              <a:t>    </a:t>
            </a:r>
            <a:r>
              <a:rPr lang="en-US" sz="3600" b="1" dirty="0" smtClean="0">
                <a:solidFill>
                  <a:schemeClr val="accent6">
                    <a:lumMod val="75000"/>
                  </a:schemeClr>
                </a:solidFill>
                <a:latin typeface="+mn-lt"/>
                <a:ea typeface="+mn-ea"/>
                <a:cs typeface="+mn-cs"/>
              </a:rPr>
              <a:t>Purpose of the City’s Pay Policy</a:t>
            </a:r>
            <a:endParaRPr lang="en-US" sz="3600" dirty="0">
              <a:solidFill>
                <a:schemeClr val="accent6">
                  <a:lumMod val="75000"/>
                </a:schemeClr>
              </a:solidFill>
              <a:latin typeface="+mn-lt"/>
            </a:endParaRPr>
          </a:p>
        </p:txBody>
      </p:sp>
      <p:sp>
        <p:nvSpPr>
          <p:cNvPr id="7" name="TextBox 6"/>
          <p:cNvSpPr txBox="1"/>
          <p:nvPr/>
        </p:nvSpPr>
        <p:spPr>
          <a:xfrm>
            <a:off x="378030" y="1405866"/>
            <a:ext cx="4572001" cy="1815882"/>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800" b="1" dirty="0" smtClean="0">
                <a:solidFill>
                  <a:srgbClr val="262626"/>
                </a:solidFill>
              </a:rPr>
              <a:t>To </a:t>
            </a:r>
            <a:r>
              <a:rPr lang="en-US" sz="2800" b="1" dirty="0">
                <a:solidFill>
                  <a:srgbClr val="262626"/>
                </a:solidFill>
              </a:rPr>
              <a:t>outline and explain </a:t>
            </a:r>
            <a:r>
              <a:rPr lang="en-US" sz="2800" b="1" dirty="0" smtClean="0">
                <a:solidFill>
                  <a:srgbClr val="262626"/>
                </a:solidFill>
              </a:rPr>
              <a:t>the City of </a:t>
            </a:r>
            <a:r>
              <a:rPr lang="en-US" sz="2800" b="1" dirty="0">
                <a:solidFill>
                  <a:srgbClr val="262626"/>
                </a:solidFill>
              </a:rPr>
              <a:t>Savannah’s pay policy as it </a:t>
            </a:r>
            <a:r>
              <a:rPr lang="en-US" sz="2800" b="1" dirty="0" smtClean="0">
                <a:solidFill>
                  <a:srgbClr val="262626"/>
                </a:solidFill>
              </a:rPr>
              <a:t>applies </a:t>
            </a:r>
            <a:r>
              <a:rPr lang="en-US" sz="2800" b="1" dirty="0">
                <a:solidFill>
                  <a:srgbClr val="262626"/>
                </a:solidFill>
              </a:rPr>
              <a:t>to all classes of employees. </a:t>
            </a:r>
            <a:endParaRPr lang="en-US" sz="2800" b="1" dirty="0" smtClean="0">
              <a:solidFill>
                <a:srgbClr val="262626"/>
              </a:solidFill>
            </a:endParaRPr>
          </a:p>
        </p:txBody>
      </p:sp>
      <p:pic>
        <p:nvPicPr>
          <p:cNvPr id="10" name="Picture 9"/>
          <p:cNvPicPr>
            <a:picLocks noChangeAspect="1"/>
          </p:cNvPicPr>
          <p:nvPr/>
        </p:nvPicPr>
        <p:blipFill rotWithShape="1">
          <a:blip r:embed="rId4" cstate="print"/>
          <a:srcRect l="1687"/>
          <a:stretch/>
        </p:blipFill>
        <p:spPr>
          <a:xfrm>
            <a:off x="6512000" y="1066801"/>
            <a:ext cx="1473977" cy="2307302"/>
          </a:xfrm>
          <a:prstGeom prst="rect">
            <a:avLst/>
          </a:prstGeom>
        </p:spPr>
      </p:pic>
      <p:pic>
        <p:nvPicPr>
          <p:cNvPr id="12" name="Picture 11"/>
          <p:cNvPicPr>
            <a:picLocks noChangeAspect="1"/>
          </p:cNvPicPr>
          <p:nvPr/>
        </p:nvPicPr>
        <p:blipFill>
          <a:blip r:embed="rId5" cstate="print"/>
          <a:stretch>
            <a:fillRect/>
          </a:stretch>
        </p:blipFill>
        <p:spPr>
          <a:xfrm>
            <a:off x="5715000" y="1332689"/>
            <a:ext cx="784061" cy="2020111"/>
          </a:xfrm>
          <a:prstGeom prst="rect">
            <a:avLst/>
          </a:prstGeom>
        </p:spPr>
      </p:pic>
      <p:pic>
        <p:nvPicPr>
          <p:cNvPr id="13" name="Picture 12"/>
          <p:cNvPicPr>
            <a:picLocks noChangeAspect="1"/>
          </p:cNvPicPr>
          <p:nvPr/>
        </p:nvPicPr>
        <p:blipFill>
          <a:blip r:embed="rId6" cstate="print"/>
          <a:stretch>
            <a:fillRect/>
          </a:stretch>
        </p:blipFill>
        <p:spPr>
          <a:xfrm>
            <a:off x="7974677" y="1147734"/>
            <a:ext cx="1016923" cy="2250413"/>
          </a:xfrm>
          <a:prstGeom prst="rect">
            <a:avLst/>
          </a:prstGeom>
        </p:spPr>
      </p:pic>
      <p:sp>
        <p:nvSpPr>
          <p:cNvPr id="14" name="TextBox 13"/>
          <p:cNvSpPr txBox="1"/>
          <p:nvPr/>
        </p:nvSpPr>
        <p:spPr>
          <a:xfrm>
            <a:off x="353290" y="3962400"/>
            <a:ext cx="7684871" cy="1384995"/>
          </a:xfrm>
          <a:prstGeom prst="rect">
            <a:avLst/>
          </a:prstGeom>
          <a:noFill/>
        </p:spPr>
        <p:txBody>
          <a:bodyPr wrap="square" rtlCol="0">
            <a:spAutoFit/>
          </a:bodyPr>
          <a:lstStyle/>
          <a:p>
            <a:pPr marL="457200" indent="-457200">
              <a:spcAft>
                <a:spcPts val="2400"/>
              </a:spcAft>
              <a:buFont typeface="Arial" panose="020B0604020202020204" pitchFamily="34" charset="0"/>
              <a:buChar char="•"/>
            </a:pPr>
            <a:r>
              <a:rPr lang="en-US" sz="2800" b="1" dirty="0" smtClean="0">
                <a:solidFill>
                  <a:srgbClr val="262626"/>
                </a:solidFill>
              </a:rPr>
              <a:t>To </a:t>
            </a:r>
            <a:r>
              <a:rPr lang="en-US" sz="2800" b="1" dirty="0">
                <a:solidFill>
                  <a:srgbClr val="262626"/>
                </a:solidFill>
              </a:rPr>
              <a:t>establish and maintain policies that are fair and consistent with applicable federal, state and other laws governing pay. </a:t>
            </a:r>
            <a:r>
              <a:rPr lang="en-US" sz="2800" b="1" dirty="0" smtClean="0">
                <a:solidFill>
                  <a:srgbClr val="262626"/>
                </a:solidFill>
              </a:rPr>
              <a:t> </a:t>
            </a:r>
            <a:endParaRPr lang="en-US" sz="2800" b="1" dirty="0">
              <a:solidFill>
                <a:srgbClr val="262626"/>
              </a:solidFill>
            </a:endParaRPr>
          </a:p>
        </p:txBody>
      </p:sp>
      <p:sp>
        <p:nvSpPr>
          <p:cNvPr id="3" name="Slide Number Placeholder 2"/>
          <p:cNvSpPr>
            <a:spLocks noGrp="1"/>
          </p:cNvSpPr>
          <p:nvPr>
            <p:ph type="sldNum" sz="quarter" idx="12"/>
          </p:nvPr>
        </p:nvSpPr>
        <p:spPr>
          <a:xfrm>
            <a:off x="6934200" y="6400800"/>
            <a:ext cx="2133600" cy="365125"/>
          </a:xfrm>
        </p:spPr>
        <p:txBody>
          <a:bodyPr/>
          <a:lstStyle/>
          <a:p>
            <a:fld id="{240D5ECE-8B49-45CD-BE81-EF81920D1969}" type="slidenum">
              <a:rPr lang="en-US" sz="1400" smtClean="0">
                <a:solidFill>
                  <a:schemeClr val="tx1"/>
                </a:solidFill>
              </a:rPr>
              <a:pPr/>
              <a:t>2</a:t>
            </a:fld>
            <a:endParaRPr lang="en-US" sz="1400" dirty="0">
              <a:solidFill>
                <a:schemeClr val="tx1"/>
              </a:solidFill>
            </a:endParaRPr>
          </a:p>
        </p:txBody>
      </p:sp>
    </p:spTree>
    <p:extLst>
      <p:ext uri="{BB962C8B-B14F-4D97-AF65-F5344CB8AC3E}">
        <p14:creationId xmlns:p14="http://schemas.microsoft.com/office/powerpoint/2010/main" val="287509669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8" name="Picture 6" descr="C:\Users\TAFFANYE\AppData\Local\Microsoft\Windows\Temporary Internet Files\Content.IE5\42VNC8QQ\shutterstock_142768996[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729844" y="2895600"/>
            <a:ext cx="2728356" cy="355186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
        <p:nvSpPr>
          <p:cNvPr id="9" name="Title 8"/>
          <p:cNvSpPr>
            <a:spLocks noGrp="1"/>
          </p:cNvSpPr>
          <p:nvPr>
            <p:ph type="title"/>
          </p:nvPr>
        </p:nvSpPr>
        <p:spPr>
          <a:xfrm>
            <a:off x="0" y="0"/>
            <a:ext cx="9144000" cy="762000"/>
          </a:xfrm>
          <a:solidFill>
            <a:schemeClr val="bg1">
              <a:lumMod val="85000"/>
            </a:schemeClr>
          </a:solidFill>
        </p:spPr>
        <p:txBody>
          <a:bodyPr>
            <a:normAutofit/>
          </a:bodyPr>
          <a:lstStyle/>
          <a:p>
            <a:pPr lvl="0">
              <a:spcBef>
                <a:spcPts val="0"/>
              </a:spcBef>
            </a:pPr>
            <a:r>
              <a:rPr lang="en-US" sz="3600" b="1" dirty="0" smtClean="0">
                <a:solidFill>
                  <a:prstClr val="black">
                    <a:lumMod val="85000"/>
                    <a:lumOff val="15000"/>
                  </a:prstClr>
                </a:solidFill>
                <a:latin typeface="+mn-lt"/>
                <a:ea typeface="+mn-ea"/>
                <a:cs typeface="+mn-cs"/>
              </a:rPr>
              <a:t>      What is a “Living Wage” ?</a:t>
            </a:r>
            <a:endParaRPr lang="en-US" sz="3600" dirty="0">
              <a:solidFill>
                <a:schemeClr val="accent6">
                  <a:lumMod val="75000"/>
                </a:schemeClr>
              </a:solidFill>
              <a:latin typeface="+mn-lt"/>
            </a:endParaRPr>
          </a:p>
        </p:txBody>
      </p:sp>
      <p:sp>
        <p:nvSpPr>
          <p:cNvPr id="8" name="TextBox 7"/>
          <p:cNvSpPr txBox="1"/>
          <p:nvPr/>
        </p:nvSpPr>
        <p:spPr>
          <a:xfrm>
            <a:off x="666008" y="1490514"/>
            <a:ext cx="8020792" cy="3462486"/>
          </a:xfrm>
          <a:prstGeom prst="rect">
            <a:avLst/>
          </a:prstGeom>
          <a:noFill/>
        </p:spPr>
        <p:txBody>
          <a:bodyPr wrap="square" rtlCol="0">
            <a:spAutoFit/>
          </a:bodyPr>
          <a:lstStyle/>
          <a:p>
            <a:pPr>
              <a:spcAft>
                <a:spcPts val="1800"/>
              </a:spcAft>
            </a:pPr>
            <a:r>
              <a:rPr lang="en-US" sz="3600" b="1" dirty="0" smtClean="0">
                <a:solidFill>
                  <a:srgbClr val="F79646">
                    <a:lumMod val="75000"/>
                  </a:srgbClr>
                </a:solidFill>
              </a:rPr>
              <a:t>Living Wage </a:t>
            </a:r>
            <a:r>
              <a:rPr lang="en-US" sz="2800" b="1" dirty="0">
                <a:solidFill>
                  <a:srgbClr val="262626"/>
                </a:solidFill>
              </a:rPr>
              <a:t>is an hourly rate of pay </a:t>
            </a:r>
            <a:r>
              <a:rPr lang="en-US" sz="2800" b="1" dirty="0" smtClean="0">
                <a:solidFill>
                  <a:srgbClr val="262626"/>
                </a:solidFill>
              </a:rPr>
              <a:t>intended </a:t>
            </a:r>
            <a:r>
              <a:rPr lang="en-US" sz="2800" b="1" dirty="0">
                <a:solidFill>
                  <a:srgbClr val="262626"/>
                </a:solidFill>
              </a:rPr>
              <a:t>to provide the amount of </a:t>
            </a:r>
            <a:r>
              <a:rPr lang="en-US" sz="2800" b="1" dirty="0" smtClean="0">
                <a:solidFill>
                  <a:srgbClr val="262626"/>
                </a:solidFill>
              </a:rPr>
              <a:t>income, </a:t>
            </a:r>
            <a:r>
              <a:rPr lang="en-US" sz="2800" b="1" dirty="0">
                <a:solidFill>
                  <a:srgbClr val="262626"/>
                </a:solidFill>
              </a:rPr>
              <a:t>adjusted for </a:t>
            </a:r>
            <a:r>
              <a:rPr lang="en-US" sz="2800" b="1" dirty="0" smtClean="0">
                <a:solidFill>
                  <a:srgbClr val="262626"/>
                </a:solidFill>
              </a:rPr>
              <a:t>inflation, </a:t>
            </a:r>
            <a:r>
              <a:rPr lang="en-US" sz="2800" b="1" dirty="0">
                <a:solidFill>
                  <a:srgbClr val="262626"/>
                </a:solidFill>
              </a:rPr>
              <a:t>that is needed to provide a decent standard of living.  </a:t>
            </a:r>
            <a:endParaRPr lang="en-US" sz="2800" b="1" dirty="0" smtClean="0">
              <a:solidFill>
                <a:srgbClr val="262626"/>
              </a:solidFill>
            </a:endParaRPr>
          </a:p>
          <a:p>
            <a:pPr>
              <a:spcAft>
                <a:spcPts val="1800"/>
              </a:spcAft>
            </a:pPr>
            <a:r>
              <a:rPr lang="en-US" sz="2800" b="1" dirty="0" smtClean="0">
                <a:solidFill>
                  <a:srgbClr val="262626"/>
                </a:solidFill>
              </a:rPr>
              <a:t>The </a:t>
            </a:r>
            <a:r>
              <a:rPr lang="en-US" sz="2800" b="1" dirty="0">
                <a:solidFill>
                  <a:srgbClr val="262626"/>
                </a:solidFill>
              </a:rPr>
              <a:t>purpose of a Living Wage is </a:t>
            </a:r>
            <a:r>
              <a:rPr lang="en-US" sz="2800" b="1" dirty="0" smtClean="0">
                <a:solidFill>
                  <a:srgbClr val="262626"/>
                </a:solidFill>
              </a:rPr>
              <a:t>                                                  to ensure </a:t>
            </a:r>
            <a:r>
              <a:rPr lang="en-US" sz="2800" b="1" dirty="0">
                <a:solidFill>
                  <a:srgbClr val="262626"/>
                </a:solidFill>
              </a:rPr>
              <a:t>that City Employees </a:t>
            </a:r>
            <a:r>
              <a:rPr lang="en-US" sz="2800" b="1" dirty="0" smtClean="0">
                <a:solidFill>
                  <a:srgbClr val="262626"/>
                </a:solidFill>
              </a:rPr>
              <a:t>                                                   can meet </a:t>
            </a:r>
            <a:r>
              <a:rPr lang="en-US" sz="2800" b="1" dirty="0">
                <a:solidFill>
                  <a:srgbClr val="262626"/>
                </a:solidFill>
              </a:rPr>
              <a:t>their basic needs</a:t>
            </a:r>
            <a:r>
              <a:rPr lang="en-US" sz="2800" b="1" dirty="0" smtClean="0">
                <a:solidFill>
                  <a:srgbClr val="262626"/>
                </a:solidFill>
              </a:rPr>
              <a:t>.</a:t>
            </a:r>
            <a:endParaRPr lang="en-US" sz="2800" b="1" dirty="0">
              <a:solidFill>
                <a:srgbClr val="262626"/>
              </a:solidFill>
            </a:endParaRPr>
          </a:p>
        </p:txBody>
      </p:sp>
      <p:sp>
        <p:nvSpPr>
          <p:cNvPr id="2" name="Slide Number Placeholder 1"/>
          <p:cNvSpPr>
            <a:spLocks noGrp="1"/>
          </p:cNvSpPr>
          <p:nvPr>
            <p:ph type="sldNum" sz="quarter" idx="12"/>
          </p:nvPr>
        </p:nvSpPr>
        <p:spPr>
          <a:xfrm>
            <a:off x="6934200" y="6400800"/>
            <a:ext cx="2133600" cy="365125"/>
          </a:xfrm>
        </p:spPr>
        <p:txBody>
          <a:bodyPr/>
          <a:lstStyle/>
          <a:p>
            <a:fld id="{240D5ECE-8B49-45CD-BE81-EF81920D1969}" type="slidenum">
              <a:rPr lang="en-US" sz="1400" smtClean="0">
                <a:solidFill>
                  <a:schemeClr val="tx1"/>
                </a:solidFill>
              </a:rPr>
              <a:pPr/>
              <a:t>3</a:t>
            </a:fld>
            <a:endParaRPr lang="en-US" sz="1400" dirty="0">
              <a:solidFill>
                <a:schemeClr val="tx1"/>
              </a:solidFill>
            </a:endParaRPr>
          </a:p>
        </p:txBody>
      </p:sp>
    </p:spTree>
    <p:extLst>
      <p:ext uri="{BB962C8B-B14F-4D97-AF65-F5344CB8AC3E}">
        <p14:creationId xmlns:p14="http://schemas.microsoft.com/office/powerpoint/2010/main" val="6575773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0"/>
            <a:ext cx="6934200" cy="914400"/>
          </a:xfrm>
          <a:prstGeom prst="rect">
            <a:avLst/>
          </a:prstGeom>
          <a:noFill/>
        </p:spPr>
        <p:txBody>
          <a:bodyPr wrap="square" rtlCol="0" anchor="ctr">
            <a:normAutofit fontScale="85000" lnSpcReduction="20000"/>
          </a:bodyPr>
          <a:lstStyle/>
          <a:p>
            <a:r>
              <a:rPr lang="en-US" sz="3600" b="1" dirty="0" smtClean="0">
                <a:solidFill>
                  <a:prstClr val="white">
                    <a:lumMod val="95000"/>
                  </a:prstClr>
                </a:solidFill>
              </a:rPr>
              <a:t>Can City contracts include a Living Wage requirement?</a:t>
            </a:r>
            <a:endParaRPr lang="en-US" sz="3600" b="1" dirty="0">
              <a:solidFill>
                <a:prstClr val="white">
                  <a:lumMod val="95000"/>
                </a:prstClr>
              </a:solidFill>
            </a:endParaRPr>
          </a:p>
        </p:txBody>
      </p:sp>
      <p:sp>
        <p:nvSpPr>
          <p:cNvPr id="12" name="Slide Number Placeholder 11"/>
          <p:cNvSpPr>
            <a:spLocks noGrp="1"/>
          </p:cNvSpPr>
          <p:nvPr>
            <p:ph type="sldNum" sz="quarter" idx="12"/>
          </p:nvPr>
        </p:nvSpPr>
        <p:spPr>
          <a:xfrm>
            <a:off x="6934200" y="6416675"/>
            <a:ext cx="2133600" cy="365125"/>
          </a:xfrm>
        </p:spPr>
        <p:txBody>
          <a:bodyPr/>
          <a:lstStyle/>
          <a:p>
            <a:fld id="{240D5ECE-8B49-45CD-BE81-EF81920D1969}" type="slidenum">
              <a:rPr lang="en-US" sz="1400" smtClean="0">
                <a:solidFill>
                  <a:schemeClr val="tx1"/>
                </a:solidFill>
              </a:rPr>
              <a:pPr/>
              <a:t>4</a:t>
            </a:fld>
            <a:endParaRPr lang="en-US" sz="1400" dirty="0">
              <a:solidFill>
                <a:schemeClr val="tx1"/>
              </a:solidFill>
            </a:endParaRPr>
          </a:p>
        </p:txBody>
      </p:sp>
      <p:sp>
        <p:nvSpPr>
          <p:cNvPr id="13" name="TextBox 12"/>
          <p:cNvSpPr txBox="1"/>
          <p:nvPr/>
        </p:nvSpPr>
        <p:spPr>
          <a:xfrm>
            <a:off x="832262" y="3352800"/>
            <a:ext cx="7473538" cy="2677656"/>
          </a:xfrm>
          <a:prstGeom prst="rect">
            <a:avLst/>
          </a:prstGeom>
          <a:noFill/>
        </p:spPr>
        <p:txBody>
          <a:bodyPr wrap="square" rtlCol="0">
            <a:spAutoFit/>
          </a:bodyPr>
          <a:lstStyle/>
          <a:p>
            <a:r>
              <a:rPr lang="en-US" sz="2400" b="1" dirty="0" smtClean="0">
                <a:solidFill>
                  <a:srgbClr val="262626"/>
                </a:solidFill>
              </a:rPr>
              <a:t>O.C.G.A</a:t>
            </a:r>
            <a:r>
              <a:rPr lang="en-US" sz="2400" b="1" dirty="0">
                <a:solidFill>
                  <a:srgbClr val="262626"/>
                </a:solidFill>
              </a:rPr>
              <a:t>. § 34-4-3.1(c) provides:</a:t>
            </a:r>
          </a:p>
          <a:p>
            <a:r>
              <a:rPr lang="en-US" sz="2400" b="1" dirty="0">
                <a:solidFill>
                  <a:srgbClr val="262626"/>
                </a:solidFill>
              </a:rPr>
              <a:t> </a:t>
            </a:r>
            <a:endParaRPr lang="en-US" sz="1200" b="1" dirty="0">
              <a:solidFill>
                <a:srgbClr val="262626"/>
              </a:solidFill>
            </a:endParaRPr>
          </a:p>
          <a:p>
            <a:r>
              <a:rPr lang="en-US" sz="2400" b="1" i="1" dirty="0" smtClean="0">
                <a:solidFill>
                  <a:srgbClr val="262626"/>
                </a:solidFill>
                <a:latin typeface="Calibri Light" panose="020F0302020204030204" pitchFamily="34" charset="0"/>
              </a:rPr>
              <a:t>No </a:t>
            </a:r>
            <a:r>
              <a:rPr lang="en-US" sz="2400" b="1" i="1" dirty="0">
                <a:solidFill>
                  <a:srgbClr val="262626"/>
                </a:solidFill>
                <a:latin typeface="Calibri Light" panose="020F0302020204030204" pitchFamily="34" charset="0"/>
              </a:rPr>
              <a:t>local government entity may through its purchasing or contracting procedures seek to control or affect the wages or employment benefits provided by its vendors, contractors, service providers, or other parties doing business with the local government entity</a:t>
            </a:r>
            <a:r>
              <a:rPr lang="en-US" sz="2400" b="1" i="1" dirty="0" smtClean="0">
                <a:solidFill>
                  <a:srgbClr val="262626"/>
                </a:solidFill>
                <a:latin typeface="Calibri Light" panose="020F0302020204030204" pitchFamily="34" charset="0"/>
              </a:rPr>
              <a:t>.</a:t>
            </a:r>
            <a:endParaRPr lang="en-US" sz="2400" b="1" i="1" dirty="0">
              <a:solidFill>
                <a:srgbClr val="262626"/>
              </a:solidFill>
              <a:latin typeface="Calibri Light" panose="020F0302020204030204" pitchFamily="34" charset="0"/>
            </a:endParaRPr>
          </a:p>
        </p:txBody>
      </p:sp>
      <p:pic>
        <p:nvPicPr>
          <p:cNvPr id="2050" name="Picture 2" descr="C:\Users\TAFFANYE\AppData\Local\Microsoft\Windows\Temporary Internet Files\Content.IE5\NS2WF3VR\Alerta[1].p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09600" y="1295400"/>
            <a:ext cx="15240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2362200" y="1600200"/>
            <a:ext cx="6042561" cy="1200329"/>
          </a:xfrm>
          <a:prstGeom prst="rect">
            <a:avLst/>
          </a:prstGeom>
          <a:noFill/>
        </p:spPr>
        <p:txBody>
          <a:bodyPr wrap="square" rtlCol="0">
            <a:spAutoFit/>
          </a:bodyPr>
          <a:lstStyle/>
          <a:p>
            <a:r>
              <a:rPr lang="en-US" sz="2400" b="1" dirty="0" smtClean="0">
                <a:solidFill>
                  <a:srgbClr val="262626"/>
                </a:solidFill>
              </a:rPr>
              <a:t>Georgia </a:t>
            </a:r>
            <a:r>
              <a:rPr lang="en-US" sz="2400" b="1" dirty="0">
                <a:solidFill>
                  <a:srgbClr val="262626"/>
                </a:solidFill>
              </a:rPr>
              <a:t>state law prohibits local governments from controlling or affecting contractor wages or employee benefits. </a:t>
            </a:r>
            <a:endParaRPr lang="en-US" sz="2400" b="1" dirty="0" smtClean="0">
              <a:solidFill>
                <a:srgbClr val="262626"/>
              </a:solidFill>
            </a:endParaRPr>
          </a:p>
        </p:txBody>
      </p:sp>
    </p:spTree>
    <p:extLst>
      <p:ext uri="{BB962C8B-B14F-4D97-AF65-F5344CB8AC3E}">
        <p14:creationId xmlns:p14="http://schemas.microsoft.com/office/powerpoint/2010/main" val="36860766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0"/>
            <a:ext cx="6934200" cy="914400"/>
          </a:xfrm>
          <a:prstGeom prst="rect">
            <a:avLst/>
          </a:prstGeom>
          <a:noFill/>
        </p:spPr>
        <p:txBody>
          <a:bodyPr wrap="square" rtlCol="0" anchor="ctr">
            <a:normAutofit/>
          </a:bodyPr>
          <a:lstStyle/>
          <a:p>
            <a:r>
              <a:rPr lang="en-US" sz="3600" b="1" dirty="0" smtClean="0">
                <a:solidFill>
                  <a:prstClr val="white">
                    <a:lumMod val="95000"/>
                  </a:prstClr>
                </a:solidFill>
              </a:rPr>
              <a:t>Calculating the Living Wage</a:t>
            </a:r>
            <a:endParaRPr lang="en-US" sz="3600" b="1" dirty="0">
              <a:solidFill>
                <a:prstClr val="white">
                  <a:lumMod val="95000"/>
                </a:prstClr>
              </a:solidFill>
            </a:endParaRPr>
          </a:p>
        </p:txBody>
      </p:sp>
      <p:sp>
        <p:nvSpPr>
          <p:cNvPr id="12" name="Slide Number Placeholder 11"/>
          <p:cNvSpPr>
            <a:spLocks noGrp="1"/>
          </p:cNvSpPr>
          <p:nvPr>
            <p:ph type="sldNum" sz="quarter" idx="12"/>
          </p:nvPr>
        </p:nvSpPr>
        <p:spPr>
          <a:xfrm>
            <a:off x="6934200" y="6477000"/>
            <a:ext cx="2133600" cy="365125"/>
          </a:xfrm>
        </p:spPr>
        <p:txBody>
          <a:bodyPr/>
          <a:lstStyle/>
          <a:p>
            <a:fld id="{240D5ECE-8B49-45CD-BE81-EF81920D1969}" type="slidenum">
              <a:rPr lang="en-US" sz="1400" smtClean="0">
                <a:solidFill>
                  <a:schemeClr val="tx1"/>
                </a:solidFill>
              </a:rPr>
              <a:pPr/>
              <a:t>5</a:t>
            </a:fld>
            <a:endParaRPr lang="en-US" sz="1400" dirty="0">
              <a:solidFill>
                <a:schemeClr val="tx1"/>
              </a:solidFill>
            </a:endParaRPr>
          </a:p>
        </p:txBody>
      </p:sp>
      <p:sp>
        <p:nvSpPr>
          <p:cNvPr id="7" name="Rectangle 1"/>
          <p:cNvSpPr>
            <a:spLocks noChangeArrowheads="1"/>
          </p:cNvSpPr>
          <p:nvPr/>
        </p:nvSpPr>
        <p:spPr bwMode="auto">
          <a:xfrm>
            <a:off x="497084" y="1066800"/>
            <a:ext cx="85707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0" algn="l"/>
              </a:tabLst>
              <a:defRPr>
                <a:solidFill>
                  <a:schemeClr val="tx1"/>
                </a:solidFill>
                <a:latin typeface="Arial" pitchFamily="34" charset="0"/>
                <a:cs typeface="Arial" pitchFamily="34" charset="0"/>
              </a:defRPr>
            </a:lvl1pPr>
            <a:lvl2pPr fontAlgn="base">
              <a:spcBef>
                <a:spcPct val="0"/>
              </a:spcBef>
              <a:spcAft>
                <a:spcPct val="0"/>
              </a:spcAft>
              <a:tabLst>
                <a:tab pos="0" algn="l"/>
              </a:tabLst>
              <a:defRPr>
                <a:solidFill>
                  <a:schemeClr val="tx1"/>
                </a:solidFill>
                <a:latin typeface="Arial" pitchFamily="34" charset="0"/>
                <a:cs typeface="Arial" pitchFamily="34" charset="0"/>
              </a:defRPr>
            </a:lvl2pPr>
            <a:lvl3pPr fontAlgn="base">
              <a:spcBef>
                <a:spcPct val="0"/>
              </a:spcBef>
              <a:spcAft>
                <a:spcPct val="0"/>
              </a:spcAft>
              <a:tabLst>
                <a:tab pos="0" algn="l"/>
              </a:tabLst>
              <a:defRPr>
                <a:solidFill>
                  <a:schemeClr val="tx1"/>
                </a:solidFill>
                <a:latin typeface="Arial" pitchFamily="34" charset="0"/>
                <a:cs typeface="Arial" pitchFamily="34" charset="0"/>
              </a:defRPr>
            </a:lvl3pPr>
            <a:lvl4pPr fontAlgn="base">
              <a:spcBef>
                <a:spcPct val="0"/>
              </a:spcBef>
              <a:spcAft>
                <a:spcPct val="0"/>
              </a:spcAft>
              <a:tabLst>
                <a:tab pos="0" algn="l"/>
              </a:tabLst>
              <a:defRPr>
                <a:solidFill>
                  <a:schemeClr val="tx1"/>
                </a:solidFill>
                <a:latin typeface="Arial" pitchFamily="34" charset="0"/>
                <a:cs typeface="Arial" pitchFamily="34" charset="0"/>
              </a:defRPr>
            </a:lvl4pPr>
            <a:lvl5pPr fontAlgn="base">
              <a:spcBef>
                <a:spcPct val="0"/>
              </a:spcBef>
              <a:spcAft>
                <a:spcPct val="0"/>
              </a:spcAft>
              <a:tabLst>
                <a:tab pos="0" algn="l"/>
              </a:tabLst>
              <a:defRPr>
                <a:solidFill>
                  <a:schemeClr val="tx1"/>
                </a:solidFill>
                <a:latin typeface="Arial" pitchFamily="34" charset="0"/>
                <a:cs typeface="Arial" pitchFamily="34" charset="0"/>
              </a:defRPr>
            </a:lvl5pPr>
            <a:lvl6pPr fontAlgn="base">
              <a:spcBef>
                <a:spcPct val="0"/>
              </a:spcBef>
              <a:spcAft>
                <a:spcPct val="0"/>
              </a:spcAft>
              <a:tabLst>
                <a:tab pos="0" algn="l"/>
              </a:tabLst>
              <a:defRPr>
                <a:solidFill>
                  <a:schemeClr val="tx1"/>
                </a:solidFill>
                <a:latin typeface="Arial" pitchFamily="34" charset="0"/>
                <a:cs typeface="Arial" pitchFamily="34" charset="0"/>
              </a:defRPr>
            </a:lvl6pPr>
            <a:lvl7pPr fontAlgn="base">
              <a:spcBef>
                <a:spcPct val="0"/>
              </a:spcBef>
              <a:spcAft>
                <a:spcPct val="0"/>
              </a:spcAft>
              <a:tabLst>
                <a:tab pos="0" algn="l"/>
              </a:tabLst>
              <a:defRPr>
                <a:solidFill>
                  <a:schemeClr val="tx1"/>
                </a:solidFill>
                <a:latin typeface="Arial" pitchFamily="34" charset="0"/>
                <a:cs typeface="Arial" pitchFamily="34" charset="0"/>
              </a:defRPr>
            </a:lvl7pPr>
            <a:lvl8pPr fontAlgn="base">
              <a:spcBef>
                <a:spcPct val="0"/>
              </a:spcBef>
              <a:spcAft>
                <a:spcPct val="0"/>
              </a:spcAft>
              <a:tabLst>
                <a:tab pos="0" algn="l"/>
              </a:tabLst>
              <a:defRPr>
                <a:solidFill>
                  <a:schemeClr val="tx1"/>
                </a:solidFill>
                <a:latin typeface="Arial" pitchFamily="34" charset="0"/>
                <a:cs typeface="Arial" pitchFamily="34" charset="0"/>
              </a:defRPr>
            </a:lvl8pPr>
            <a:lvl9pPr fontAlgn="base">
              <a:spcBef>
                <a:spcPct val="0"/>
              </a:spcBef>
              <a:spcAft>
                <a:spcPct val="0"/>
              </a:spcAft>
              <a:tabLst>
                <a:tab pos="0" algn="l"/>
              </a:tabLst>
              <a:defRPr>
                <a:solidFill>
                  <a:schemeClr val="tx1"/>
                </a:solidFill>
                <a:latin typeface="Arial" pitchFamily="34" charset="0"/>
                <a:cs typeface="Arial" pitchFamily="34" charset="0"/>
              </a:defRPr>
            </a:lvl9pPr>
          </a:lstStyle>
          <a:p>
            <a:pPr eaLnBrk="0" hangingPunct="0"/>
            <a:r>
              <a:rPr lang="en-US" altLang="en-US" sz="2400" dirty="0" smtClean="0">
                <a:solidFill>
                  <a:srgbClr val="262626"/>
                </a:solidFill>
                <a:latin typeface="Calibri"/>
                <a:ea typeface="Times New Roman" pitchFamily="18" charset="0"/>
              </a:rPr>
              <a:t>The most widely accepted living wage calculation is administered by </a:t>
            </a:r>
            <a:r>
              <a:rPr lang="en-US" sz="2400" b="1" dirty="0">
                <a:solidFill>
                  <a:srgbClr val="595959">
                    <a:lumMod val="50000"/>
                  </a:srgbClr>
                </a:solidFill>
              </a:rPr>
              <a:t>Massachusetts Institute of Technology (</a:t>
            </a:r>
            <a:r>
              <a:rPr lang="en-US" sz="2400" b="1" dirty="0" smtClean="0">
                <a:solidFill>
                  <a:srgbClr val="595959">
                    <a:lumMod val="50000"/>
                  </a:srgbClr>
                </a:solidFill>
              </a:rPr>
              <a:t>MIT)</a:t>
            </a:r>
            <a:r>
              <a:rPr lang="en-US" sz="2400" dirty="0" smtClean="0">
                <a:solidFill>
                  <a:srgbClr val="595959">
                    <a:lumMod val="50000"/>
                  </a:srgbClr>
                </a:solidFill>
              </a:rPr>
              <a:t>, which </a:t>
            </a:r>
            <a:r>
              <a:rPr lang="en-US" altLang="en-US" sz="2400" dirty="0" smtClean="0">
                <a:solidFill>
                  <a:srgbClr val="595959">
                    <a:lumMod val="50000"/>
                  </a:srgbClr>
                </a:solidFill>
                <a:latin typeface="Calibri"/>
                <a:ea typeface="Times New Roman" pitchFamily="18" charset="0"/>
              </a:rPr>
              <a:t> </a:t>
            </a:r>
            <a:r>
              <a:rPr lang="en-US" altLang="en-US" sz="2400" dirty="0" smtClean="0">
                <a:solidFill>
                  <a:srgbClr val="262626"/>
                </a:solidFill>
                <a:latin typeface="Calibri"/>
                <a:ea typeface="Times New Roman" pitchFamily="18" charset="0"/>
              </a:rPr>
              <a:t>records Chatham County’s living wage as $10.87.  </a:t>
            </a:r>
            <a:endParaRPr lang="en-US" altLang="en-US" sz="2400" dirty="0" smtClean="0">
              <a:solidFill>
                <a:srgbClr val="262626"/>
              </a:solidFill>
              <a:latin typeface="Calibri"/>
            </a:endParaRPr>
          </a:p>
        </p:txBody>
      </p:sp>
      <p:graphicFrame>
        <p:nvGraphicFramePr>
          <p:cNvPr id="8" name="Table 7"/>
          <p:cNvGraphicFramePr>
            <a:graphicFrameLocks noGrp="1"/>
          </p:cNvGraphicFramePr>
          <p:nvPr>
            <p:extLst>
              <p:ext uri="{D42A27DB-BD31-4B8C-83A1-F6EECF244321}">
                <p14:modId xmlns:p14="http://schemas.microsoft.com/office/powerpoint/2010/main" val="2730296859"/>
              </p:ext>
            </p:extLst>
          </p:nvPr>
        </p:nvGraphicFramePr>
        <p:xfrm>
          <a:off x="489857" y="2438400"/>
          <a:ext cx="4310743" cy="1097280"/>
        </p:xfrm>
        <a:graphic>
          <a:graphicData uri="http://schemas.openxmlformats.org/drawingml/2006/table">
            <a:tbl>
              <a:tblPr firstRow="1" firstCol="1" bandRow="1">
                <a:tableStyleId>{91EBBBCC-DAD2-459C-BE2E-F6DE35CF9A28}</a:tableStyleId>
              </a:tblPr>
              <a:tblGrid>
                <a:gridCol w="3243943"/>
                <a:gridCol w="1066800"/>
              </a:tblGrid>
              <a:tr h="0">
                <a:tc>
                  <a:txBody>
                    <a:bodyPr/>
                    <a:lstStyle/>
                    <a:p>
                      <a:pPr marL="0" marR="0" algn="just">
                        <a:spcBef>
                          <a:spcPts val="0"/>
                        </a:spcBef>
                        <a:spcAft>
                          <a:spcPts val="0"/>
                        </a:spcAft>
                        <a:tabLst>
                          <a:tab pos="0" algn="l"/>
                        </a:tabLst>
                      </a:pPr>
                      <a:r>
                        <a:rPr lang="en-US" sz="1800" dirty="0">
                          <a:effectLst/>
                        </a:rPr>
                        <a:t>Hourly Wage</a:t>
                      </a:r>
                      <a:endParaRPr lang="en-US" sz="1800" dirty="0">
                        <a:effectLst/>
                        <a:latin typeface="Times New Roman"/>
                        <a:ea typeface="Times New Roman"/>
                      </a:endParaRPr>
                    </a:p>
                  </a:txBody>
                  <a:tcPr marL="68580" marR="68580" marT="0" marB="0"/>
                </a:tc>
                <a:tc>
                  <a:txBody>
                    <a:bodyPr/>
                    <a:lstStyle/>
                    <a:p>
                      <a:pPr marL="0" marR="0" algn="just">
                        <a:spcBef>
                          <a:spcPts val="0"/>
                        </a:spcBef>
                        <a:spcAft>
                          <a:spcPts val="0"/>
                        </a:spcAft>
                        <a:tabLst>
                          <a:tab pos="0" algn="l"/>
                        </a:tabLst>
                      </a:pPr>
                      <a:r>
                        <a:rPr lang="en-US" sz="1800" dirty="0" smtClean="0">
                          <a:effectLst/>
                        </a:rPr>
                        <a:t>1</a:t>
                      </a:r>
                      <a:r>
                        <a:rPr lang="en-US" sz="1800" baseline="0" dirty="0" smtClean="0">
                          <a:effectLst/>
                        </a:rPr>
                        <a:t> Worker</a:t>
                      </a:r>
                      <a:endParaRPr lang="en-US" sz="1800" dirty="0">
                        <a:effectLst/>
                        <a:latin typeface="Times New Roman"/>
                        <a:ea typeface="Times New Roman"/>
                      </a:endParaRPr>
                    </a:p>
                  </a:txBody>
                  <a:tcPr marL="68580" marR="68580" marT="0" marB="0"/>
                </a:tc>
              </a:tr>
              <a:tr h="0">
                <a:tc>
                  <a:txBody>
                    <a:bodyPr/>
                    <a:lstStyle/>
                    <a:p>
                      <a:pPr marL="0" marR="0" algn="l">
                        <a:spcBef>
                          <a:spcPts val="0"/>
                        </a:spcBef>
                        <a:spcAft>
                          <a:spcPts val="0"/>
                        </a:spcAft>
                        <a:tabLst>
                          <a:tab pos="0" algn="l"/>
                        </a:tabLst>
                      </a:pPr>
                      <a:r>
                        <a:rPr lang="en-US" sz="1800" dirty="0">
                          <a:effectLst/>
                        </a:rPr>
                        <a:t>Chatham County Living Wage</a:t>
                      </a:r>
                      <a:endParaRPr lang="en-US" sz="1800" dirty="0">
                        <a:effectLst/>
                        <a:latin typeface="Times New Roman"/>
                        <a:ea typeface="Times New Roman"/>
                      </a:endParaRPr>
                    </a:p>
                  </a:txBody>
                  <a:tcPr marL="68580" marR="68580" marT="0" marB="0"/>
                </a:tc>
                <a:tc>
                  <a:txBody>
                    <a:bodyPr/>
                    <a:lstStyle/>
                    <a:p>
                      <a:pPr marL="0" marR="0" algn="r">
                        <a:spcBef>
                          <a:spcPts val="0"/>
                        </a:spcBef>
                        <a:spcAft>
                          <a:spcPts val="0"/>
                        </a:spcAft>
                        <a:tabLst>
                          <a:tab pos="0" algn="l"/>
                        </a:tabLst>
                      </a:pPr>
                      <a:r>
                        <a:rPr lang="en-US" sz="1800">
                          <a:effectLst/>
                        </a:rPr>
                        <a:t>$10.87</a:t>
                      </a:r>
                      <a:endParaRPr lang="en-US" sz="1800">
                        <a:effectLst/>
                        <a:latin typeface="Times New Roman"/>
                        <a:ea typeface="Times New Roman"/>
                      </a:endParaRPr>
                    </a:p>
                  </a:txBody>
                  <a:tcPr marL="68580" marR="68580" marT="0" marB="0"/>
                </a:tc>
              </a:tr>
              <a:tr h="0">
                <a:tc>
                  <a:txBody>
                    <a:bodyPr/>
                    <a:lstStyle/>
                    <a:p>
                      <a:pPr marL="0" marR="0" algn="just">
                        <a:spcBef>
                          <a:spcPts val="0"/>
                        </a:spcBef>
                        <a:spcAft>
                          <a:spcPts val="0"/>
                        </a:spcAft>
                        <a:tabLst>
                          <a:tab pos="0" algn="l"/>
                        </a:tabLst>
                      </a:pPr>
                      <a:r>
                        <a:rPr lang="en-US" sz="1800">
                          <a:effectLst/>
                        </a:rPr>
                        <a:t>Poverty Wage</a:t>
                      </a:r>
                      <a:endParaRPr lang="en-US" sz="1800">
                        <a:effectLst/>
                        <a:latin typeface="Times New Roman"/>
                        <a:ea typeface="Times New Roman"/>
                      </a:endParaRPr>
                    </a:p>
                  </a:txBody>
                  <a:tcPr marL="68580" marR="68580" marT="0" marB="0"/>
                </a:tc>
                <a:tc>
                  <a:txBody>
                    <a:bodyPr/>
                    <a:lstStyle/>
                    <a:p>
                      <a:pPr marL="0" marR="0" algn="r">
                        <a:spcBef>
                          <a:spcPts val="0"/>
                        </a:spcBef>
                        <a:spcAft>
                          <a:spcPts val="0"/>
                        </a:spcAft>
                        <a:tabLst>
                          <a:tab pos="0" algn="l"/>
                        </a:tabLst>
                      </a:pPr>
                      <a:r>
                        <a:rPr lang="en-US" sz="1800">
                          <a:effectLst/>
                        </a:rPr>
                        <a:t>$5.00</a:t>
                      </a:r>
                      <a:endParaRPr lang="en-US" sz="1800">
                        <a:effectLst/>
                        <a:latin typeface="Times New Roman"/>
                        <a:ea typeface="Times New Roman"/>
                      </a:endParaRPr>
                    </a:p>
                  </a:txBody>
                  <a:tcPr marL="68580" marR="68580" marT="0" marB="0"/>
                </a:tc>
              </a:tr>
              <a:tr h="0">
                <a:tc>
                  <a:txBody>
                    <a:bodyPr/>
                    <a:lstStyle/>
                    <a:p>
                      <a:pPr marL="0" marR="0" algn="just">
                        <a:spcBef>
                          <a:spcPts val="0"/>
                        </a:spcBef>
                        <a:spcAft>
                          <a:spcPts val="0"/>
                        </a:spcAft>
                        <a:tabLst>
                          <a:tab pos="0" algn="l"/>
                        </a:tabLst>
                      </a:pPr>
                      <a:r>
                        <a:rPr lang="en-US" sz="1800">
                          <a:effectLst/>
                        </a:rPr>
                        <a:t>Federal Minimum Wage</a:t>
                      </a:r>
                      <a:endParaRPr lang="en-US" sz="1800">
                        <a:effectLst/>
                        <a:latin typeface="Times New Roman"/>
                        <a:ea typeface="Times New Roman"/>
                      </a:endParaRPr>
                    </a:p>
                  </a:txBody>
                  <a:tcPr marL="68580" marR="68580" marT="0" marB="0"/>
                </a:tc>
                <a:tc>
                  <a:txBody>
                    <a:bodyPr/>
                    <a:lstStyle/>
                    <a:p>
                      <a:pPr marL="0" marR="0" algn="r">
                        <a:spcBef>
                          <a:spcPts val="0"/>
                        </a:spcBef>
                        <a:spcAft>
                          <a:spcPts val="0"/>
                        </a:spcAft>
                        <a:tabLst>
                          <a:tab pos="0" algn="l"/>
                        </a:tabLst>
                      </a:pPr>
                      <a:r>
                        <a:rPr lang="en-US" sz="1800" dirty="0">
                          <a:effectLst/>
                        </a:rPr>
                        <a:t>$7.25</a:t>
                      </a:r>
                      <a:endParaRPr lang="en-US" sz="1800" dirty="0">
                        <a:effectLst/>
                        <a:latin typeface="Times New Roman"/>
                        <a:ea typeface="Times New Roman"/>
                      </a:endParaRPr>
                    </a:p>
                  </a:txBody>
                  <a:tcPr marL="68580" marR="68580" marT="0" marB="0"/>
                </a:tc>
              </a:tr>
            </a:tbl>
          </a:graphicData>
        </a:graphic>
      </p:graphicFrame>
      <p:sp>
        <p:nvSpPr>
          <p:cNvPr id="9" name="Rectangle 1"/>
          <p:cNvSpPr>
            <a:spLocks noChangeArrowheads="1"/>
          </p:cNvSpPr>
          <p:nvPr/>
        </p:nvSpPr>
        <p:spPr bwMode="auto">
          <a:xfrm>
            <a:off x="533400" y="4419600"/>
            <a:ext cx="244235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0" algn="l"/>
              </a:tabLst>
              <a:defRPr>
                <a:solidFill>
                  <a:schemeClr val="tx1"/>
                </a:solidFill>
                <a:latin typeface="Arial" pitchFamily="34" charset="0"/>
                <a:cs typeface="Arial" pitchFamily="34" charset="0"/>
              </a:defRPr>
            </a:lvl1pPr>
            <a:lvl2pPr fontAlgn="base">
              <a:spcBef>
                <a:spcPct val="0"/>
              </a:spcBef>
              <a:spcAft>
                <a:spcPct val="0"/>
              </a:spcAft>
              <a:tabLst>
                <a:tab pos="0" algn="l"/>
              </a:tabLst>
              <a:defRPr>
                <a:solidFill>
                  <a:schemeClr val="tx1"/>
                </a:solidFill>
                <a:latin typeface="Arial" pitchFamily="34" charset="0"/>
                <a:cs typeface="Arial" pitchFamily="34" charset="0"/>
              </a:defRPr>
            </a:lvl2pPr>
            <a:lvl3pPr fontAlgn="base">
              <a:spcBef>
                <a:spcPct val="0"/>
              </a:spcBef>
              <a:spcAft>
                <a:spcPct val="0"/>
              </a:spcAft>
              <a:tabLst>
                <a:tab pos="0" algn="l"/>
              </a:tabLst>
              <a:defRPr>
                <a:solidFill>
                  <a:schemeClr val="tx1"/>
                </a:solidFill>
                <a:latin typeface="Arial" pitchFamily="34" charset="0"/>
                <a:cs typeface="Arial" pitchFamily="34" charset="0"/>
              </a:defRPr>
            </a:lvl3pPr>
            <a:lvl4pPr fontAlgn="base">
              <a:spcBef>
                <a:spcPct val="0"/>
              </a:spcBef>
              <a:spcAft>
                <a:spcPct val="0"/>
              </a:spcAft>
              <a:tabLst>
                <a:tab pos="0" algn="l"/>
              </a:tabLst>
              <a:defRPr>
                <a:solidFill>
                  <a:schemeClr val="tx1"/>
                </a:solidFill>
                <a:latin typeface="Arial" pitchFamily="34" charset="0"/>
                <a:cs typeface="Arial" pitchFamily="34" charset="0"/>
              </a:defRPr>
            </a:lvl4pPr>
            <a:lvl5pPr fontAlgn="base">
              <a:spcBef>
                <a:spcPct val="0"/>
              </a:spcBef>
              <a:spcAft>
                <a:spcPct val="0"/>
              </a:spcAft>
              <a:tabLst>
                <a:tab pos="0" algn="l"/>
              </a:tabLst>
              <a:defRPr>
                <a:solidFill>
                  <a:schemeClr val="tx1"/>
                </a:solidFill>
                <a:latin typeface="Arial" pitchFamily="34" charset="0"/>
                <a:cs typeface="Arial" pitchFamily="34" charset="0"/>
              </a:defRPr>
            </a:lvl5pPr>
            <a:lvl6pPr fontAlgn="base">
              <a:spcBef>
                <a:spcPct val="0"/>
              </a:spcBef>
              <a:spcAft>
                <a:spcPct val="0"/>
              </a:spcAft>
              <a:tabLst>
                <a:tab pos="0" algn="l"/>
              </a:tabLst>
              <a:defRPr>
                <a:solidFill>
                  <a:schemeClr val="tx1"/>
                </a:solidFill>
                <a:latin typeface="Arial" pitchFamily="34" charset="0"/>
                <a:cs typeface="Arial" pitchFamily="34" charset="0"/>
              </a:defRPr>
            </a:lvl6pPr>
            <a:lvl7pPr fontAlgn="base">
              <a:spcBef>
                <a:spcPct val="0"/>
              </a:spcBef>
              <a:spcAft>
                <a:spcPct val="0"/>
              </a:spcAft>
              <a:tabLst>
                <a:tab pos="0" algn="l"/>
              </a:tabLst>
              <a:defRPr>
                <a:solidFill>
                  <a:schemeClr val="tx1"/>
                </a:solidFill>
                <a:latin typeface="Arial" pitchFamily="34" charset="0"/>
                <a:cs typeface="Arial" pitchFamily="34" charset="0"/>
              </a:defRPr>
            </a:lvl7pPr>
            <a:lvl8pPr fontAlgn="base">
              <a:spcBef>
                <a:spcPct val="0"/>
              </a:spcBef>
              <a:spcAft>
                <a:spcPct val="0"/>
              </a:spcAft>
              <a:tabLst>
                <a:tab pos="0" algn="l"/>
              </a:tabLst>
              <a:defRPr>
                <a:solidFill>
                  <a:schemeClr val="tx1"/>
                </a:solidFill>
                <a:latin typeface="Arial" pitchFamily="34" charset="0"/>
                <a:cs typeface="Arial" pitchFamily="34" charset="0"/>
              </a:defRPr>
            </a:lvl8pPr>
            <a:lvl9pPr fontAlgn="base">
              <a:spcBef>
                <a:spcPct val="0"/>
              </a:spcBef>
              <a:spcAft>
                <a:spcPct val="0"/>
              </a:spcAft>
              <a:tabLst>
                <a:tab pos="0" algn="l"/>
              </a:tabLst>
              <a:defRPr>
                <a:solidFill>
                  <a:schemeClr val="tx1"/>
                </a:solidFill>
                <a:latin typeface="Arial" pitchFamily="34" charset="0"/>
                <a:cs typeface="Arial" pitchFamily="34" charset="0"/>
              </a:defRPr>
            </a:lvl9pPr>
          </a:lstStyle>
          <a:p>
            <a:pPr eaLnBrk="0" hangingPunct="0"/>
            <a:r>
              <a:rPr lang="en-US" altLang="en-US" sz="2400" dirty="0" smtClean="0">
                <a:solidFill>
                  <a:srgbClr val="262626"/>
                </a:solidFill>
                <a:latin typeface="Calibri"/>
                <a:ea typeface="Times New Roman" pitchFamily="18" charset="0"/>
              </a:rPr>
              <a:t>The cost broken down in further detail.</a:t>
            </a:r>
            <a:endParaRPr lang="en-US" altLang="en-US" sz="2400" dirty="0" smtClean="0">
              <a:solidFill>
                <a:srgbClr val="262626"/>
              </a:solidFill>
              <a:latin typeface="Calibri"/>
            </a:endParaRPr>
          </a:p>
        </p:txBody>
      </p:sp>
      <p:graphicFrame>
        <p:nvGraphicFramePr>
          <p:cNvPr id="10" name="Table 9"/>
          <p:cNvGraphicFramePr>
            <a:graphicFrameLocks noGrp="1"/>
          </p:cNvGraphicFramePr>
          <p:nvPr>
            <p:extLst>
              <p:ext uri="{D42A27DB-BD31-4B8C-83A1-F6EECF244321}">
                <p14:modId xmlns:p14="http://schemas.microsoft.com/office/powerpoint/2010/main" val="3060416567"/>
              </p:ext>
            </p:extLst>
          </p:nvPr>
        </p:nvGraphicFramePr>
        <p:xfrm>
          <a:off x="3429000" y="3886200"/>
          <a:ext cx="4876800" cy="2743200"/>
        </p:xfrm>
        <a:graphic>
          <a:graphicData uri="http://schemas.openxmlformats.org/drawingml/2006/table">
            <a:tbl>
              <a:tblPr firstRow="1" firstCol="1" bandRow="1">
                <a:tableStyleId>{91EBBBCC-DAD2-459C-BE2E-F6DE35CF9A28}</a:tableStyleId>
              </a:tblPr>
              <a:tblGrid>
                <a:gridCol w="3810000"/>
                <a:gridCol w="1066800"/>
              </a:tblGrid>
              <a:tr h="0">
                <a:tc>
                  <a:txBody>
                    <a:bodyPr/>
                    <a:lstStyle/>
                    <a:p>
                      <a:pPr marL="0" marR="0" algn="just">
                        <a:spcBef>
                          <a:spcPts val="0"/>
                        </a:spcBef>
                        <a:spcAft>
                          <a:spcPts val="0"/>
                        </a:spcAft>
                        <a:tabLst>
                          <a:tab pos="0" algn="l"/>
                        </a:tabLst>
                      </a:pPr>
                      <a:r>
                        <a:rPr lang="en-US" sz="1800" dirty="0">
                          <a:effectLst/>
                        </a:rPr>
                        <a:t>Annual Expenses</a:t>
                      </a:r>
                      <a:endParaRPr lang="en-US" sz="1800" dirty="0">
                        <a:effectLst/>
                        <a:latin typeface="Times New Roman"/>
                        <a:ea typeface="Times New Roman"/>
                      </a:endParaRPr>
                    </a:p>
                  </a:txBody>
                  <a:tcPr marL="68580" marR="68580" marT="0" marB="0"/>
                </a:tc>
                <a:tc>
                  <a:txBody>
                    <a:bodyPr/>
                    <a:lstStyle/>
                    <a:p>
                      <a:pPr marL="0" marR="0" algn="r">
                        <a:spcBef>
                          <a:spcPts val="0"/>
                        </a:spcBef>
                        <a:spcAft>
                          <a:spcPts val="0"/>
                        </a:spcAft>
                        <a:tabLst>
                          <a:tab pos="0" algn="l"/>
                        </a:tabLst>
                      </a:pPr>
                      <a:r>
                        <a:rPr lang="en-US" sz="1800" dirty="0">
                          <a:effectLst/>
                        </a:rPr>
                        <a:t>1 </a:t>
                      </a:r>
                      <a:r>
                        <a:rPr lang="en-US" sz="1800" dirty="0" smtClean="0">
                          <a:effectLst/>
                        </a:rPr>
                        <a:t>Worker</a:t>
                      </a:r>
                      <a:endParaRPr lang="en-US" sz="1800" dirty="0">
                        <a:effectLst/>
                        <a:latin typeface="Times New Roman"/>
                        <a:ea typeface="Times New Roman"/>
                      </a:endParaRPr>
                    </a:p>
                  </a:txBody>
                  <a:tcPr marL="68580" marR="68580" marT="0" marB="0"/>
                </a:tc>
              </a:tr>
              <a:tr h="0">
                <a:tc>
                  <a:txBody>
                    <a:bodyPr/>
                    <a:lstStyle/>
                    <a:p>
                      <a:pPr marL="0" marR="0" algn="just">
                        <a:spcBef>
                          <a:spcPts val="0"/>
                        </a:spcBef>
                        <a:spcAft>
                          <a:spcPts val="0"/>
                        </a:spcAft>
                        <a:tabLst>
                          <a:tab pos="0" algn="l"/>
                        </a:tabLst>
                      </a:pPr>
                      <a:r>
                        <a:rPr lang="en-US" sz="1800">
                          <a:effectLst/>
                        </a:rPr>
                        <a:t>Food</a:t>
                      </a:r>
                      <a:endParaRPr lang="en-US" sz="1800">
                        <a:effectLst/>
                        <a:latin typeface="Times New Roman"/>
                        <a:ea typeface="Times New Roman"/>
                      </a:endParaRPr>
                    </a:p>
                  </a:txBody>
                  <a:tcPr marL="68580" marR="68580" marT="0" marB="0"/>
                </a:tc>
                <a:tc>
                  <a:txBody>
                    <a:bodyPr/>
                    <a:lstStyle/>
                    <a:p>
                      <a:pPr marL="0" marR="0" algn="r">
                        <a:spcBef>
                          <a:spcPts val="0"/>
                        </a:spcBef>
                        <a:spcAft>
                          <a:spcPts val="0"/>
                        </a:spcAft>
                        <a:tabLst>
                          <a:tab pos="0" algn="l"/>
                        </a:tabLst>
                      </a:pPr>
                      <a:r>
                        <a:rPr lang="en-US" sz="1800">
                          <a:effectLst/>
                        </a:rPr>
                        <a:t>$3,011</a:t>
                      </a:r>
                      <a:endParaRPr lang="en-US" sz="1800">
                        <a:effectLst/>
                        <a:latin typeface="Times New Roman"/>
                        <a:ea typeface="Times New Roman"/>
                      </a:endParaRPr>
                    </a:p>
                  </a:txBody>
                  <a:tcPr marL="68580" marR="68580" marT="0" marB="0"/>
                </a:tc>
              </a:tr>
              <a:tr h="0">
                <a:tc>
                  <a:txBody>
                    <a:bodyPr/>
                    <a:lstStyle/>
                    <a:p>
                      <a:pPr marL="0" marR="0" algn="just">
                        <a:spcBef>
                          <a:spcPts val="0"/>
                        </a:spcBef>
                        <a:spcAft>
                          <a:spcPts val="0"/>
                        </a:spcAft>
                        <a:tabLst>
                          <a:tab pos="0" algn="l"/>
                        </a:tabLst>
                      </a:pPr>
                      <a:r>
                        <a:rPr lang="en-US" sz="1800">
                          <a:effectLst/>
                        </a:rPr>
                        <a:t>Child Care</a:t>
                      </a:r>
                      <a:endParaRPr lang="en-US" sz="1800">
                        <a:effectLst/>
                        <a:latin typeface="Times New Roman"/>
                        <a:ea typeface="Times New Roman"/>
                      </a:endParaRPr>
                    </a:p>
                  </a:txBody>
                  <a:tcPr marL="68580" marR="68580" marT="0" marB="0"/>
                </a:tc>
                <a:tc>
                  <a:txBody>
                    <a:bodyPr/>
                    <a:lstStyle/>
                    <a:p>
                      <a:pPr marL="0" marR="0" algn="r">
                        <a:spcBef>
                          <a:spcPts val="0"/>
                        </a:spcBef>
                        <a:spcAft>
                          <a:spcPts val="0"/>
                        </a:spcAft>
                        <a:tabLst>
                          <a:tab pos="0" algn="l"/>
                        </a:tabLst>
                      </a:pPr>
                      <a:r>
                        <a:rPr lang="en-US" sz="1800">
                          <a:effectLst/>
                        </a:rPr>
                        <a:t>$0</a:t>
                      </a:r>
                      <a:endParaRPr lang="en-US" sz="1800">
                        <a:effectLst/>
                        <a:latin typeface="Times New Roman"/>
                        <a:ea typeface="Times New Roman"/>
                      </a:endParaRPr>
                    </a:p>
                  </a:txBody>
                  <a:tcPr marL="68580" marR="68580" marT="0" marB="0"/>
                </a:tc>
              </a:tr>
              <a:tr h="0">
                <a:tc>
                  <a:txBody>
                    <a:bodyPr/>
                    <a:lstStyle/>
                    <a:p>
                      <a:pPr marL="0" marR="0" algn="just">
                        <a:spcBef>
                          <a:spcPts val="0"/>
                        </a:spcBef>
                        <a:spcAft>
                          <a:spcPts val="0"/>
                        </a:spcAft>
                        <a:tabLst>
                          <a:tab pos="0" algn="l"/>
                        </a:tabLst>
                      </a:pPr>
                      <a:r>
                        <a:rPr lang="en-US" sz="1800">
                          <a:effectLst/>
                        </a:rPr>
                        <a:t>Medical</a:t>
                      </a:r>
                      <a:endParaRPr lang="en-US" sz="1800">
                        <a:effectLst/>
                        <a:latin typeface="Times New Roman"/>
                        <a:ea typeface="Times New Roman"/>
                      </a:endParaRPr>
                    </a:p>
                  </a:txBody>
                  <a:tcPr marL="68580" marR="68580" marT="0" marB="0"/>
                </a:tc>
                <a:tc>
                  <a:txBody>
                    <a:bodyPr/>
                    <a:lstStyle/>
                    <a:p>
                      <a:pPr marL="0" marR="0" algn="r">
                        <a:spcBef>
                          <a:spcPts val="0"/>
                        </a:spcBef>
                        <a:spcAft>
                          <a:spcPts val="0"/>
                        </a:spcAft>
                        <a:tabLst>
                          <a:tab pos="0" algn="l"/>
                        </a:tabLst>
                      </a:pPr>
                      <a:r>
                        <a:rPr lang="en-US" sz="1800">
                          <a:effectLst/>
                        </a:rPr>
                        <a:t>$2,111</a:t>
                      </a:r>
                      <a:endParaRPr lang="en-US" sz="1800">
                        <a:effectLst/>
                        <a:latin typeface="Times New Roman"/>
                        <a:ea typeface="Times New Roman"/>
                      </a:endParaRPr>
                    </a:p>
                  </a:txBody>
                  <a:tcPr marL="68580" marR="68580" marT="0" marB="0"/>
                </a:tc>
              </a:tr>
              <a:tr h="0">
                <a:tc>
                  <a:txBody>
                    <a:bodyPr/>
                    <a:lstStyle/>
                    <a:p>
                      <a:pPr marL="0" marR="0" algn="just">
                        <a:spcBef>
                          <a:spcPts val="0"/>
                        </a:spcBef>
                        <a:spcAft>
                          <a:spcPts val="0"/>
                        </a:spcAft>
                        <a:tabLst>
                          <a:tab pos="0" algn="l"/>
                        </a:tabLst>
                      </a:pPr>
                      <a:r>
                        <a:rPr lang="en-US" sz="1800">
                          <a:effectLst/>
                        </a:rPr>
                        <a:t>Housing</a:t>
                      </a:r>
                      <a:endParaRPr lang="en-US" sz="1800">
                        <a:effectLst/>
                        <a:latin typeface="Times New Roman"/>
                        <a:ea typeface="Times New Roman"/>
                      </a:endParaRPr>
                    </a:p>
                  </a:txBody>
                  <a:tcPr marL="68580" marR="68580" marT="0" marB="0"/>
                </a:tc>
                <a:tc>
                  <a:txBody>
                    <a:bodyPr/>
                    <a:lstStyle/>
                    <a:p>
                      <a:pPr marL="0" marR="0" algn="r">
                        <a:spcBef>
                          <a:spcPts val="0"/>
                        </a:spcBef>
                        <a:spcAft>
                          <a:spcPts val="0"/>
                        </a:spcAft>
                        <a:tabLst>
                          <a:tab pos="0" algn="l"/>
                        </a:tabLst>
                      </a:pPr>
                      <a:r>
                        <a:rPr lang="en-US" sz="1800">
                          <a:effectLst/>
                        </a:rPr>
                        <a:t>$7,596</a:t>
                      </a:r>
                      <a:endParaRPr lang="en-US" sz="1800">
                        <a:effectLst/>
                        <a:latin typeface="Times New Roman"/>
                        <a:ea typeface="Times New Roman"/>
                      </a:endParaRPr>
                    </a:p>
                  </a:txBody>
                  <a:tcPr marL="68580" marR="68580" marT="0" marB="0"/>
                </a:tc>
              </a:tr>
              <a:tr h="0">
                <a:tc>
                  <a:txBody>
                    <a:bodyPr/>
                    <a:lstStyle/>
                    <a:p>
                      <a:pPr marL="0" marR="0" algn="just">
                        <a:spcBef>
                          <a:spcPts val="0"/>
                        </a:spcBef>
                        <a:spcAft>
                          <a:spcPts val="0"/>
                        </a:spcAft>
                        <a:tabLst>
                          <a:tab pos="0" algn="l"/>
                        </a:tabLst>
                      </a:pPr>
                      <a:r>
                        <a:rPr lang="en-US" sz="1800">
                          <a:effectLst/>
                        </a:rPr>
                        <a:t>Transportation</a:t>
                      </a:r>
                      <a:endParaRPr lang="en-US" sz="1800">
                        <a:effectLst/>
                        <a:latin typeface="Times New Roman"/>
                        <a:ea typeface="Times New Roman"/>
                      </a:endParaRPr>
                    </a:p>
                  </a:txBody>
                  <a:tcPr marL="68580" marR="68580" marT="0" marB="0"/>
                </a:tc>
                <a:tc>
                  <a:txBody>
                    <a:bodyPr/>
                    <a:lstStyle/>
                    <a:p>
                      <a:pPr marL="0" marR="0" algn="r">
                        <a:spcBef>
                          <a:spcPts val="0"/>
                        </a:spcBef>
                        <a:spcAft>
                          <a:spcPts val="0"/>
                        </a:spcAft>
                        <a:tabLst>
                          <a:tab pos="0" algn="l"/>
                        </a:tabLst>
                      </a:pPr>
                      <a:r>
                        <a:rPr lang="en-US" sz="1800">
                          <a:effectLst/>
                        </a:rPr>
                        <a:t>$4,290</a:t>
                      </a:r>
                      <a:endParaRPr lang="en-US" sz="1800">
                        <a:effectLst/>
                        <a:latin typeface="Times New Roman"/>
                        <a:ea typeface="Times New Roman"/>
                      </a:endParaRPr>
                    </a:p>
                  </a:txBody>
                  <a:tcPr marL="68580" marR="68580" marT="0" marB="0"/>
                </a:tc>
              </a:tr>
              <a:tr h="0">
                <a:tc>
                  <a:txBody>
                    <a:bodyPr/>
                    <a:lstStyle/>
                    <a:p>
                      <a:pPr marL="0" marR="0" algn="just">
                        <a:spcBef>
                          <a:spcPts val="0"/>
                        </a:spcBef>
                        <a:spcAft>
                          <a:spcPts val="0"/>
                        </a:spcAft>
                        <a:tabLst>
                          <a:tab pos="0" algn="l"/>
                        </a:tabLst>
                      </a:pPr>
                      <a:r>
                        <a:rPr lang="en-US" sz="1800" dirty="0">
                          <a:effectLst/>
                        </a:rPr>
                        <a:t>Other</a:t>
                      </a:r>
                      <a:endParaRPr lang="en-US" sz="1800" dirty="0">
                        <a:effectLst/>
                        <a:latin typeface="Times New Roman"/>
                        <a:ea typeface="Times New Roman"/>
                      </a:endParaRPr>
                    </a:p>
                  </a:txBody>
                  <a:tcPr marL="68580" marR="68580" marT="0" marB="0"/>
                </a:tc>
                <a:tc>
                  <a:txBody>
                    <a:bodyPr/>
                    <a:lstStyle/>
                    <a:p>
                      <a:pPr marL="0" marR="0" algn="r">
                        <a:spcBef>
                          <a:spcPts val="0"/>
                        </a:spcBef>
                        <a:spcAft>
                          <a:spcPts val="0"/>
                        </a:spcAft>
                        <a:tabLst>
                          <a:tab pos="0" algn="l"/>
                        </a:tabLst>
                      </a:pPr>
                      <a:r>
                        <a:rPr lang="en-US" sz="1800">
                          <a:effectLst/>
                        </a:rPr>
                        <a:t>$2,146</a:t>
                      </a:r>
                      <a:endParaRPr lang="en-US" sz="1800">
                        <a:effectLst/>
                        <a:latin typeface="Times New Roman"/>
                        <a:ea typeface="Times New Roman"/>
                      </a:endParaRPr>
                    </a:p>
                  </a:txBody>
                  <a:tcPr marL="68580" marR="68580" marT="0" marB="0"/>
                </a:tc>
              </a:tr>
              <a:tr h="0">
                <a:tc>
                  <a:txBody>
                    <a:bodyPr/>
                    <a:lstStyle/>
                    <a:p>
                      <a:pPr marL="0" marR="0" algn="just">
                        <a:spcBef>
                          <a:spcPts val="0"/>
                        </a:spcBef>
                        <a:spcAft>
                          <a:spcPts val="0"/>
                        </a:spcAft>
                        <a:tabLst>
                          <a:tab pos="0" algn="l"/>
                        </a:tabLst>
                      </a:pPr>
                      <a:r>
                        <a:rPr lang="en-US" sz="1800">
                          <a:effectLst/>
                        </a:rPr>
                        <a:t>Required annual income after taxes</a:t>
                      </a:r>
                      <a:endParaRPr lang="en-US" sz="1800">
                        <a:effectLst/>
                        <a:latin typeface="Times New Roman"/>
                        <a:ea typeface="Times New Roman"/>
                      </a:endParaRPr>
                    </a:p>
                  </a:txBody>
                  <a:tcPr marL="68580" marR="68580" marT="0" marB="0"/>
                </a:tc>
                <a:tc>
                  <a:txBody>
                    <a:bodyPr/>
                    <a:lstStyle/>
                    <a:p>
                      <a:pPr marL="0" marR="0" algn="r">
                        <a:spcBef>
                          <a:spcPts val="0"/>
                        </a:spcBef>
                        <a:spcAft>
                          <a:spcPts val="0"/>
                        </a:spcAft>
                        <a:tabLst>
                          <a:tab pos="0" algn="l"/>
                        </a:tabLst>
                      </a:pPr>
                      <a:r>
                        <a:rPr lang="en-US" sz="1800">
                          <a:effectLst/>
                        </a:rPr>
                        <a:t>$19,154</a:t>
                      </a:r>
                      <a:endParaRPr lang="en-US" sz="1800">
                        <a:effectLst/>
                        <a:latin typeface="Times New Roman"/>
                        <a:ea typeface="Times New Roman"/>
                      </a:endParaRPr>
                    </a:p>
                  </a:txBody>
                  <a:tcPr marL="68580" marR="68580" marT="0" marB="0"/>
                </a:tc>
              </a:tr>
              <a:tr h="0">
                <a:tc>
                  <a:txBody>
                    <a:bodyPr/>
                    <a:lstStyle/>
                    <a:p>
                      <a:pPr marL="0" marR="0" algn="just">
                        <a:spcBef>
                          <a:spcPts val="0"/>
                        </a:spcBef>
                        <a:spcAft>
                          <a:spcPts val="0"/>
                        </a:spcAft>
                        <a:tabLst>
                          <a:tab pos="0" algn="l"/>
                        </a:tabLst>
                      </a:pPr>
                      <a:r>
                        <a:rPr lang="en-US" sz="1800">
                          <a:effectLst/>
                        </a:rPr>
                        <a:t>Annual taxes</a:t>
                      </a:r>
                      <a:endParaRPr lang="en-US" sz="1800">
                        <a:effectLst/>
                        <a:latin typeface="Times New Roman"/>
                        <a:ea typeface="Times New Roman"/>
                      </a:endParaRPr>
                    </a:p>
                  </a:txBody>
                  <a:tcPr marL="68580" marR="68580" marT="0" marB="0"/>
                </a:tc>
                <a:tc>
                  <a:txBody>
                    <a:bodyPr/>
                    <a:lstStyle/>
                    <a:p>
                      <a:pPr marL="0" marR="0" algn="r">
                        <a:spcBef>
                          <a:spcPts val="0"/>
                        </a:spcBef>
                        <a:spcAft>
                          <a:spcPts val="0"/>
                        </a:spcAft>
                        <a:tabLst>
                          <a:tab pos="0" algn="l"/>
                        </a:tabLst>
                      </a:pPr>
                      <a:r>
                        <a:rPr lang="en-US" sz="1800">
                          <a:effectLst/>
                        </a:rPr>
                        <a:t>$3,448</a:t>
                      </a:r>
                      <a:endParaRPr lang="en-US" sz="1800">
                        <a:effectLst/>
                        <a:latin typeface="Times New Roman"/>
                        <a:ea typeface="Times New Roman"/>
                      </a:endParaRPr>
                    </a:p>
                  </a:txBody>
                  <a:tcPr marL="68580" marR="68580" marT="0" marB="0"/>
                </a:tc>
              </a:tr>
              <a:tr h="0">
                <a:tc>
                  <a:txBody>
                    <a:bodyPr/>
                    <a:lstStyle/>
                    <a:p>
                      <a:pPr marL="0" marR="0" algn="just">
                        <a:spcBef>
                          <a:spcPts val="0"/>
                        </a:spcBef>
                        <a:spcAft>
                          <a:spcPts val="0"/>
                        </a:spcAft>
                        <a:tabLst>
                          <a:tab pos="0" algn="l"/>
                        </a:tabLst>
                      </a:pPr>
                      <a:r>
                        <a:rPr lang="en-US" sz="1800" dirty="0">
                          <a:effectLst/>
                        </a:rPr>
                        <a:t>Required annual income before taxes</a:t>
                      </a:r>
                      <a:endParaRPr lang="en-US" sz="1800" dirty="0">
                        <a:effectLst/>
                        <a:latin typeface="Times New Roman"/>
                        <a:ea typeface="Times New Roman"/>
                      </a:endParaRPr>
                    </a:p>
                  </a:txBody>
                  <a:tcPr marL="68580" marR="68580" marT="0" marB="0"/>
                </a:tc>
                <a:tc>
                  <a:txBody>
                    <a:bodyPr/>
                    <a:lstStyle/>
                    <a:p>
                      <a:pPr marL="0" marR="0" algn="r">
                        <a:spcBef>
                          <a:spcPts val="0"/>
                        </a:spcBef>
                        <a:spcAft>
                          <a:spcPts val="0"/>
                        </a:spcAft>
                        <a:tabLst>
                          <a:tab pos="0" algn="l"/>
                        </a:tabLst>
                      </a:pPr>
                      <a:r>
                        <a:rPr lang="en-US" sz="1800" dirty="0">
                          <a:effectLst/>
                        </a:rPr>
                        <a:t>$22,602</a:t>
                      </a:r>
                      <a:endParaRPr lang="en-US" sz="1800" dirty="0">
                        <a:effectLst/>
                        <a:latin typeface="Times New Roman"/>
                        <a:ea typeface="Times New Roman"/>
                      </a:endParaRPr>
                    </a:p>
                  </a:txBody>
                  <a:tcPr marL="68580" marR="68580" marT="0" marB="0"/>
                </a:tc>
              </a:tr>
            </a:tbl>
          </a:graphicData>
        </a:graphic>
      </p:graphicFrame>
      <p:sp>
        <p:nvSpPr>
          <p:cNvPr id="2" name="Right Arrow 1"/>
          <p:cNvSpPr/>
          <p:nvPr/>
        </p:nvSpPr>
        <p:spPr>
          <a:xfrm>
            <a:off x="1752600" y="5210230"/>
            <a:ext cx="1369621" cy="409699"/>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81224172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2" descr="C:\Users\TAFFANYE\AppData\Local\Microsoft\Windows\Temporary Internet Files\Content.IE5\NS2WF3VR\GreatNews[1].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rot="20685650">
            <a:off x="348360" y="1484684"/>
            <a:ext cx="2045523" cy="1472777"/>
          </a:xfrm>
          <a:prstGeom prst="rect">
            <a:avLst/>
          </a:prstGeom>
          <a:noFill/>
          <a:extLst>
            <a:ext uri="{909E8E84-426E-40DD-AFC4-6F175D3DCCD1}">
              <a14:hiddenFill xmlns:a14="http://schemas.microsoft.com/office/drawing/2010/main">
                <a:solidFill>
                  <a:srgbClr val="FFFFFF"/>
                </a:solidFill>
              </a14:hiddenFill>
            </a:ext>
          </a:extLst>
        </p:spPr>
      </p:pic>
      <p:sp>
        <p:nvSpPr>
          <p:cNvPr id="9" name="Title 8"/>
          <p:cNvSpPr>
            <a:spLocks noGrp="1"/>
          </p:cNvSpPr>
          <p:nvPr>
            <p:ph type="title"/>
          </p:nvPr>
        </p:nvSpPr>
        <p:spPr>
          <a:xfrm>
            <a:off x="0" y="0"/>
            <a:ext cx="9144000" cy="762000"/>
          </a:xfrm>
          <a:solidFill>
            <a:schemeClr val="bg1">
              <a:lumMod val="85000"/>
            </a:schemeClr>
          </a:solidFill>
        </p:spPr>
        <p:txBody>
          <a:bodyPr>
            <a:normAutofit/>
          </a:bodyPr>
          <a:lstStyle/>
          <a:p>
            <a:pPr lvl="0" algn="ctr">
              <a:spcBef>
                <a:spcPts val="0"/>
              </a:spcBef>
            </a:pPr>
            <a:r>
              <a:rPr lang="en-US" sz="3600" b="1" dirty="0" smtClean="0">
                <a:solidFill>
                  <a:prstClr val="black">
                    <a:lumMod val="85000"/>
                    <a:lumOff val="15000"/>
                  </a:prstClr>
                </a:solidFill>
                <a:latin typeface="+mn-lt"/>
                <a:ea typeface="+mn-ea"/>
                <a:cs typeface="+mn-cs"/>
              </a:rPr>
              <a:t>Fiscal Impact of Living Wage Policy</a:t>
            </a:r>
            <a:endParaRPr lang="en-US" sz="3600" dirty="0">
              <a:solidFill>
                <a:schemeClr val="accent6">
                  <a:lumMod val="75000"/>
                </a:schemeClr>
              </a:solidFill>
              <a:latin typeface="+mn-lt"/>
            </a:endParaRPr>
          </a:p>
        </p:txBody>
      </p:sp>
      <p:sp>
        <p:nvSpPr>
          <p:cNvPr id="2" name="Slide Number Placeholder 1"/>
          <p:cNvSpPr>
            <a:spLocks noGrp="1"/>
          </p:cNvSpPr>
          <p:nvPr>
            <p:ph type="sldNum" sz="quarter" idx="12"/>
          </p:nvPr>
        </p:nvSpPr>
        <p:spPr>
          <a:xfrm>
            <a:off x="6934200" y="6400800"/>
            <a:ext cx="2133600" cy="365125"/>
          </a:xfrm>
        </p:spPr>
        <p:txBody>
          <a:bodyPr/>
          <a:lstStyle/>
          <a:p>
            <a:fld id="{240D5ECE-8B49-45CD-BE81-EF81920D1969}" type="slidenum">
              <a:rPr lang="en-US" sz="1400" smtClean="0">
                <a:solidFill>
                  <a:schemeClr val="tx1"/>
                </a:solidFill>
              </a:rPr>
              <a:pPr/>
              <a:t>6</a:t>
            </a:fld>
            <a:endParaRPr lang="en-US" sz="1400" dirty="0">
              <a:solidFill>
                <a:schemeClr val="tx1"/>
              </a:solidFill>
            </a:endParaRPr>
          </a:p>
        </p:txBody>
      </p:sp>
      <p:sp>
        <p:nvSpPr>
          <p:cNvPr id="6" name="TextBox 5"/>
          <p:cNvSpPr txBox="1"/>
          <p:nvPr/>
        </p:nvSpPr>
        <p:spPr>
          <a:xfrm>
            <a:off x="457200" y="3992940"/>
            <a:ext cx="8305800" cy="1569660"/>
          </a:xfrm>
          <a:prstGeom prst="rect">
            <a:avLst/>
          </a:prstGeom>
          <a:noFill/>
        </p:spPr>
        <p:txBody>
          <a:bodyPr wrap="square" rtlCol="0">
            <a:spAutoFit/>
          </a:bodyPr>
          <a:lstStyle/>
          <a:p>
            <a:pPr>
              <a:spcAft>
                <a:spcPts val="2400"/>
              </a:spcAft>
            </a:pPr>
            <a:r>
              <a:rPr lang="en-US" sz="2400" b="1" dirty="0" smtClean="0">
                <a:solidFill>
                  <a:srgbClr val="262626"/>
                </a:solidFill>
              </a:rPr>
              <a:t>Under </a:t>
            </a:r>
            <a:r>
              <a:rPr lang="en-US" sz="2400" b="1" dirty="0">
                <a:solidFill>
                  <a:srgbClr val="262626"/>
                </a:solidFill>
              </a:rPr>
              <a:t>these criteria, only one </a:t>
            </a:r>
            <a:r>
              <a:rPr lang="en-US" sz="2400" b="1" dirty="0" smtClean="0">
                <a:solidFill>
                  <a:srgbClr val="262626"/>
                </a:solidFill>
              </a:rPr>
              <a:t>position </a:t>
            </a:r>
            <a:r>
              <a:rPr lang="en-US" sz="2400" b="1" dirty="0">
                <a:solidFill>
                  <a:srgbClr val="262626"/>
                </a:solidFill>
              </a:rPr>
              <a:t>would need a wage increase to meet the new </a:t>
            </a:r>
            <a:r>
              <a:rPr lang="en-US" sz="2400" b="1" dirty="0" smtClean="0">
                <a:solidFill>
                  <a:srgbClr val="262626"/>
                </a:solidFill>
              </a:rPr>
              <a:t>minimum.  The position would require a $0.36 increase from the current hourly rate of $10.51 per hour.  </a:t>
            </a:r>
            <a:endParaRPr lang="en-US" sz="2400" b="1" dirty="0">
              <a:solidFill>
                <a:srgbClr val="262626"/>
              </a:solidFill>
            </a:endParaRPr>
          </a:p>
        </p:txBody>
      </p:sp>
      <p:sp>
        <p:nvSpPr>
          <p:cNvPr id="10" name="TextBox 9"/>
          <p:cNvSpPr txBox="1"/>
          <p:nvPr/>
        </p:nvSpPr>
        <p:spPr>
          <a:xfrm>
            <a:off x="2590800" y="1492984"/>
            <a:ext cx="6172200" cy="2369880"/>
          </a:xfrm>
          <a:prstGeom prst="rect">
            <a:avLst/>
          </a:prstGeom>
          <a:noFill/>
        </p:spPr>
        <p:txBody>
          <a:bodyPr wrap="square" rtlCol="0">
            <a:spAutoFit/>
          </a:bodyPr>
          <a:lstStyle/>
          <a:p>
            <a:pPr>
              <a:spcAft>
                <a:spcPts val="2400"/>
              </a:spcAft>
            </a:pPr>
            <a:r>
              <a:rPr lang="en-US" sz="2400" b="1" dirty="0" smtClean="0">
                <a:solidFill>
                  <a:srgbClr val="262626"/>
                </a:solidFill>
              </a:rPr>
              <a:t>According to a review completed by Human Resources, based on currently budgeted positions, paying the current Living </a:t>
            </a:r>
            <a:r>
              <a:rPr lang="en-US" sz="2400" b="1" dirty="0">
                <a:solidFill>
                  <a:srgbClr val="262626"/>
                </a:solidFill>
              </a:rPr>
              <a:t>Wage to </a:t>
            </a:r>
            <a:r>
              <a:rPr lang="en-US" sz="2400" b="1" dirty="0" smtClean="0">
                <a:solidFill>
                  <a:srgbClr val="262626"/>
                </a:solidFill>
              </a:rPr>
              <a:t>full-time </a:t>
            </a:r>
            <a:r>
              <a:rPr lang="en-US" sz="2400" b="1" dirty="0">
                <a:solidFill>
                  <a:srgbClr val="262626"/>
                </a:solidFill>
              </a:rPr>
              <a:t>and part-time employees with </a:t>
            </a:r>
            <a:r>
              <a:rPr lang="en-US" sz="2400" b="1" dirty="0" smtClean="0">
                <a:solidFill>
                  <a:srgbClr val="262626"/>
                </a:solidFill>
              </a:rPr>
              <a:t>benefits would </a:t>
            </a:r>
            <a:r>
              <a:rPr lang="en-US" sz="2400" b="1" dirty="0">
                <a:solidFill>
                  <a:srgbClr val="262626"/>
                </a:solidFill>
              </a:rPr>
              <a:t>have a fiscal impact of </a:t>
            </a:r>
            <a:r>
              <a:rPr lang="en-US" sz="2800" b="1" dirty="0">
                <a:solidFill>
                  <a:srgbClr val="F79646">
                    <a:lumMod val="75000"/>
                  </a:srgbClr>
                </a:solidFill>
              </a:rPr>
              <a:t>$375 </a:t>
            </a:r>
            <a:r>
              <a:rPr lang="en-US" sz="2400" b="1" dirty="0">
                <a:solidFill>
                  <a:srgbClr val="262626"/>
                </a:solidFill>
              </a:rPr>
              <a:t>more a </a:t>
            </a:r>
            <a:r>
              <a:rPr lang="en-US" sz="2400" b="1" dirty="0" smtClean="0">
                <a:solidFill>
                  <a:srgbClr val="262626"/>
                </a:solidFill>
              </a:rPr>
              <a:t>year. </a:t>
            </a:r>
          </a:p>
        </p:txBody>
      </p:sp>
    </p:spTree>
    <p:extLst>
      <p:ext uri="{BB962C8B-B14F-4D97-AF65-F5344CB8AC3E}">
        <p14:creationId xmlns:p14="http://schemas.microsoft.com/office/powerpoint/2010/main" val="8375748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1295400" y="6019800"/>
            <a:ext cx="7848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TextBox 10"/>
          <p:cNvSpPr txBox="1"/>
          <p:nvPr/>
        </p:nvSpPr>
        <p:spPr>
          <a:xfrm>
            <a:off x="1371599" y="934998"/>
            <a:ext cx="7576458" cy="1579602"/>
          </a:xfrm>
          <a:prstGeom prst="rect">
            <a:avLst/>
          </a:prstGeom>
          <a:noFill/>
        </p:spPr>
        <p:txBody>
          <a:bodyPr wrap="square" rtlCol="0">
            <a:noAutofit/>
          </a:bodyPr>
          <a:lstStyle/>
          <a:p>
            <a:pPr fontAlgn="base">
              <a:spcAft>
                <a:spcPts val="1200"/>
              </a:spcAft>
            </a:pPr>
            <a:r>
              <a:rPr lang="en-US" sz="2200" b="1" dirty="0"/>
              <a:t>Living </a:t>
            </a:r>
            <a:r>
              <a:rPr lang="en-US" sz="2200" b="1" dirty="0" smtClean="0"/>
              <a:t>Wage </a:t>
            </a:r>
            <a:r>
              <a:rPr lang="en-US" sz="2200" dirty="0"/>
              <a:t>is an</a:t>
            </a:r>
            <a:r>
              <a:rPr lang="en-US" sz="2200" b="1" dirty="0"/>
              <a:t> </a:t>
            </a:r>
            <a:r>
              <a:rPr lang="en-US" sz="2200" dirty="0"/>
              <a:t>hourly rate of pay calculated as specified in this policy that is intended to provide the amount of income adjusted for inflation that is needed to provide a decent standard of living.  The purpose of a Living Wage is to ensure that City Employees can meet their basic needs</a:t>
            </a:r>
            <a:r>
              <a:rPr lang="en-US" sz="2200" dirty="0" smtClean="0"/>
              <a:t>.</a:t>
            </a:r>
            <a:endParaRPr lang="en-US" sz="2200" dirty="0"/>
          </a:p>
        </p:txBody>
      </p:sp>
      <p:sp>
        <p:nvSpPr>
          <p:cNvPr id="12" name="TextBox 11"/>
          <p:cNvSpPr txBox="1"/>
          <p:nvPr/>
        </p:nvSpPr>
        <p:spPr>
          <a:xfrm rot="16200000">
            <a:off x="-2171699" y="2552700"/>
            <a:ext cx="5334000" cy="838200"/>
          </a:xfrm>
          <a:prstGeom prst="rect">
            <a:avLst/>
          </a:prstGeom>
          <a:noFill/>
        </p:spPr>
        <p:txBody>
          <a:bodyPr wrap="square" rtlCol="0" anchor="b">
            <a:noAutofit/>
          </a:bodyPr>
          <a:lstStyle/>
          <a:p>
            <a:pPr algn="ctr"/>
            <a:r>
              <a:rPr lang="en-US" sz="3600" b="1" dirty="0" smtClean="0">
                <a:solidFill>
                  <a:prstClr val="white">
                    <a:lumMod val="95000"/>
                  </a:prstClr>
                </a:solidFill>
              </a:rPr>
              <a:t>Living Wage Requirement</a:t>
            </a:r>
            <a:endParaRPr lang="en-US" sz="3600" b="1" dirty="0">
              <a:solidFill>
                <a:prstClr val="white">
                  <a:lumMod val="95000"/>
                </a:prstClr>
              </a:solidFill>
            </a:endParaRPr>
          </a:p>
        </p:txBody>
      </p:sp>
      <p:sp>
        <p:nvSpPr>
          <p:cNvPr id="7" name="Slide Number Placeholder 6"/>
          <p:cNvSpPr>
            <a:spLocks noGrp="1"/>
          </p:cNvSpPr>
          <p:nvPr>
            <p:ph type="sldNum" sz="quarter" idx="12"/>
          </p:nvPr>
        </p:nvSpPr>
        <p:spPr>
          <a:xfrm>
            <a:off x="6858000" y="6340475"/>
            <a:ext cx="2133600" cy="365125"/>
          </a:xfrm>
        </p:spPr>
        <p:txBody>
          <a:bodyPr/>
          <a:lstStyle/>
          <a:p>
            <a:fld id="{73820FCD-5F4C-4989-BE05-0A8208BCBC21}" type="slidenum">
              <a:rPr lang="en-US" sz="1400" smtClean="0">
                <a:solidFill>
                  <a:schemeClr val="tx1"/>
                </a:solidFill>
              </a:rPr>
              <a:pPr/>
              <a:t>7</a:t>
            </a:fld>
            <a:endParaRPr lang="en-US" sz="1400" dirty="0">
              <a:solidFill>
                <a:schemeClr val="tx1"/>
              </a:solidFill>
            </a:endParaRPr>
          </a:p>
        </p:txBody>
      </p:sp>
      <p:sp>
        <p:nvSpPr>
          <p:cNvPr id="2" name="TextBox 1"/>
          <p:cNvSpPr txBox="1"/>
          <p:nvPr/>
        </p:nvSpPr>
        <p:spPr>
          <a:xfrm>
            <a:off x="6477000" y="2831068"/>
            <a:ext cx="2381870" cy="369332"/>
          </a:xfrm>
          <a:prstGeom prst="rect">
            <a:avLst/>
          </a:prstGeom>
          <a:noFill/>
        </p:spPr>
        <p:txBody>
          <a:bodyPr wrap="none" rtlCol="0">
            <a:spAutoFit/>
          </a:bodyPr>
          <a:lstStyle/>
          <a:p>
            <a:r>
              <a:rPr lang="en-US" b="1" dirty="0" smtClean="0">
                <a:solidFill>
                  <a:schemeClr val="accent6">
                    <a:lumMod val="75000"/>
                  </a:schemeClr>
                </a:solidFill>
              </a:rPr>
              <a:t>Section III. Policy (G.1.)</a:t>
            </a:r>
            <a:endParaRPr lang="en-US" b="1" dirty="0">
              <a:solidFill>
                <a:schemeClr val="accent6">
                  <a:lumMod val="75000"/>
                </a:schemeClr>
              </a:solidFill>
            </a:endParaRPr>
          </a:p>
        </p:txBody>
      </p:sp>
      <p:sp>
        <p:nvSpPr>
          <p:cNvPr id="8" name="TextBox 7"/>
          <p:cNvSpPr txBox="1"/>
          <p:nvPr/>
        </p:nvSpPr>
        <p:spPr>
          <a:xfrm>
            <a:off x="6477000" y="457200"/>
            <a:ext cx="2281330" cy="369332"/>
          </a:xfrm>
          <a:prstGeom prst="rect">
            <a:avLst/>
          </a:prstGeom>
          <a:noFill/>
        </p:spPr>
        <p:txBody>
          <a:bodyPr wrap="none" rtlCol="0">
            <a:spAutoFit/>
          </a:bodyPr>
          <a:lstStyle/>
          <a:p>
            <a:r>
              <a:rPr lang="en-US" b="1" dirty="0" smtClean="0">
                <a:solidFill>
                  <a:schemeClr val="accent6">
                    <a:lumMod val="75000"/>
                  </a:schemeClr>
                </a:solidFill>
              </a:rPr>
              <a:t>Section II. Definitions</a:t>
            </a:r>
            <a:endParaRPr lang="en-US" b="1" dirty="0">
              <a:solidFill>
                <a:schemeClr val="accent6">
                  <a:lumMod val="75000"/>
                </a:schemeClr>
              </a:solidFill>
            </a:endParaRPr>
          </a:p>
        </p:txBody>
      </p:sp>
      <p:sp>
        <p:nvSpPr>
          <p:cNvPr id="9" name="TextBox 8"/>
          <p:cNvSpPr txBox="1"/>
          <p:nvPr/>
        </p:nvSpPr>
        <p:spPr>
          <a:xfrm>
            <a:off x="1328057" y="3331811"/>
            <a:ext cx="7620000" cy="3221389"/>
          </a:xfrm>
          <a:prstGeom prst="rect">
            <a:avLst/>
          </a:prstGeom>
          <a:noFill/>
        </p:spPr>
        <p:txBody>
          <a:bodyPr wrap="square" rtlCol="0">
            <a:noAutofit/>
          </a:bodyPr>
          <a:lstStyle/>
          <a:p>
            <a:pPr marL="347663" indent="-347663" fontAlgn="base">
              <a:spcAft>
                <a:spcPts val="1200"/>
              </a:spcAft>
              <a:buFont typeface="+mj-lt"/>
              <a:buAutoNum type="arabicPeriod"/>
            </a:pPr>
            <a:r>
              <a:rPr lang="en-US" sz="2200" dirty="0" smtClean="0">
                <a:solidFill>
                  <a:srgbClr val="595959">
                    <a:lumMod val="50000"/>
                  </a:srgbClr>
                </a:solidFill>
              </a:rPr>
              <a:t>Subject </a:t>
            </a:r>
            <a:r>
              <a:rPr lang="en-US" sz="2200" dirty="0">
                <a:solidFill>
                  <a:srgbClr val="595959">
                    <a:lumMod val="50000"/>
                  </a:srgbClr>
                </a:solidFill>
              </a:rPr>
              <a:t>to City Manager recommendation and </a:t>
            </a:r>
            <a:r>
              <a:rPr lang="en-US" sz="2200" dirty="0" smtClean="0">
                <a:solidFill>
                  <a:srgbClr val="595959">
                    <a:lumMod val="50000"/>
                  </a:srgbClr>
                </a:solidFill>
              </a:rPr>
              <a:t>City Council </a:t>
            </a:r>
            <a:r>
              <a:rPr lang="en-US" sz="2200" dirty="0">
                <a:solidFill>
                  <a:srgbClr val="595959">
                    <a:lumMod val="50000"/>
                  </a:srgbClr>
                </a:solidFill>
              </a:rPr>
              <a:t>approval as part of the annual budget approval </a:t>
            </a:r>
            <a:r>
              <a:rPr lang="en-US" sz="2200" dirty="0" smtClean="0">
                <a:solidFill>
                  <a:srgbClr val="595959">
                    <a:lumMod val="50000"/>
                  </a:srgbClr>
                </a:solidFill>
              </a:rPr>
              <a:t>process.</a:t>
            </a:r>
          </a:p>
          <a:p>
            <a:pPr marL="347663" indent="-347663" fontAlgn="base">
              <a:spcAft>
                <a:spcPts val="1200"/>
              </a:spcAft>
              <a:buFont typeface="+mj-lt"/>
              <a:buAutoNum type="arabicPeriod"/>
            </a:pPr>
            <a:r>
              <a:rPr lang="en-US" sz="2200" dirty="0" smtClean="0">
                <a:solidFill>
                  <a:srgbClr val="595959">
                    <a:lumMod val="50000"/>
                  </a:srgbClr>
                </a:solidFill>
              </a:rPr>
              <a:t>Applies to </a:t>
            </a:r>
            <a:r>
              <a:rPr lang="en-US" sz="2200" dirty="0">
                <a:solidFill>
                  <a:srgbClr val="595959">
                    <a:lumMod val="50000"/>
                  </a:srgbClr>
                </a:solidFill>
              </a:rPr>
              <a:t>part-time and full-time benefits-eligible employees shall be paid no less than a living </a:t>
            </a:r>
            <a:r>
              <a:rPr lang="en-US" sz="2200" dirty="0" smtClean="0">
                <a:solidFill>
                  <a:srgbClr val="595959">
                    <a:lumMod val="50000"/>
                  </a:srgbClr>
                </a:solidFill>
              </a:rPr>
              <a:t>wage.</a:t>
            </a:r>
          </a:p>
          <a:p>
            <a:pPr marL="347663" indent="-347663" fontAlgn="base">
              <a:spcAft>
                <a:spcPts val="1200"/>
              </a:spcAft>
              <a:buFont typeface="+mj-lt"/>
              <a:buAutoNum type="arabicPeriod"/>
            </a:pPr>
            <a:r>
              <a:rPr lang="en-US" sz="2200" dirty="0" smtClean="0">
                <a:solidFill>
                  <a:srgbClr val="595959">
                    <a:lumMod val="50000"/>
                  </a:srgbClr>
                </a:solidFill>
              </a:rPr>
              <a:t>Determined by using the nationally-recognized </a:t>
            </a:r>
            <a:r>
              <a:rPr lang="en-US" sz="2200" dirty="0">
                <a:solidFill>
                  <a:srgbClr val="595959">
                    <a:lumMod val="50000"/>
                  </a:srgbClr>
                </a:solidFill>
              </a:rPr>
              <a:t>Massachusetts Institute of Technology (MIT) Living Wage Calculator, or a comparable calculator should the MIT Calculator no longer remain current or reliable. </a:t>
            </a:r>
            <a:endParaRPr lang="en-US" sz="2200" dirty="0" smtClean="0">
              <a:solidFill>
                <a:srgbClr val="595959">
                  <a:lumMod val="50000"/>
                </a:srgbClr>
              </a:solidFill>
            </a:endParaRPr>
          </a:p>
        </p:txBody>
      </p:sp>
    </p:spTree>
    <p:extLst>
      <p:ext uri="{BB962C8B-B14F-4D97-AF65-F5344CB8AC3E}">
        <p14:creationId xmlns:p14="http://schemas.microsoft.com/office/powerpoint/2010/main" val="37594918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2" name="Rectangle 11"/>
          <p:cNvSpPr/>
          <p:nvPr/>
        </p:nvSpPr>
        <p:spPr>
          <a:xfrm>
            <a:off x="1295400" y="6019800"/>
            <a:ext cx="7848600" cy="838200"/>
          </a:xfrm>
          <a:prstGeom prst="rect">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TextBox 10"/>
          <p:cNvSpPr txBox="1"/>
          <p:nvPr/>
        </p:nvSpPr>
        <p:spPr>
          <a:xfrm>
            <a:off x="1524000" y="1295400"/>
            <a:ext cx="7086600" cy="3733800"/>
          </a:xfrm>
          <a:prstGeom prst="rect">
            <a:avLst/>
          </a:prstGeom>
          <a:noFill/>
        </p:spPr>
        <p:txBody>
          <a:bodyPr wrap="square" rtlCol="0">
            <a:noAutofit/>
          </a:bodyPr>
          <a:lstStyle/>
          <a:p>
            <a:pPr marL="685800" indent="-571500" fontAlgn="base">
              <a:spcAft>
                <a:spcPts val="2400"/>
              </a:spcAft>
              <a:buFont typeface="+mj-lt"/>
              <a:buAutoNum type="arabicPeriod"/>
            </a:pPr>
            <a:r>
              <a:rPr lang="en-US" sz="2400" dirty="0" smtClean="0">
                <a:solidFill>
                  <a:srgbClr val="595959">
                    <a:lumMod val="50000"/>
                  </a:srgbClr>
                </a:solidFill>
              </a:rPr>
              <a:t>Staff will complete an annual review of changes </a:t>
            </a:r>
            <a:r>
              <a:rPr lang="en-US" sz="2400" dirty="0">
                <a:solidFill>
                  <a:srgbClr val="595959">
                    <a:lumMod val="50000"/>
                  </a:srgbClr>
                </a:solidFill>
              </a:rPr>
              <a:t>in living wage calculations and </a:t>
            </a:r>
            <a:r>
              <a:rPr lang="en-US" sz="2400" dirty="0" smtClean="0">
                <a:solidFill>
                  <a:srgbClr val="595959">
                    <a:lumMod val="50000"/>
                  </a:srgbClr>
                </a:solidFill>
              </a:rPr>
              <a:t>determine </a:t>
            </a:r>
            <a:r>
              <a:rPr lang="en-US" sz="2400" dirty="0">
                <a:solidFill>
                  <a:srgbClr val="595959">
                    <a:lumMod val="50000"/>
                  </a:srgbClr>
                </a:solidFill>
              </a:rPr>
              <a:t>the City’s living </a:t>
            </a:r>
            <a:r>
              <a:rPr lang="en-US" sz="2400" dirty="0" smtClean="0">
                <a:solidFill>
                  <a:srgbClr val="595959">
                    <a:lumMod val="50000"/>
                  </a:srgbClr>
                </a:solidFill>
              </a:rPr>
              <a:t>wage proposal to City Council.  </a:t>
            </a:r>
          </a:p>
          <a:p>
            <a:pPr marL="685800" indent="-571500" fontAlgn="base">
              <a:spcAft>
                <a:spcPts val="2400"/>
              </a:spcAft>
              <a:buFont typeface="+mj-lt"/>
              <a:buAutoNum type="arabicPeriod"/>
            </a:pPr>
            <a:r>
              <a:rPr lang="en-US" sz="2400" dirty="0" smtClean="0">
                <a:solidFill>
                  <a:srgbClr val="595959">
                    <a:lumMod val="50000"/>
                  </a:srgbClr>
                </a:solidFill>
              </a:rPr>
              <a:t>Recommend annual living wage increase:</a:t>
            </a:r>
          </a:p>
          <a:p>
            <a:pPr marL="1033463" lvl="1" indent="-347663" fontAlgn="base">
              <a:spcAft>
                <a:spcPts val="1200"/>
              </a:spcAft>
              <a:buFont typeface="+mj-lt"/>
              <a:buAutoNum type="alphaLcPeriod"/>
            </a:pPr>
            <a:r>
              <a:rPr lang="en-US" sz="2400" dirty="0" smtClean="0">
                <a:solidFill>
                  <a:srgbClr val="595959">
                    <a:lumMod val="50000"/>
                  </a:srgbClr>
                </a:solidFill>
              </a:rPr>
              <a:t>not exceed </a:t>
            </a:r>
            <a:r>
              <a:rPr lang="en-US" sz="2400" dirty="0">
                <a:solidFill>
                  <a:srgbClr val="595959">
                    <a:lumMod val="50000"/>
                  </a:srgbClr>
                </a:solidFill>
              </a:rPr>
              <a:t>three percent (3</a:t>
            </a:r>
            <a:r>
              <a:rPr lang="en-US" sz="2400" dirty="0" smtClean="0">
                <a:solidFill>
                  <a:srgbClr val="595959">
                    <a:lumMod val="50000"/>
                  </a:srgbClr>
                </a:solidFill>
              </a:rPr>
              <a:t>%); and </a:t>
            </a:r>
          </a:p>
          <a:p>
            <a:pPr marL="1033463" lvl="1" indent="-347663" fontAlgn="base">
              <a:spcAft>
                <a:spcPts val="2400"/>
              </a:spcAft>
              <a:buFont typeface="+mj-lt"/>
              <a:buAutoNum type="alphaLcPeriod"/>
            </a:pPr>
            <a:r>
              <a:rPr lang="en-US" sz="2400" dirty="0" smtClean="0">
                <a:solidFill>
                  <a:srgbClr val="595959">
                    <a:lumMod val="50000"/>
                  </a:srgbClr>
                </a:solidFill>
              </a:rPr>
              <a:t>in </a:t>
            </a:r>
            <a:r>
              <a:rPr lang="en-US" sz="2400" dirty="0">
                <a:solidFill>
                  <a:srgbClr val="595959">
                    <a:lumMod val="50000"/>
                  </a:srgbClr>
                </a:solidFill>
              </a:rPr>
              <a:t>no event </a:t>
            </a:r>
            <a:r>
              <a:rPr lang="en-US" sz="2400" dirty="0" smtClean="0">
                <a:solidFill>
                  <a:srgbClr val="595959">
                    <a:lumMod val="50000"/>
                  </a:srgbClr>
                </a:solidFill>
              </a:rPr>
              <a:t>exceed </a:t>
            </a:r>
            <a:r>
              <a:rPr lang="en-US" sz="2400" dirty="0">
                <a:solidFill>
                  <a:srgbClr val="595959">
                    <a:lumMod val="50000"/>
                  </a:srgbClr>
                </a:solidFill>
              </a:rPr>
              <a:t>the compensation increase provided to employees of the </a:t>
            </a:r>
            <a:r>
              <a:rPr lang="en-US" sz="2400" dirty="0" smtClean="0">
                <a:solidFill>
                  <a:srgbClr val="595959">
                    <a:lumMod val="50000"/>
                  </a:srgbClr>
                </a:solidFill>
              </a:rPr>
              <a:t>City </a:t>
            </a:r>
            <a:r>
              <a:rPr lang="en-US" sz="2400" dirty="0">
                <a:solidFill>
                  <a:srgbClr val="595959">
                    <a:lumMod val="50000"/>
                  </a:srgbClr>
                </a:solidFill>
              </a:rPr>
              <a:t>not subject to this policy. </a:t>
            </a:r>
          </a:p>
        </p:txBody>
      </p:sp>
      <p:sp>
        <p:nvSpPr>
          <p:cNvPr id="13" name="TextBox 12"/>
          <p:cNvSpPr txBox="1"/>
          <p:nvPr/>
        </p:nvSpPr>
        <p:spPr>
          <a:xfrm rot="16200000">
            <a:off x="-2205161" y="2814762"/>
            <a:ext cx="5400923" cy="838200"/>
          </a:xfrm>
          <a:prstGeom prst="rect">
            <a:avLst/>
          </a:prstGeom>
          <a:noFill/>
        </p:spPr>
        <p:txBody>
          <a:bodyPr wrap="square" rtlCol="0" anchor="b">
            <a:noAutofit/>
          </a:bodyPr>
          <a:lstStyle/>
          <a:p>
            <a:pPr algn="ctr"/>
            <a:r>
              <a:rPr lang="en-US" sz="3600" b="1" dirty="0" smtClean="0">
                <a:solidFill>
                  <a:prstClr val="white">
                    <a:lumMod val="95000"/>
                  </a:prstClr>
                </a:solidFill>
              </a:rPr>
              <a:t>Annual Wage Assessment</a:t>
            </a:r>
            <a:endParaRPr lang="en-US" sz="3600" b="1" dirty="0">
              <a:solidFill>
                <a:prstClr val="white">
                  <a:lumMod val="95000"/>
                </a:prstClr>
              </a:solidFill>
            </a:endParaRPr>
          </a:p>
        </p:txBody>
      </p:sp>
      <p:sp>
        <p:nvSpPr>
          <p:cNvPr id="6" name="Slide Number Placeholder 5"/>
          <p:cNvSpPr>
            <a:spLocks noGrp="1"/>
          </p:cNvSpPr>
          <p:nvPr>
            <p:ph type="sldNum" sz="quarter" idx="12"/>
          </p:nvPr>
        </p:nvSpPr>
        <p:spPr>
          <a:xfrm>
            <a:off x="6934200" y="5638800"/>
            <a:ext cx="2133600" cy="365125"/>
          </a:xfrm>
        </p:spPr>
        <p:txBody>
          <a:bodyPr/>
          <a:lstStyle/>
          <a:p>
            <a:fld id="{73820FCD-5F4C-4989-BE05-0A8208BCBC21}" type="slidenum">
              <a:rPr lang="en-US" sz="1400" smtClean="0">
                <a:solidFill>
                  <a:schemeClr val="tx1"/>
                </a:solidFill>
              </a:rPr>
              <a:pPr/>
              <a:t>8</a:t>
            </a:fld>
            <a:endParaRPr lang="en-US" sz="1400" dirty="0">
              <a:solidFill>
                <a:schemeClr val="tx1"/>
              </a:solidFill>
            </a:endParaRPr>
          </a:p>
        </p:txBody>
      </p:sp>
      <p:sp>
        <p:nvSpPr>
          <p:cNvPr id="7" name="TextBox 6"/>
          <p:cNvSpPr txBox="1"/>
          <p:nvPr/>
        </p:nvSpPr>
        <p:spPr>
          <a:xfrm>
            <a:off x="6152530" y="697468"/>
            <a:ext cx="2381870" cy="369332"/>
          </a:xfrm>
          <a:prstGeom prst="rect">
            <a:avLst/>
          </a:prstGeom>
          <a:noFill/>
        </p:spPr>
        <p:txBody>
          <a:bodyPr wrap="none" rtlCol="0">
            <a:spAutoFit/>
          </a:bodyPr>
          <a:lstStyle/>
          <a:p>
            <a:r>
              <a:rPr lang="en-US" b="1" dirty="0" smtClean="0">
                <a:solidFill>
                  <a:schemeClr val="accent6">
                    <a:lumMod val="75000"/>
                  </a:schemeClr>
                </a:solidFill>
              </a:rPr>
              <a:t>Section III. Policy (G.2.)</a:t>
            </a:r>
            <a:endParaRPr lang="en-US" b="1" dirty="0">
              <a:solidFill>
                <a:schemeClr val="accent6">
                  <a:lumMod val="75000"/>
                </a:schemeClr>
              </a:solidFill>
            </a:endParaRPr>
          </a:p>
        </p:txBody>
      </p:sp>
    </p:spTree>
    <p:extLst>
      <p:ext uri="{BB962C8B-B14F-4D97-AF65-F5344CB8AC3E}">
        <p14:creationId xmlns:p14="http://schemas.microsoft.com/office/powerpoint/2010/main" val="3728769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0"/>
            <a:ext cx="5638800" cy="914400"/>
          </a:xfrm>
          <a:prstGeom prst="rect">
            <a:avLst/>
          </a:prstGeom>
          <a:noFill/>
        </p:spPr>
        <p:txBody>
          <a:bodyPr wrap="square" rtlCol="0" anchor="ctr">
            <a:normAutofit/>
          </a:bodyPr>
          <a:lstStyle/>
          <a:p>
            <a:r>
              <a:rPr lang="en-US" sz="3600" b="1" dirty="0" smtClean="0">
                <a:solidFill>
                  <a:prstClr val="white">
                    <a:lumMod val="95000"/>
                  </a:prstClr>
                </a:solidFill>
              </a:rPr>
              <a:t>Posting of Living Wage</a:t>
            </a:r>
            <a:endParaRPr lang="en-US" sz="3600" b="1" dirty="0">
              <a:solidFill>
                <a:prstClr val="white">
                  <a:lumMod val="95000"/>
                </a:prstClr>
              </a:solidFill>
            </a:endParaRPr>
          </a:p>
        </p:txBody>
      </p:sp>
      <p:sp>
        <p:nvSpPr>
          <p:cNvPr id="7" name="TextBox 6"/>
          <p:cNvSpPr txBox="1"/>
          <p:nvPr/>
        </p:nvSpPr>
        <p:spPr>
          <a:xfrm>
            <a:off x="304800" y="1066800"/>
            <a:ext cx="8686800" cy="1371600"/>
          </a:xfrm>
          <a:prstGeom prst="rect">
            <a:avLst/>
          </a:prstGeom>
          <a:noFill/>
        </p:spPr>
        <p:txBody>
          <a:bodyPr wrap="square" rtlCol="0">
            <a:noAutofit/>
          </a:bodyPr>
          <a:lstStyle/>
          <a:p>
            <a:pPr fontAlgn="base">
              <a:spcAft>
                <a:spcPts val="600"/>
              </a:spcAft>
            </a:pPr>
            <a:r>
              <a:rPr lang="en-US" sz="2200" dirty="0" smtClean="0">
                <a:solidFill>
                  <a:srgbClr val="595959">
                    <a:lumMod val="50000"/>
                  </a:srgbClr>
                </a:solidFill>
              </a:rPr>
              <a:t>The </a:t>
            </a:r>
            <a:r>
              <a:rPr lang="en-US" sz="2200" dirty="0">
                <a:solidFill>
                  <a:srgbClr val="595959">
                    <a:lumMod val="50000"/>
                  </a:srgbClr>
                </a:solidFill>
              </a:rPr>
              <a:t>City’s living wage rate </a:t>
            </a:r>
            <a:r>
              <a:rPr lang="en-US" sz="2200" dirty="0" smtClean="0">
                <a:solidFill>
                  <a:srgbClr val="595959">
                    <a:lumMod val="50000"/>
                  </a:srgbClr>
                </a:solidFill>
              </a:rPr>
              <a:t>will be:</a:t>
            </a:r>
          </a:p>
          <a:p>
            <a:pPr marL="631825" indent="-403225" fontAlgn="base">
              <a:buFont typeface="+mj-lt"/>
              <a:buAutoNum type="alphaLcPeriod"/>
              <a:tabLst>
                <a:tab pos="573088" algn="l"/>
              </a:tabLst>
            </a:pPr>
            <a:r>
              <a:rPr lang="en-US" sz="2200" dirty="0" smtClean="0">
                <a:solidFill>
                  <a:srgbClr val="595959">
                    <a:lumMod val="50000"/>
                  </a:srgbClr>
                </a:solidFill>
              </a:rPr>
              <a:t>Posted on internal informational sites and work locations</a:t>
            </a:r>
          </a:p>
          <a:p>
            <a:pPr marL="631825" indent="-403225" fontAlgn="base">
              <a:buFont typeface="+mj-lt"/>
              <a:buAutoNum type="alphaLcPeriod"/>
              <a:tabLst>
                <a:tab pos="573088" algn="l"/>
              </a:tabLst>
            </a:pPr>
            <a:r>
              <a:rPr lang="en-US" sz="2200" dirty="0" smtClean="0">
                <a:solidFill>
                  <a:srgbClr val="595959">
                    <a:lumMod val="50000"/>
                  </a:srgbClr>
                </a:solidFill>
              </a:rPr>
              <a:t>Made </a:t>
            </a:r>
            <a:r>
              <a:rPr lang="en-US" sz="2200" dirty="0">
                <a:solidFill>
                  <a:srgbClr val="595959">
                    <a:lumMod val="50000"/>
                  </a:srgbClr>
                </a:solidFill>
              </a:rPr>
              <a:t>available to employees </a:t>
            </a:r>
            <a:r>
              <a:rPr lang="en-US" sz="2200" dirty="0" smtClean="0">
                <a:solidFill>
                  <a:srgbClr val="595959">
                    <a:lumMod val="50000"/>
                  </a:srgbClr>
                </a:solidFill>
              </a:rPr>
              <a:t>upon request</a:t>
            </a:r>
          </a:p>
        </p:txBody>
      </p:sp>
      <p:sp>
        <p:nvSpPr>
          <p:cNvPr id="8" name="Rectangle 7"/>
          <p:cNvSpPr/>
          <p:nvPr/>
        </p:nvSpPr>
        <p:spPr>
          <a:xfrm>
            <a:off x="0" y="2590800"/>
            <a:ext cx="1600200" cy="838200"/>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1657350" y="2590800"/>
            <a:ext cx="7486650" cy="838200"/>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Box 9"/>
          <p:cNvSpPr txBox="1"/>
          <p:nvPr/>
        </p:nvSpPr>
        <p:spPr>
          <a:xfrm>
            <a:off x="2971800" y="2590800"/>
            <a:ext cx="4648200" cy="838200"/>
          </a:xfrm>
          <a:prstGeom prst="rect">
            <a:avLst/>
          </a:prstGeom>
          <a:noFill/>
        </p:spPr>
        <p:txBody>
          <a:bodyPr wrap="square" rtlCol="0" anchor="ctr">
            <a:normAutofit/>
          </a:bodyPr>
          <a:lstStyle/>
          <a:p>
            <a:pPr algn="ctr"/>
            <a:r>
              <a:rPr lang="en-US" sz="3600" b="1" dirty="0" smtClean="0">
                <a:solidFill>
                  <a:prstClr val="white">
                    <a:lumMod val="95000"/>
                  </a:prstClr>
                </a:solidFill>
              </a:rPr>
              <a:t>Living Wage Review</a:t>
            </a:r>
            <a:endParaRPr lang="en-US" sz="3600" b="1" dirty="0">
              <a:solidFill>
                <a:prstClr val="white">
                  <a:lumMod val="95000"/>
                </a:prstClr>
              </a:solidFill>
            </a:endParaRPr>
          </a:p>
        </p:txBody>
      </p:sp>
      <p:sp>
        <p:nvSpPr>
          <p:cNvPr id="11" name="TextBox 10"/>
          <p:cNvSpPr txBox="1"/>
          <p:nvPr/>
        </p:nvSpPr>
        <p:spPr>
          <a:xfrm>
            <a:off x="313899" y="3886200"/>
            <a:ext cx="8525301" cy="2819400"/>
          </a:xfrm>
          <a:prstGeom prst="rect">
            <a:avLst/>
          </a:prstGeom>
          <a:noFill/>
        </p:spPr>
        <p:txBody>
          <a:bodyPr wrap="square" rtlCol="0">
            <a:noAutofit/>
          </a:bodyPr>
          <a:lstStyle/>
          <a:p>
            <a:pPr fontAlgn="base">
              <a:spcAft>
                <a:spcPts val="1200"/>
              </a:spcAft>
            </a:pPr>
            <a:r>
              <a:rPr lang="en-US" sz="2200" dirty="0" smtClean="0">
                <a:solidFill>
                  <a:srgbClr val="595959">
                    <a:lumMod val="50000"/>
                  </a:srgbClr>
                </a:solidFill>
              </a:rPr>
              <a:t>As </a:t>
            </a:r>
            <a:r>
              <a:rPr lang="en-US" sz="2200" dirty="0">
                <a:solidFill>
                  <a:srgbClr val="595959">
                    <a:lumMod val="50000"/>
                  </a:srgbClr>
                </a:solidFill>
              </a:rPr>
              <a:t>part of the annual budget process, the City Manager or his/her </a:t>
            </a:r>
            <a:r>
              <a:rPr lang="en-US" sz="2200" dirty="0" smtClean="0">
                <a:solidFill>
                  <a:srgbClr val="595959">
                    <a:lumMod val="50000"/>
                  </a:srgbClr>
                </a:solidFill>
              </a:rPr>
              <a:t>designee will report </a:t>
            </a:r>
            <a:r>
              <a:rPr lang="en-US" sz="2200" dirty="0">
                <a:solidFill>
                  <a:srgbClr val="595959">
                    <a:lumMod val="50000"/>
                  </a:srgbClr>
                </a:solidFill>
              </a:rPr>
              <a:t>to the Mayor and </a:t>
            </a:r>
            <a:r>
              <a:rPr lang="en-US" sz="2200" dirty="0" smtClean="0">
                <a:solidFill>
                  <a:srgbClr val="595959">
                    <a:lumMod val="50000"/>
                  </a:srgbClr>
                </a:solidFill>
              </a:rPr>
              <a:t>Aldermen:</a:t>
            </a:r>
          </a:p>
          <a:p>
            <a:pPr marL="627063" lvl="1" indent="-395288" fontAlgn="base">
              <a:buFont typeface="+mj-lt"/>
              <a:buAutoNum type="alphaLcPeriod"/>
            </a:pPr>
            <a:r>
              <a:rPr lang="en-US" sz="2200" dirty="0" smtClean="0">
                <a:solidFill>
                  <a:srgbClr val="595959">
                    <a:lumMod val="50000"/>
                  </a:srgbClr>
                </a:solidFill>
              </a:rPr>
              <a:t>Current </a:t>
            </a:r>
            <a:r>
              <a:rPr lang="en-US" sz="2200" dirty="0">
                <a:solidFill>
                  <a:srgbClr val="595959">
                    <a:lumMod val="50000"/>
                  </a:srgbClr>
                </a:solidFill>
              </a:rPr>
              <a:t>and projected living </a:t>
            </a:r>
            <a:r>
              <a:rPr lang="en-US" sz="2200" dirty="0" smtClean="0">
                <a:solidFill>
                  <a:srgbClr val="595959">
                    <a:lumMod val="50000"/>
                  </a:srgbClr>
                </a:solidFill>
              </a:rPr>
              <a:t>wage and related calculation data</a:t>
            </a:r>
          </a:p>
          <a:p>
            <a:pPr marL="627063" lvl="1" indent="-395288" fontAlgn="base">
              <a:buFont typeface="+mj-lt"/>
              <a:buAutoNum type="alphaLcPeriod"/>
            </a:pPr>
            <a:r>
              <a:rPr lang="en-US" sz="2200" dirty="0" smtClean="0">
                <a:solidFill>
                  <a:srgbClr val="595959">
                    <a:lumMod val="50000"/>
                  </a:srgbClr>
                </a:solidFill>
              </a:rPr>
              <a:t>Annual </a:t>
            </a:r>
            <a:r>
              <a:rPr lang="en-US" sz="2200" dirty="0">
                <a:solidFill>
                  <a:srgbClr val="595959">
                    <a:lumMod val="50000"/>
                  </a:srgbClr>
                </a:solidFill>
              </a:rPr>
              <a:t>performance in achieving payment of the living </a:t>
            </a:r>
            <a:r>
              <a:rPr lang="en-US" sz="2200" dirty="0" smtClean="0">
                <a:solidFill>
                  <a:srgbClr val="595959">
                    <a:lumMod val="50000"/>
                  </a:srgbClr>
                </a:solidFill>
              </a:rPr>
              <a:t>wage </a:t>
            </a:r>
          </a:p>
          <a:p>
            <a:pPr marL="627063" lvl="1" indent="-395288" fontAlgn="base">
              <a:buFont typeface="+mj-lt"/>
              <a:buAutoNum type="alphaLcPeriod"/>
            </a:pPr>
            <a:r>
              <a:rPr lang="en-US" sz="2200" dirty="0">
                <a:solidFill>
                  <a:srgbClr val="595959">
                    <a:lumMod val="50000"/>
                  </a:srgbClr>
                </a:solidFill>
              </a:rPr>
              <a:t>T</a:t>
            </a:r>
            <a:r>
              <a:rPr lang="en-US" sz="2200" dirty="0" smtClean="0">
                <a:solidFill>
                  <a:srgbClr val="595959">
                    <a:lumMod val="50000"/>
                  </a:srgbClr>
                </a:solidFill>
              </a:rPr>
              <a:t>he budget impact of paying living wages in the coming budget year</a:t>
            </a:r>
          </a:p>
          <a:p>
            <a:pPr marL="627063" lvl="1" indent="-395288" fontAlgn="base">
              <a:buFont typeface="+mj-lt"/>
              <a:buAutoNum type="alphaLcPeriod"/>
            </a:pPr>
            <a:r>
              <a:rPr lang="en-US" sz="2200" dirty="0" smtClean="0">
                <a:solidFill>
                  <a:srgbClr val="595959">
                    <a:lumMod val="50000"/>
                  </a:srgbClr>
                </a:solidFill>
              </a:rPr>
              <a:t>Any wage compression issues </a:t>
            </a:r>
          </a:p>
          <a:p>
            <a:pPr>
              <a:spcAft>
                <a:spcPts val="2400"/>
              </a:spcAft>
            </a:pPr>
            <a:endParaRPr lang="en-US" sz="2200" dirty="0">
              <a:solidFill>
                <a:srgbClr val="595959">
                  <a:lumMod val="50000"/>
                </a:srgbClr>
              </a:solidFill>
            </a:endParaRPr>
          </a:p>
        </p:txBody>
      </p:sp>
      <p:sp>
        <p:nvSpPr>
          <p:cNvPr id="12" name="Slide Number Placeholder 11"/>
          <p:cNvSpPr>
            <a:spLocks noGrp="1"/>
          </p:cNvSpPr>
          <p:nvPr>
            <p:ph type="sldNum" sz="quarter" idx="12"/>
          </p:nvPr>
        </p:nvSpPr>
        <p:spPr>
          <a:xfrm>
            <a:off x="6858000" y="6416675"/>
            <a:ext cx="2133600" cy="365125"/>
          </a:xfrm>
        </p:spPr>
        <p:txBody>
          <a:bodyPr/>
          <a:lstStyle/>
          <a:p>
            <a:fld id="{240D5ECE-8B49-45CD-BE81-EF81920D1969}" type="slidenum">
              <a:rPr lang="en-US" sz="1400" smtClean="0">
                <a:solidFill>
                  <a:schemeClr val="tx1"/>
                </a:solidFill>
              </a:rPr>
              <a:pPr/>
              <a:t>9</a:t>
            </a:fld>
            <a:endParaRPr lang="en-US" sz="1400" dirty="0">
              <a:solidFill>
                <a:schemeClr val="tx1"/>
              </a:solidFill>
            </a:endParaRPr>
          </a:p>
        </p:txBody>
      </p:sp>
      <p:sp>
        <p:nvSpPr>
          <p:cNvPr id="13" name="TextBox 12"/>
          <p:cNvSpPr txBox="1"/>
          <p:nvPr/>
        </p:nvSpPr>
        <p:spPr>
          <a:xfrm>
            <a:off x="6629400" y="926068"/>
            <a:ext cx="2381870" cy="369332"/>
          </a:xfrm>
          <a:prstGeom prst="rect">
            <a:avLst/>
          </a:prstGeom>
          <a:noFill/>
        </p:spPr>
        <p:txBody>
          <a:bodyPr wrap="none" rtlCol="0">
            <a:spAutoFit/>
          </a:bodyPr>
          <a:lstStyle/>
          <a:p>
            <a:r>
              <a:rPr lang="en-US" b="1" dirty="0" smtClean="0">
                <a:solidFill>
                  <a:schemeClr val="accent6">
                    <a:lumMod val="75000"/>
                  </a:schemeClr>
                </a:solidFill>
              </a:rPr>
              <a:t>Section III. Policy (G.3.)</a:t>
            </a:r>
            <a:endParaRPr lang="en-US" b="1" dirty="0">
              <a:solidFill>
                <a:schemeClr val="accent6">
                  <a:lumMod val="75000"/>
                </a:schemeClr>
              </a:solidFill>
            </a:endParaRPr>
          </a:p>
        </p:txBody>
      </p:sp>
      <p:sp>
        <p:nvSpPr>
          <p:cNvPr id="14" name="TextBox 13"/>
          <p:cNvSpPr txBox="1"/>
          <p:nvPr/>
        </p:nvSpPr>
        <p:spPr>
          <a:xfrm>
            <a:off x="6629400" y="3440668"/>
            <a:ext cx="2381870" cy="369332"/>
          </a:xfrm>
          <a:prstGeom prst="rect">
            <a:avLst/>
          </a:prstGeom>
          <a:noFill/>
        </p:spPr>
        <p:txBody>
          <a:bodyPr wrap="none" rtlCol="0">
            <a:spAutoFit/>
          </a:bodyPr>
          <a:lstStyle/>
          <a:p>
            <a:r>
              <a:rPr lang="en-US" b="1" dirty="0" smtClean="0">
                <a:solidFill>
                  <a:schemeClr val="accent6">
                    <a:lumMod val="75000"/>
                  </a:schemeClr>
                </a:solidFill>
              </a:rPr>
              <a:t>Section III. Policy (G.4.)</a:t>
            </a:r>
            <a:endParaRPr lang="en-US" b="1" dirty="0">
              <a:solidFill>
                <a:schemeClr val="accent6">
                  <a:lumMod val="75000"/>
                </a:schemeClr>
              </a:solidFill>
            </a:endParaRPr>
          </a:p>
        </p:txBody>
      </p:sp>
    </p:spTree>
    <p:extLst>
      <p:ext uri="{BB962C8B-B14F-4D97-AF65-F5344CB8AC3E}">
        <p14:creationId xmlns:p14="http://schemas.microsoft.com/office/powerpoint/2010/main" val="25834462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C09QH3iDYSZce3zG7lU8ci"/>
</p:tagLst>
</file>

<file path=ppt/theme/theme1.xml><?xml version="1.0" encoding="utf-8"?>
<a:theme xmlns:a="http://schemas.openxmlformats.org/drawingml/2006/main" name="Introducing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Introducing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658</Words>
  <Application>Microsoft Office PowerPoint</Application>
  <PresentationFormat>On-screen Show (4:3)</PresentationFormat>
  <Paragraphs>90</Paragraphs>
  <Slides>10</Slides>
  <Notes>7</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Introducing PowerPoint 2010</vt:lpstr>
      <vt:lpstr>5_Introducing PowerPoint 2010</vt:lpstr>
      <vt:lpstr>Proposal to amend the City of Savannah Employee Pay Policy to include Payment of a Living Wage</vt:lpstr>
      <vt:lpstr>    Purpose of the City’s Pay Policy</vt:lpstr>
      <vt:lpstr>      What is a “Living Wage” ?</vt:lpstr>
      <vt:lpstr>PowerPoint Presentation</vt:lpstr>
      <vt:lpstr>PowerPoint Presentation</vt:lpstr>
      <vt:lpstr>Fiscal Impact of Living Wage Policy</vt:lpstr>
      <vt:lpstr>PowerPoint Presentation</vt:lpstr>
      <vt:lpstr>PowerPoint Presentation</vt:lpstr>
      <vt:lpstr>PowerPoint Presentation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2017-04-03T14:16:14Z</dcterms:created>
  <dcterms:modified xsi:type="dcterms:W3CDTF">2017-04-27T13:02:41Z</dcterms:modified>
</cp:coreProperties>
</file>