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8" r:id="rId3"/>
    <p:sldId id="259" r:id="rId4"/>
    <p:sldId id="260" r:id="rId5"/>
    <p:sldId id="292" r:id="rId6"/>
    <p:sldId id="276" r:id="rId7"/>
    <p:sldId id="287" r:id="rId8"/>
    <p:sldId id="294" r:id="rId9"/>
    <p:sldId id="291" r:id="rId10"/>
    <p:sldId id="293" r:id="rId11"/>
    <p:sldId id="295" r:id="rId12"/>
    <p:sldId id="275" r:id="rId13"/>
    <p:sldId id="261" r:id="rId14"/>
    <p:sldId id="262" r:id="rId15"/>
    <p:sldId id="290" r:id="rId16"/>
    <p:sldId id="278" r:id="rId17"/>
    <p:sldId id="305" r:id="rId18"/>
    <p:sldId id="271" r:id="rId19"/>
    <p:sldId id="279" r:id="rId20"/>
    <p:sldId id="272" r:id="rId21"/>
    <p:sldId id="285" r:id="rId22"/>
    <p:sldId id="307" r:id="rId23"/>
    <p:sldId id="309" r:id="rId24"/>
    <p:sldId id="306" r:id="rId25"/>
    <p:sldId id="310"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B59AD-D55E-7B6D-82B1-3F07E65EC757}" v="3" dt="2021-11-22T19:55:49.119"/>
    <p1510:client id="{B5314BB9-3FC8-336C-F847-2FF95480701F}" v="14" dt="2021-11-22T18:38:49.422"/>
    <p1510:client id="{BA706BDD-F2BF-2423-2C7C-6933CEDCBAA8}" v="3" dt="2021-11-22T20:00:31.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481F2F8-A7F0-476C-8308-481BAD4C7923}" type="datetimeFigureOut">
              <a:rPr lang="en-US" smtClean="0"/>
              <a:t>11/23/2021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08C808D-C275-4586-97A8-BF17509FFB43}" type="slidenum">
              <a:rPr lang="en-US" smtClean="0"/>
              <a:t>‹#›</a:t>
            </a:fld>
            <a:endParaRPr lang="en-US"/>
          </a:p>
        </p:txBody>
      </p:sp>
    </p:spTree>
    <p:extLst>
      <p:ext uri="{BB962C8B-B14F-4D97-AF65-F5344CB8AC3E}">
        <p14:creationId xmlns:p14="http://schemas.microsoft.com/office/powerpoint/2010/main" val="403032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8C808D-C275-4586-97A8-BF17509FFB43}" type="slidenum">
              <a:rPr lang="en-US" smtClean="0"/>
              <a:t>7</a:t>
            </a:fld>
            <a:endParaRPr lang="en-US"/>
          </a:p>
        </p:txBody>
      </p:sp>
    </p:spTree>
    <p:extLst>
      <p:ext uri="{BB962C8B-B14F-4D97-AF65-F5344CB8AC3E}">
        <p14:creationId xmlns:p14="http://schemas.microsoft.com/office/powerpoint/2010/main" val="374785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fld id="{808C808D-C275-4586-97A8-BF17509FFB43}" type="slidenum">
              <a:rPr lang="en-US" smtClean="0"/>
              <a:t>8</a:t>
            </a:fld>
            <a:endParaRPr lang="en-US"/>
          </a:p>
        </p:txBody>
      </p:sp>
    </p:spTree>
    <p:extLst>
      <p:ext uri="{BB962C8B-B14F-4D97-AF65-F5344CB8AC3E}">
        <p14:creationId xmlns:p14="http://schemas.microsoft.com/office/powerpoint/2010/main" val="400956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team’s drive toward long-term impact included fostering an environment that would create a healthier population in West Savannah by making healthy foods accessible. This included ensuring residents spend a smaller proportion of their income on healthy foods and reducing or eradicating food deserts in West Savannah. To achieve this, we developed ten prioritized ideas and rated them along the bold-practical continuum. </a:t>
            </a:r>
          </a:p>
        </p:txBody>
      </p:sp>
      <p:sp>
        <p:nvSpPr>
          <p:cNvPr id="4" name="Slide Number Placeholder 3"/>
          <p:cNvSpPr>
            <a:spLocks noGrp="1"/>
          </p:cNvSpPr>
          <p:nvPr>
            <p:ph type="sldNum" sz="quarter" idx="5"/>
          </p:nvPr>
        </p:nvSpPr>
        <p:spPr/>
        <p:txBody>
          <a:bodyPr/>
          <a:lstStyle/>
          <a:p>
            <a:fld id="{808C808D-C275-4586-97A8-BF17509FFB43}" type="slidenum">
              <a:rPr lang="en-US" smtClean="0"/>
              <a:t>11</a:t>
            </a:fld>
            <a:endParaRPr lang="en-US"/>
          </a:p>
        </p:txBody>
      </p:sp>
    </p:spTree>
    <p:extLst>
      <p:ext uri="{BB962C8B-B14F-4D97-AF65-F5344CB8AC3E}">
        <p14:creationId xmlns:p14="http://schemas.microsoft.com/office/powerpoint/2010/main" val="234349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anned goods.jpg">
            <a:extLst>
              <a:ext uri="{FF2B5EF4-FFF2-40B4-BE49-F238E27FC236}">
                <a16:creationId xmlns:a16="http://schemas.microsoft.com/office/drawing/2014/main" id="{05716030-3822-4429-9C5C-F89499BC5181}"/>
              </a:ext>
            </a:extLst>
          </p:cNvPr>
          <p:cNvPicPr>
            <a:picLocks noChangeAspect="1"/>
          </p:cNvPicPr>
          <p:nvPr/>
        </p:nvPicPr>
        <p:blipFill rotWithShape="1">
          <a:blip r:embed="rId2"/>
          <a:srcRect l="23973" r="33840"/>
          <a:stretch/>
        </p:blipFill>
        <p:spPr>
          <a:xfrm rot="5400000">
            <a:off x="2667000" y="-2667000"/>
            <a:ext cx="6858000" cy="1219200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4" y="3755604"/>
            <a:ext cx="8304272" cy="1822246"/>
          </a:xfrm>
        </p:spPr>
        <p:txBody>
          <a:bodyPr>
            <a:normAutofit fontScale="90000"/>
          </a:bodyPr>
          <a:lstStyle/>
          <a:p>
            <a:pPr algn="l"/>
            <a:r>
              <a:rPr lang="en-US" sz="6600" b="1" dirty="0">
                <a:latin typeface="Calibri"/>
                <a:ea typeface="+mj-lt"/>
                <a:cs typeface="+mj-lt"/>
              </a:rPr>
              <a:t>Seeking an oasis in food deserts: How residents shaped our approach to making healthy foods accessible</a:t>
            </a:r>
            <a:r>
              <a:rPr lang="en-US" sz="6600" dirty="0">
                <a:latin typeface="Calibri"/>
                <a:ea typeface="+mj-lt"/>
                <a:cs typeface="+mj-lt"/>
              </a:rPr>
              <a:t> </a:t>
            </a:r>
            <a:endParaRPr lang="en-US" dirty="0">
              <a:latin typeface="Calibri"/>
            </a:endParaRPr>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title"/>
          </p:nvPr>
        </p:nvSpPr>
        <p:spPr>
          <a:xfrm>
            <a:off x="834987" y="115281"/>
            <a:ext cx="10512424" cy="761260"/>
          </a:xfrm>
        </p:spPr>
        <p:txBody>
          <a:bodyPr>
            <a:noAutofit/>
          </a:bodyPr>
          <a:lstStyle/>
          <a:p>
            <a:pPr algn="l"/>
            <a:br>
              <a:rPr lang="en-US" sz="4400">
                <a:cs typeface="Calibri Light"/>
              </a:rPr>
            </a:br>
            <a:r>
              <a:rPr lang="en-US" sz="4000">
                <a:solidFill>
                  <a:srgbClr val="FFFFFF"/>
                </a:solidFill>
                <a:cs typeface="Calibri Light"/>
              </a:rPr>
              <a:t>Phases of Program: Deliver Initiatives</a:t>
            </a:r>
          </a:p>
        </p:txBody>
      </p:sp>
      <p:sp>
        <p:nvSpPr>
          <p:cNvPr id="6" name="Text Placeholder 5">
            <a:extLst>
              <a:ext uri="{FF2B5EF4-FFF2-40B4-BE49-F238E27FC236}">
                <a16:creationId xmlns:a16="http://schemas.microsoft.com/office/drawing/2014/main" id="{7ECD281B-3B37-4132-832A-E9C18EEFF3A8}"/>
              </a:ext>
            </a:extLst>
          </p:cNvPr>
          <p:cNvSpPr>
            <a:spLocks noGrp="1"/>
          </p:cNvSpPr>
          <p:nvPr>
            <p:ph type="body" sz="half" idx="2"/>
          </p:nvPr>
        </p:nvSpPr>
        <p:spPr/>
        <p:txBody>
          <a:bodyPr/>
          <a:lstStyle/>
          <a:p>
            <a:pPr marL="285750" indent="-285750">
              <a:buFont typeface="Arial" panose="020B0604020202020204" pitchFamily="34" charset="0"/>
              <a:buChar char="•"/>
            </a:pPr>
            <a:r>
              <a:rPr lang="en-US"/>
              <a:t>Prioritization of ideas to build a balanced portfolio of common and predictable solutions coupled with new and unexpected solutions</a:t>
            </a:r>
          </a:p>
          <a:p>
            <a:pPr marL="285750" indent="-285750">
              <a:buFont typeface="Arial" panose="020B0604020202020204" pitchFamily="34" charset="0"/>
              <a:buChar char="•"/>
            </a:pPr>
            <a:r>
              <a:rPr lang="en-US"/>
              <a:t>Development of an impact measurement framework</a:t>
            </a:r>
          </a:p>
          <a:p>
            <a:pPr marL="285750" indent="-285750">
              <a:buFont typeface="Arial" panose="020B0604020202020204" pitchFamily="34" charset="0"/>
              <a:buChar char="•"/>
            </a:pPr>
            <a:r>
              <a:rPr lang="en-US"/>
              <a:t>Implementation planning and the 30-60-90-day plan</a:t>
            </a:r>
          </a:p>
          <a:p>
            <a:pPr marL="285750" indent="-285750">
              <a:buFont typeface="Arial" panose="020B0604020202020204" pitchFamily="34" charset="0"/>
              <a:buChar char="•"/>
            </a:pPr>
            <a:r>
              <a:rPr lang="en-US"/>
              <a:t>Personal commitments to continue the program where possible from staff participants</a:t>
            </a:r>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1CA93A62-DBEA-458B-B556-9E0E6C1CDD71}"/>
              </a:ext>
            </a:extLst>
          </p:cNvPr>
          <p:cNvSpPr txBox="1"/>
          <p:nvPr/>
        </p:nvSpPr>
        <p:spPr>
          <a:xfrm>
            <a:off x="834987" y="886795"/>
            <a:ext cx="4058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rPr>
              <a:t>Pilot, implementation routines, track progress and measure impact</a:t>
            </a:r>
            <a:endParaRPr lang="en-US"/>
          </a:p>
        </p:txBody>
      </p:sp>
      <p:sp>
        <p:nvSpPr>
          <p:cNvPr id="7" name="Picture Placeholder 6">
            <a:extLst>
              <a:ext uri="{FF2B5EF4-FFF2-40B4-BE49-F238E27FC236}">
                <a16:creationId xmlns:a16="http://schemas.microsoft.com/office/drawing/2014/main" id="{287BD6DC-7E66-426C-B0A1-A3C1803CA128}"/>
              </a:ext>
            </a:extLst>
          </p:cNvPr>
          <p:cNvSpPr>
            <a:spLocks noGrp="1"/>
          </p:cNvSpPr>
          <p:nvPr>
            <p:ph type="pic" idx="1"/>
          </p:nvPr>
        </p:nvSpPr>
        <p:spPr/>
      </p:sp>
    </p:spTree>
    <p:extLst>
      <p:ext uri="{BB962C8B-B14F-4D97-AF65-F5344CB8AC3E}">
        <p14:creationId xmlns:p14="http://schemas.microsoft.com/office/powerpoint/2010/main" val="95840670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chu3.jpg">
            <a:extLst>
              <a:ext uri="{FF2B5EF4-FFF2-40B4-BE49-F238E27FC236}">
                <a16:creationId xmlns:a16="http://schemas.microsoft.com/office/drawing/2014/main" id="{83D4BEAA-D4EE-47A0-AB0C-EB95DCA082E4}"/>
              </a:ext>
            </a:extLst>
          </p:cNvPr>
          <p:cNvPicPr>
            <a:picLocks noChangeAspect="1"/>
          </p:cNvPicPr>
          <p:nvPr/>
        </p:nvPicPr>
        <p:blipFill rotWithShape="1">
          <a:blip r:embed="rId3">
            <a:alphaModFix amt="50000"/>
          </a:blip>
          <a:srcRect l="35689" r="22113"/>
          <a:stretch/>
        </p:blipFill>
        <p:spPr>
          <a:xfrm rot="5400000">
            <a:off x="2665475" y="-2665475"/>
            <a:ext cx="6858000" cy="12188950"/>
          </a:xfrm>
          <a:prstGeom prst="rect">
            <a:avLst/>
          </a:prstGeom>
        </p:spPr>
      </p:pic>
      <p:sp>
        <p:nvSpPr>
          <p:cNvPr id="2" name="Title 1"/>
          <p:cNvSpPr>
            <a:spLocks noGrp="1"/>
          </p:cNvSpPr>
          <p:nvPr>
            <p:ph type="title"/>
          </p:nvPr>
        </p:nvSpPr>
        <p:spPr>
          <a:xfrm>
            <a:off x="202034" y="-280793"/>
            <a:ext cx="10274560" cy="2386207"/>
          </a:xfrm>
        </p:spPr>
        <p:txBody>
          <a:bodyPr>
            <a:normAutofit/>
          </a:bodyPr>
          <a:lstStyle/>
          <a:p>
            <a:r>
              <a:rPr lang="en-US">
                <a:solidFill>
                  <a:srgbClr val="FFFFFF"/>
                </a:solidFill>
                <a:cs typeface="Calibri Light"/>
              </a:rPr>
              <a:t>Ideas and Long-term Impact:</a:t>
            </a:r>
            <a:br>
              <a:rPr lang="en-US" sz="6600">
                <a:cs typeface="Calibri Light"/>
              </a:rPr>
            </a:br>
            <a:endParaRPr lang="en-US" sz="6600">
              <a:solidFill>
                <a:srgbClr val="FFFFFF"/>
              </a:solidFill>
            </a:endParaRPr>
          </a:p>
        </p:txBody>
      </p:sp>
      <p:sp>
        <p:nvSpPr>
          <p:cNvPr id="3" name="Subtitle 2"/>
          <p:cNvSpPr>
            <a:spLocks noGrp="1"/>
          </p:cNvSpPr>
          <p:nvPr>
            <p:ph type="body" idx="1"/>
          </p:nvPr>
        </p:nvSpPr>
        <p:spPr>
          <a:xfrm>
            <a:off x="458625" y="1751401"/>
            <a:ext cx="10515600" cy="1500187"/>
          </a:xfrm>
        </p:spPr>
        <p:txBody>
          <a:bodyPr vert="horz" lIns="91440" tIns="45720" rIns="91440" bIns="45720" rtlCol="0" anchor="t">
            <a:noAutofit/>
          </a:bodyPr>
          <a:lstStyle/>
          <a:p>
            <a:pPr marL="742950" lvl="1" indent="-285750">
              <a:buFont typeface="Courier New"/>
              <a:buChar char="○"/>
            </a:pPr>
            <a:r>
              <a:rPr lang="en-US">
                <a:ea typeface="+mn-lt"/>
                <a:cs typeface="+mn-lt"/>
              </a:rPr>
              <a:t>Backyard Orchards</a:t>
            </a:r>
          </a:p>
          <a:p>
            <a:pPr marL="742950" lvl="1" indent="-285750">
              <a:buFont typeface="Courier New"/>
              <a:buChar char="○"/>
            </a:pPr>
            <a:r>
              <a:rPr lang="en-US">
                <a:ea typeface="+mn-lt"/>
                <a:cs typeface="+mn-lt"/>
              </a:rPr>
              <a:t>Property tax breaks for local farms to distribute produce in designated areas.</a:t>
            </a:r>
            <a:endParaRPr lang="en-US">
              <a:cs typeface="Calibri"/>
            </a:endParaRPr>
          </a:p>
          <a:p>
            <a:pPr marL="742950" lvl="1" indent="-285750">
              <a:buFont typeface="Courier New"/>
              <a:buChar char="○"/>
            </a:pPr>
            <a:r>
              <a:rPr lang="en-US">
                <a:ea typeface="+mn-lt"/>
                <a:cs typeface="+mn-lt"/>
              </a:rPr>
              <a:t>"Small Grocer" designation</a:t>
            </a:r>
          </a:p>
          <a:p>
            <a:pPr marL="742950" lvl="1" indent="-285750">
              <a:buFont typeface="Courier New"/>
              <a:buChar char="○"/>
            </a:pPr>
            <a:r>
              <a:rPr lang="en-US">
                <a:ea typeface="+mn-lt"/>
                <a:cs typeface="+mn-lt"/>
              </a:rPr>
              <a:t>Incentivizing businesses that work to improve healthy food access. </a:t>
            </a:r>
          </a:p>
          <a:p>
            <a:pPr marL="742950" lvl="1" indent="-285750">
              <a:buFont typeface="Courier New"/>
              <a:buChar char="○"/>
            </a:pPr>
            <a:r>
              <a:rPr lang="en-US">
                <a:ea typeface="+mn-lt"/>
                <a:cs typeface="+mn-lt"/>
              </a:rPr>
              <a:t>Updated Recipes</a:t>
            </a:r>
            <a:endParaRPr lang="en-US"/>
          </a:p>
          <a:p>
            <a:pPr marL="742950" lvl="1" indent="-285750">
              <a:buFont typeface="Courier New"/>
              <a:buChar char="○"/>
            </a:pPr>
            <a:r>
              <a:rPr lang="en-US">
                <a:ea typeface="+mn-lt"/>
                <a:cs typeface="+mn-lt"/>
              </a:rPr>
              <a:t>Organize a ride share program to get people without transportation to existing grocery stores.</a:t>
            </a:r>
          </a:p>
          <a:p>
            <a:pPr marL="742950" lvl="1" indent="-285750">
              <a:buFont typeface="Courier New"/>
              <a:buChar char="○"/>
            </a:pPr>
            <a:r>
              <a:rPr lang="en-US">
                <a:ea typeface="+mn-lt"/>
                <a:cs typeface="+mn-lt"/>
              </a:rPr>
              <a:t>Healthy Corner Stores</a:t>
            </a:r>
          </a:p>
          <a:p>
            <a:pPr marL="742950" lvl="1" indent="-285750">
              <a:buFont typeface="Courier New"/>
              <a:buChar char="○"/>
            </a:pPr>
            <a:r>
              <a:rPr lang="en-US">
                <a:ea typeface="+mn-lt"/>
                <a:cs typeface="+mn-lt"/>
              </a:rPr>
              <a:t>Community Garden Network</a:t>
            </a:r>
            <a:endParaRPr lang="en-US"/>
          </a:p>
          <a:p>
            <a:pPr marL="742950" lvl="1" indent="-285750">
              <a:buFont typeface="Courier New"/>
              <a:buChar char="○"/>
            </a:pPr>
            <a:r>
              <a:rPr lang="en-US">
                <a:ea typeface="+mn-lt"/>
                <a:cs typeface="+mn-lt"/>
              </a:rPr>
              <a:t>Urban Agriculture</a:t>
            </a:r>
          </a:p>
          <a:p>
            <a:pPr marL="742950" lvl="1" indent="-285750">
              <a:buFont typeface="Courier New"/>
              <a:buChar char="○"/>
            </a:pPr>
            <a:r>
              <a:rPr lang="en-US">
                <a:ea typeface="+mn-lt"/>
                <a:cs typeface="+mn-lt"/>
              </a:rPr>
              <a:t>New Zoning</a:t>
            </a:r>
          </a:p>
          <a:p>
            <a:endParaRPr lang="en-US">
              <a:solidFill>
                <a:srgbClr val="FFFFFF"/>
              </a:solidFill>
              <a:cs typeface="Calibri"/>
            </a:endParaRPr>
          </a:p>
        </p:txBody>
      </p:sp>
    </p:spTree>
    <p:extLst>
      <p:ext uri="{BB962C8B-B14F-4D97-AF65-F5344CB8AC3E}">
        <p14:creationId xmlns:p14="http://schemas.microsoft.com/office/powerpoint/2010/main" val="39759686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srcRect t="4921" r="6" b="4927"/>
          <a:stretch/>
        </p:blipFill>
        <p:spPr>
          <a:xfrm rot="5400000">
            <a:off x="-1110377" y="1110377"/>
            <a:ext cx="6858000" cy="4637246"/>
          </a:xfrm>
          <a:prstGeom prst="rect">
            <a:avLst/>
          </a:prstGeom>
        </p:spPr>
      </p:pic>
      <p:sp>
        <p:nvSpPr>
          <p:cNvPr id="39" name="Rectangle 3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77328" y="640082"/>
            <a:ext cx="6274591" cy="3351602"/>
          </a:xfrm>
        </p:spPr>
        <p:txBody>
          <a:bodyPr>
            <a:normAutofit/>
          </a:bodyPr>
          <a:lstStyle/>
          <a:p>
            <a:pPr algn="l"/>
            <a:br>
              <a:rPr lang="en-US">
                <a:solidFill>
                  <a:schemeClr val="bg1"/>
                </a:solidFill>
                <a:cs typeface="Calibri Light"/>
              </a:rPr>
            </a:br>
            <a:r>
              <a:rPr lang="en-US">
                <a:solidFill>
                  <a:schemeClr val="bg1"/>
                </a:solidFill>
                <a:cs typeface="Calibri Light"/>
              </a:rPr>
              <a:t>Challenge Statement</a:t>
            </a:r>
          </a:p>
        </p:txBody>
      </p:sp>
      <p:sp>
        <p:nvSpPr>
          <p:cNvPr id="3" name="Subtitle 2"/>
          <p:cNvSpPr>
            <a:spLocks noGrp="1"/>
          </p:cNvSpPr>
          <p:nvPr>
            <p:ph type="subTitle" idx="1"/>
          </p:nvPr>
        </p:nvSpPr>
        <p:spPr>
          <a:xfrm>
            <a:off x="5277327" y="4156276"/>
            <a:ext cx="6274592" cy="2061645"/>
          </a:xfrm>
        </p:spPr>
        <p:txBody>
          <a:bodyPr vert="horz" lIns="91440" tIns="45720" rIns="91440" bIns="45720" rtlCol="0">
            <a:normAutofit/>
          </a:bodyPr>
          <a:lstStyle/>
          <a:p>
            <a:pPr algn="l"/>
            <a:r>
              <a:rPr lang="en-US" i="1">
                <a:solidFill>
                  <a:schemeClr val="bg1"/>
                </a:solidFill>
                <a:ea typeface="+mn-lt"/>
                <a:cs typeface="+mn-lt"/>
              </a:rPr>
              <a:t>"How might we envision and implement socially equitable land-use regulations that eradicate food deserts?"</a:t>
            </a:r>
            <a:endParaRPr lang="en-US">
              <a:solidFill>
                <a:schemeClr val="bg1"/>
              </a:solidFill>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spTree>
    <p:extLst>
      <p:ext uri="{BB962C8B-B14F-4D97-AF65-F5344CB8AC3E}">
        <p14:creationId xmlns:p14="http://schemas.microsoft.com/office/powerpoint/2010/main" val="1362325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695172" y="2397098"/>
            <a:ext cx="10717161" cy="811164"/>
          </a:xfrm>
        </p:spPr>
        <p:txBody>
          <a:bodyPr>
            <a:normAutofit fontScale="90000"/>
          </a:bodyPr>
          <a:lstStyle/>
          <a:p>
            <a:pPr algn="l"/>
            <a:br>
              <a:rPr lang="en-US">
                <a:cs typeface="Calibri Light"/>
              </a:rPr>
            </a:br>
            <a:r>
              <a:rPr lang="en-US">
                <a:solidFill>
                  <a:srgbClr val="FFFFFF"/>
                </a:solidFill>
                <a:cs typeface="Calibri Light"/>
              </a:rPr>
              <a:t>Savannah small grocer designation</a:t>
            </a:r>
            <a:endParaRPr lang="en-US">
              <a:solidFill>
                <a:srgbClr val="FFFFFF"/>
              </a:solidFill>
            </a:endParaRPr>
          </a:p>
        </p:txBody>
      </p:sp>
      <p:sp>
        <p:nvSpPr>
          <p:cNvPr id="3" name="Subtitle 2"/>
          <p:cNvSpPr>
            <a:spLocks noGrp="1"/>
          </p:cNvSpPr>
          <p:nvPr>
            <p:ph type="subTitle" idx="1"/>
          </p:nvPr>
        </p:nvSpPr>
        <p:spPr>
          <a:xfrm>
            <a:off x="699634" y="3278342"/>
            <a:ext cx="9396866" cy="1352394"/>
          </a:xfrm>
        </p:spPr>
        <p:txBody>
          <a:bodyPr vert="horz" lIns="91440" tIns="45720" rIns="91440" bIns="45720" rtlCol="0" anchor="t">
            <a:normAutofit/>
          </a:bodyPr>
          <a:lstStyle/>
          <a:p>
            <a:pPr algn="l"/>
            <a:r>
              <a:rPr lang="en-US" sz="1700">
                <a:ea typeface="+mn-lt"/>
                <a:cs typeface="+mn-lt"/>
              </a:rPr>
              <a:t>A new zoning designation, coupled with incentives, that encourages grocers with smaller footprints to locate adjacent to, or on, residential parcels as an accessory use with design standards. This smaller store would feature competitive pricing and a comparable variety of products when compared to a larger chain store. The goal is to make the shopping experience appealing to customers and the business model appealing to entrepreneurs or potential grocers.</a:t>
            </a:r>
            <a:endParaRPr lang="en-US">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t>Introducing...</a:t>
            </a:r>
          </a:p>
        </p:txBody>
      </p:sp>
    </p:spTree>
    <p:extLst>
      <p:ext uri="{BB962C8B-B14F-4D97-AF65-F5344CB8AC3E}">
        <p14:creationId xmlns:p14="http://schemas.microsoft.com/office/powerpoint/2010/main" val="383881228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5.jpg">
            <a:extLst>
              <a:ext uri="{FF2B5EF4-FFF2-40B4-BE49-F238E27FC236}">
                <a16:creationId xmlns:a16="http://schemas.microsoft.com/office/drawing/2014/main" id="{01016599-ACFF-42A0-8368-1A2317CD0B31}"/>
              </a:ext>
            </a:extLst>
          </p:cNvPr>
          <p:cNvPicPr>
            <a:picLocks noChangeAspect="1"/>
          </p:cNvPicPr>
          <p:nvPr/>
        </p:nvPicPr>
        <p:blipFill rotWithShape="1">
          <a:blip r:embed="rId2">
            <a:alphaModFix amt="50000"/>
          </a:blip>
          <a:srcRect l="30110" r="27703"/>
          <a:stretch/>
        </p:blipFill>
        <p:spPr>
          <a:xfrm rot="5400000">
            <a:off x="2667000" y="-2666999"/>
            <a:ext cx="6857999" cy="12192000"/>
          </a:xfrm>
          <a:prstGeom prst="rect">
            <a:avLst/>
          </a:prstGeom>
        </p:spPr>
      </p:pic>
      <p:sp>
        <p:nvSpPr>
          <p:cNvPr id="2" name="Title 1"/>
          <p:cNvSpPr>
            <a:spLocks noGrp="1"/>
          </p:cNvSpPr>
          <p:nvPr>
            <p:ph type="ctrTitle"/>
          </p:nvPr>
        </p:nvSpPr>
        <p:spPr>
          <a:xfrm>
            <a:off x="146212" y="1576256"/>
            <a:ext cx="5386552" cy="982381"/>
          </a:xfrm>
        </p:spPr>
        <p:txBody>
          <a:bodyPr>
            <a:normAutofit fontScale="90000"/>
          </a:bodyPr>
          <a:lstStyle/>
          <a:p>
            <a:pPr algn="l"/>
            <a:br>
              <a:rPr lang="en-US">
                <a:cs typeface="Calibri Light"/>
              </a:rPr>
            </a:br>
            <a:r>
              <a:rPr lang="en-US">
                <a:solidFill>
                  <a:srgbClr val="FFFFFF"/>
                </a:solidFill>
                <a:cs typeface="Calibri Light"/>
              </a:rPr>
              <a:t>Small grocer designation prototype</a:t>
            </a:r>
          </a:p>
        </p:txBody>
      </p:sp>
      <p:sp>
        <p:nvSpPr>
          <p:cNvPr id="3" name="Subtitle 2"/>
          <p:cNvSpPr>
            <a:spLocks noGrp="1"/>
          </p:cNvSpPr>
          <p:nvPr>
            <p:ph type="subTitle" idx="1"/>
          </p:nvPr>
        </p:nvSpPr>
        <p:spPr>
          <a:xfrm>
            <a:off x="146212" y="2401464"/>
            <a:ext cx="3468414" cy="3318705"/>
          </a:xfrm>
        </p:spPr>
        <p:txBody>
          <a:bodyPr vert="horz" lIns="91440" tIns="45720" rIns="91440" bIns="45720" rtlCol="0" anchor="t">
            <a:noAutofit/>
          </a:bodyPr>
          <a:lstStyle/>
          <a:p>
            <a:endParaRPr lang="en-US" sz="1700">
              <a:solidFill>
                <a:srgbClr val="FFFFFF"/>
              </a:solidFill>
            </a:endParaRPr>
          </a:p>
          <a:p>
            <a:pPr algn="l"/>
            <a:r>
              <a:rPr lang="en-US" sz="2200">
                <a:ea typeface="+mn-lt"/>
                <a:cs typeface="+mn-lt"/>
              </a:rPr>
              <a:t>To test the small grocer designation, the team created two sets of idea cards. One set to gather insight from residents about the characteristics they want inside and outside of a store, and a second set to understand what business incentives might encourage development in West Savannah. </a:t>
            </a:r>
            <a:endParaRPr lang="en-US" sz="2200">
              <a:cs typeface="Calibri"/>
            </a:endParaRPr>
          </a:p>
        </p:txBody>
      </p:sp>
      <p:pic>
        <p:nvPicPr>
          <p:cNvPr id="5" name="Picture 5" descr="prototype.PNG">
            <a:extLst>
              <a:ext uri="{FF2B5EF4-FFF2-40B4-BE49-F238E27FC236}">
                <a16:creationId xmlns:a16="http://schemas.microsoft.com/office/drawing/2014/main" id="{56FF89EF-E3E5-45B1-AA79-8FF425579AF4}"/>
              </a:ext>
            </a:extLst>
          </p:cNvPr>
          <p:cNvPicPr>
            <a:picLocks noChangeAspect="1"/>
          </p:cNvPicPr>
          <p:nvPr/>
        </p:nvPicPr>
        <p:blipFill>
          <a:blip r:embed="rId3"/>
          <a:stretch>
            <a:fillRect/>
          </a:stretch>
        </p:blipFill>
        <p:spPr>
          <a:xfrm>
            <a:off x="3810942" y="743248"/>
            <a:ext cx="3938751" cy="2836580"/>
          </a:xfrm>
          <a:prstGeom prst="rect">
            <a:avLst/>
          </a:prstGeom>
        </p:spPr>
      </p:pic>
      <p:pic>
        <p:nvPicPr>
          <p:cNvPr id="6" name="Picture 6" descr="prototype 1.PNG">
            <a:extLst>
              <a:ext uri="{FF2B5EF4-FFF2-40B4-BE49-F238E27FC236}">
                <a16:creationId xmlns:a16="http://schemas.microsoft.com/office/drawing/2014/main" id="{7E9C6147-1146-4ED0-A798-41DC0F15F77E}"/>
              </a:ext>
            </a:extLst>
          </p:cNvPr>
          <p:cNvPicPr>
            <a:picLocks noChangeAspect="1"/>
          </p:cNvPicPr>
          <p:nvPr/>
        </p:nvPicPr>
        <p:blipFill>
          <a:blip r:embed="rId4"/>
          <a:stretch>
            <a:fillRect/>
          </a:stretch>
        </p:blipFill>
        <p:spPr>
          <a:xfrm>
            <a:off x="7903651" y="749092"/>
            <a:ext cx="4224067" cy="2822907"/>
          </a:xfrm>
          <a:prstGeom prst="rect">
            <a:avLst/>
          </a:prstGeom>
        </p:spPr>
      </p:pic>
      <p:pic>
        <p:nvPicPr>
          <p:cNvPr id="7" name="Picture 7" descr="prototype cards 2.PNG">
            <a:extLst>
              <a:ext uri="{FF2B5EF4-FFF2-40B4-BE49-F238E27FC236}">
                <a16:creationId xmlns:a16="http://schemas.microsoft.com/office/drawing/2014/main" id="{57BB749E-5F74-4D47-8F18-DB332BE5FFA9}"/>
              </a:ext>
            </a:extLst>
          </p:cNvPr>
          <p:cNvPicPr>
            <a:picLocks noChangeAspect="1"/>
          </p:cNvPicPr>
          <p:nvPr/>
        </p:nvPicPr>
        <p:blipFill>
          <a:blip r:embed="rId5"/>
          <a:stretch>
            <a:fillRect/>
          </a:stretch>
        </p:blipFill>
        <p:spPr>
          <a:xfrm>
            <a:off x="5382280" y="3801674"/>
            <a:ext cx="4948500" cy="2670201"/>
          </a:xfrm>
          <a:prstGeom prst="rect">
            <a:avLst/>
          </a:prstGeom>
        </p:spPr>
      </p:pic>
    </p:spTree>
    <p:extLst>
      <p:ext uri="{BB962C8B-B14F-4D97-AF65-F5344CB8AC3E}">
        <p14:creationId xmlns:p14="http://schemas.microsoft.com/office/powerpoint/2010/main" val="314336814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srcRect t="4921" r="6" b="4927"/>
          <a:stretch/>
        </p:blipFill>
        <p:spPr>
          <a:xfrm rot="5400000">
            <a:off x="-1110377" y="1110377"/>
            <a:ext cx="6858000" cy="4637246"/>
          </a:xfrm>
          <a:prstGeom prst="rect">
            <a:avLst/>
          </a:prstGeom>
        </p:spPr>
      </p:pic>
      <p:sp>
        <p:nvSpPr>
          <p:cNvPr id="39" name="Rectangle 3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77328" y="640082"/>
            <a:ext cx="6274591" cy="3351602"/>
          </a:xfrm>
        </p:spPr>
        <p:txBody>
          <a:bodyPr>
            <a:normAutofit/>
          </a:bodyPr>
          <a:lstStyle/>
          <a:p>
            <a:pPr algn="l"/>
            <a:br>
              <a:rPr lang="en-US">
                <a:solidFill>
                  <a:schemeClr val="bg1"/>
                </a:solidFill>
                <a:cs typeface="Calibri Light"/>
              </a:rPr>
            </a:br>
            <a:r>
              <a:rPr lang="en-US">
                <a:solidFill>
                  <a:schemeClr val="bg1"/>
                </a:solidFill>
                <a:cs typeface="Calibri Light"/>
              </a:rPr>
              <a:t>Challenge Statement</a:t>
            </a:r>
          </a:p>
        </p:txBody>
      </p:sp>
      <p:sp>
        <p:nvSpPr>
          <p:cNvPr id="3" name="Subtitle 2"/>
          <p:cNvSpPr>
            <a:spLocks noGrp="1"/>
          </p:cNvSpPr>
          <p:nvPr>
            <p:ph type="subTitle" idx="1"/>
          </p:nvPr>
        </p:nvSpPr>
        <p:spPr>
          <a:xfrm>
            <a:off x="5277327" y="4156276"/>
            <a:ext cx="6274592" cy="2061645"/>
          </a:xfrm>
        </p:spPr>
        <p:txBody>
          <a:bodyPr vert="horz" lIns="91440" tIns="45720" rIns="91440" bIns="45720" rtlCol="0" anchor="t">
            <a:normAutofit/>
          </a:bodyPr>
          <a:lstStyle/>
          <a:p>
            <a:pPr algn="l"/>
            <a:r>
              <a:rPr lang="en-US" i="1">
                <a:solidFill>
                  <a:schemeClr val="bg1"/>
                </a:solidFill>
                <a:ea typeface="+mn-lt"/>
                <a:cs typeface="+mn-lt"/>
              </a:rPr>
              <a:t>"How might we facilitate access to locally-grown produce to West Savannah residents?"</a:t>
            </a:r>
            <a:endParaRPr lang="en-US" i="1">
              <a:solidFill>
                <a:schemeClr val="bg1"/>
              </a:solidFill>
              <a:cs typeface="Calibri"/>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spTree>
    <p:extLst>
      <p:ext uri="{BB962C8B-B14F-4D97-AF65-F5344CB8AC3E}">
        <p14:creationId xmlns:p14="http://schemas.microsoft.com/office/powerpoint/2010/main" val="1112388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385610" y="361129"/>
            <a:ext cx="10717161" cy="811164"/>
          </a:xfrm>
        </p:spPr>
        <p:txBody>
          <a:bodyPr>
            <a:normAutofit fontScale="90000"/>
          </a:bodyPr>
          <a:lstStyle/>
          <a:p>
            <a:pPr algn="l"/>
            <a:br>
              <a:rPr lang="en-US">
                <a:cs typeface="Calibri Light"/>
              </a:rPr>
            </a:br>
            <a:r>
              <a:rPr lang="en-US">
                <a:solidFill>
                  <a:srgbClr val="FFFFFF"/>
                </a:solidFill>
                <a:cs typeface="Calibri Light"/>
              </a:rPr>
              <a:t>Healthy corner store initiative </a:t>
            </a:r>
            <a:endParaRPr lang="en-US">
              <a:solidFill>
                <a:srgbClr val="FFFFFF"/>
              </a:solidFill>
            </a:endParaRPr>
          </a:p>
        </p:txBody>
      </p:sp>
      <p:sp>
        <p:nvSpPr>
          <p:cNvPr id="3" name="Subtitle 2"/>
          <p:cNvSpPr>
            <a:spLocks noGrp="1"/>
          </p:cNvSpPr>
          <p:nvPr>
            <p:ph type="subTitle" idx="1"/>
          </p:nvPr>
        </p:nvSpPr>
        <p:spPr>
          <a:xfrm>
            <a:off x="381781" y="1061633"/>
            <a:ext cx="9405937" cy="1098395"/>
          </a:xfrm>
        </p:spPr>
        <p:txBody>
          <a:bodyPr vert="horz" lIns="91440" tIns="45720" rIns="91440" bIns="45720" rtlCol="0" anchor="t">
            <a:normAutofit/>
          </a:bodyPr>
          <a:lstStyle/>
          <a:p>
            <a:pPr algn="l"/>
            <a:r>
              <a:rPr lang="en-US" sz="1700">
                <a:ea typeface="+mn-lt"/>
                <a:cs typeface="+mn-lt"/>
              </a:rPr>
              <a:t>We tested with several store owners to get their opinions about what they think would work best, and we were surprised to learn they preferred an idea we didn't expect – the fresh food vending machine.</a:t>
            </a: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card 1.PNG">
            <a:extLst>
              <a:ext uri="{FF2B5EF4-FFF2-40B4-BE49-F238E27FC236}">
                <a16:creationId xmlns:a16="http://schemas.microsoft.com/office/drawing/2014/main" id="{0EF034AF-9224-4FE8-BEF5-9DE39C27F4C1}"/>
              </a:ext>
            </a:extLst>
          </p:cNvPr>
          <p:cNvPicPr>
            <a:picLocks noChangeAspect="1"/>
          </p:cNvPicPr>
          <p:nvPr/>
        </p:nvPicPr>
        <p:blipFill rotWithShape="1">
          <a:blip r:embed="rId3"/>
          <a:srcRect t="78" r="455" b="918"/>
          <a:stretch/>
        </p:blipFill>
        <p:spPr>
          <a:xfrm>
            <a:off x="310551" y="2007527"/>
            <a:ext cx="2730732" cy="3759968"/>
          </a:xfrm>
          <a:prstGeom prst="rect">
            <a:avLst/>
          </a:prstGeom>
        </p:spPr>
      </p:pic>
      <p:pic>
        <p:nvPicPr>
          <p:cNvPr id="7" name="Picture 7" descr="card 2.PNG">
            <a:extLst>
              <a:ext uri="{FF2B5EF4-FFF2-40B4-BE49-F238E27FC236}">
                <a16:creationId xmlns:a16="http://schemas.microsoft.com/office/drawing/2014/main" id="{D337552B-3839-4B6F-A2AC-E13E2BA190B8}"/>
              </a:ext>
            </a:extLst>
          </p:cNvPr>
          <p:cNvPicPr>
            <a:picLocks noChangeAspect="1"/>
          </p:cNvPicPr>
          <p:nvPr/>
        </p:nvPicPr>
        <p:blipFill>
          <a:blip r:embed="rId4"/>
          <a:stretch>
            <a:fillRect/>
          </a:stretch>
        </p:blipFill>
        <p:spPr>
          <a:xfrm>
            <a:off x="3245654" y="1980476"/>
            <a:ext cx="2743200" cy="3777129"/>
          </a:xfrm>
          <a:prstGeom prst="rect">
            <a:avLst/>
          </a:prstGeom>
        </p:spPr>
      </p:pic>
      <p:pic>
        <p:nvPicPr>
          <p:cNvPr id="8" name="Picture 8" descr="card 3.PNG">
            <a:extLst>
              <a:ext uri="{FF2B5EF4-FFF2-40B4-BE49-F238E27FC236}">
                <a16:creationId xmlns:a16="http://schemas.microsoft.com/office/drawing/2014/main" id="{A59F6CB0-DB37-4197-A05C-1D2A37C9EBD8}"/>
              </a:ext>
            </a:extLst>
          </p:cNvPr>
          <p:cNvPicPr>
            <a:picLocks noChangeAspect="1"/>
          </p:cNvPicPr>
          <p:nvPr/>
        </p:nvPicPr>
        <p:blipFill rotWithShape="1">
          <a:blip r:embed="rId5"/>
          <a:srcRect t="3125" r="455"/>
          <a:stretch/>
        </p:blipFill>
        <p:spPr>
          <a:xfrm>
            <a:off x="6267727" y="1982177"/>
            <a:ext cx="2668274" cy="3787555"/>
          </a:xfrm>
          <a:prstGeom prst="rect">
            <a:avLst/>
          </a:prstGeom>
        </p:spPr>
      </p:pic>
      <p:pic>
        <p:nvPicPr>
          <p:cNvPr id="9" name="Picture 9" descr="card 4.PNG">
            <a:extLst>
              <a:ext uri="{FF2B5EF4-FFF2-40B4-BE49-F238E27FC236}">
                <a16:creationId xmlns:a16="http://schemas.microsoft.com/office/drawing/2014/main" id="{AA4DD01B-806C-4DC5-9247-92B7217DF242}"/>
              </a:ext>
            </a:extLst>
          </p:cNvPr>
          <p:cNvPicPr>
            <a:picLocks noChangeAspect="1"/>
          </p:cNvPicPr>
          <p:nvPr/>
        </p:nvPicPr>
        <p:blipFill rotWithShape="1">
          <a:blip r:embed="rId6"/>
          <a:srcRect t="2484" r="463" b="311"/>
          <a:stretch/>
        </p:blipFill>
        <p:spPr>
          <a:xfrm>
            <a:off x="9303235" y="1982544"/>
            <a:ext cx="2605816" cy="3817000"/>
          </a:xfrm>
          <a:prstGeom prst="rect">
            <a:avLst/>
          </a:prstGeom>
        </p:spPr>
      </p:pic>
    </p:spTree>
    <p:extLst>
      <p:ext uri="{BB962C8B-B14F-4D97-AF65-F5344CB8AC3E}">
        <p14:creationId xmlns:p14="http://schemas.microsoft.com/office/powerpoint/2010/main" val="1122344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363333" y="1696550"/>
            <a:ext cx="4866968" cy="811164"/>
          </a:xfrm>
        </p:spPr>
        <p:txBody>
          <a:bodyPr>
            <a:normAutofit fontScale="90000"/>
          </a:bodyPr>
          <a:lstStyle/>
          <a:p>
            <a:pPr algn="l"/>
            <a:br>
              <a:rPr lang="en-US">
                <a:cs typeface="Calibri Light"/>
              </a:rPr>
            </a:br>
            <a:r>
              <a:rPr lang="en-US">
                <a:solidFill>
                  <a:srgbClr val="FFFFFF"/>
                </a:solidFill>
                <a:cs typeface="Calibri Light"/>
              </a:rPr>
              <a:t>Healthy vending machine prototype</a:t>
            </a:r>
            <a:endParaRPr lang="en-US">
              <a:solidFill>
                <a:srgbClr val="FFFFFF"/>
              </a:solidFill>
            </a:endParaRPr>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r>
              <a:rPr lang="en-US" sz="2000">
                <a:ea typeface="+mn-lt"/>
                <a:cs typeface="+mn-lt"/>
              </a:rPr>
              <a:t>One option to improve healthy food selection at corner stores that proved popular with business owners and residents is a healthy vending machine. It would provide chopped fruits and vegetables, prepared salads and whole fruits and vegetables that are regularly restocked by a third-party vendor. </a:t>
            </a: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35329" y="20778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vending machine.PNG">
            <a:extLst>
              <a:ext uri="{FF2B5EF4-FFF2-40B4-BE49-F238E27FC236}">
                <a16:creationId xmlns:a16="http://schemas.microsoft.com/office/drawing/2014/main" id="{E4EAEE39-1663-48EB-845E-5A6F817159FF}"/>
              </a:ext>
            </a:extLst>
          </p:cNvPr>
          <p:cNvPicPr>
            <a:picLocks noChangeAspect="1"/>
          </p:cNvPicPr>
          <p:nvPr/>
        </p:nvPicPr>
        <p:blipFill>
          <a:blip r:embed="rId3"/>
          <a:stretch>
            <a:fillRect/>
          </a:stretch>
        </p:blipFill>
        <p:spPr>
          <a:xfrm>
            <a:off x="6485307" y="773531"/>
            <a:ext cx="4463845" cy="5501225"/>
          </a:xfrm>
          <a:prstGeom prst="rect">
            <a:avLst/>
          </a:prstGeom>
        </p:spPr>
      </p:pic>
    </p:spTree>
    <p:extLst>
      <p:ext uri="{BB962C8B-B14F-4D97-AF65-F5344CB8AC3E}">
        <p14:creationId xmlns:p14="http://schemas.microsoft.com/office/powerpoint/2010/main" val="17164444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93845" y="79623"/>
            <a:ext cx="10665602" cy="792579"/>
          </a:xfrm>
        </p:spPr>
        <p:txBody>
          <a:bodyPr>
            <a:normAutofit fontScale="90000"/>
          </a:bodyPr>
          <a:lstStyle/>
          <a:p>
            <a:pPr algn="l"/>
            <a:br>
              <a:rPr lang="en-US">
                <a:cs typeface="Calibri Light"/>
              </a:rPr>
            </a:br>
            <a:r>
              <a:rPr lang="en-US">
                <a:solidFill>
                  <a:srgbClr val="FFFFFF"/>
                </a:solidFill>
                <a:cs typeface="Calibri Light"/>
              </a:rPr>
              <a:t>Healthy vending machine prototype</a:t>
            </a:r>
            <a:endParaRPr lang="en-US">
              <a:solidFill>
                <a:srgbClr val="FFFFFF"/>
              </a:solidFill>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35329" y="20778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vending machine.PNG">
            <a:extLst>
              <a:ext uri="{FF2B5EF4-FFF2-40B4-BE49-F238E27FC236}">
                <a16:creationId xmlns:a16="http://schemas.microsoft.com/office/drawing/2014/main" id="{E4EAEE39-1663-48EB-845E-5A6F817159FF}"/>
              </a:ext>
            </a:extLst>
          </p:cNvPr>
          <p:cNvPicPr>
            <a:picLocks noChangeAspect="1"/>
          </p:cNvPicPr>
          <p:nvPr/>
        </p:nvPicPr>
        <p:blipFill>
          <a:blip r:embed="rId3"/>
          <a:stretch>
            <a:fillRect/>
          </a:stretch>
        </p:blipFill>
        <p:spPr>
          <a:xfrm>
            <a:off x="6780776" y="872527"/>
            <a:ext cx="4742626" cy="5845054"/>
          </a:xfrm>
          <a:prstGeom prst="rect">
            <a:avLst/>
          </a:prstGeom>
        </p:spPr>
      </p:pic>
      <p:pic>
        <p:nvPicPr>
          <p:cNvPr id="9" name="Picture 9" descr="fresh fruit.jpg">
            <a:extLst>
              <a:ext uri="{FF2B5EF4-FFF2-40B4-BE49-F238E27FC236}">
                <a16:creationId xmlns:a16="http://schemas.microsoft.com/office/drawing/2014/main" id="{3A6C4B6D-5E2B-4F02-9AF8-7CBC2D5D00D7}"/>
              </a:ext>
            </a:extLst>
          </p:cNvPr>
          <p:cNvPicPr>
            <a:picLocks noChangeAspect="1"/>
          </p:cNvPicPr>
          <p:nvPr/>
        </p:nvPicPr>
        <p:blipFill>
          <a:blip r:embed="rId4"/>
          <a:stretch>
            <a:fillRect/>
          </a:stretch>
        </p:blipFill>
        <p:spPr>
          <a:xfrm rot="10800000">
            <a:off x="536906" y="1763313"/>
            <a:ext cx="5320116" cy="3989708"/>
          </a:xfrm>
          <a:prstGeom prst="rect">
            <a:avLst/>
          </a:prstGeom>
        </p:spPr>
      </p:pic>
    </p:spTree>
    <p:extLst>
      <p:ext uri="{BB962C8B-B14F-4D97-AF65-F5344CB8AC3E}">
        <p14:creationId xmlns:p14="http://schemas.microsoft.com/office/powerpoint/2010/main" val="218316682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363333" y="1915508"/>
            <a:ext cx="4700281" cy="561134"/>
          </a:xfrm>
        </p:spPr>
        <p:txBody>
          <a:bodyPr>
            <a:normAutofit fontScale="90000"/>
          </a:bodyPr>
          <a:lstStyle/>
          <a:p>
            <a:pPr algn="l"/>
            <a:br>
              <a:rPr lang="en-US">
                <a:cs typeface="Calibri Light"/>
              </a:rPr>
            </a:br>
            <a:r>
              <a:rPr lang="en-US">
                <a:solidFill>
                  <a:srgbClr val="FFFFFF"/>
                </a:solidFill>
                <a:cs typeface="Calibri Light"/>
              </a:rPr>
              <a:t>Healthy vending machine prototype</a:t>
            </a:r>
            <a:endParaRPr lang="en-US">
              <a:solidFill>
                <a:srgbClr val="FFFFFF"/>
              </a:solidFill>
            </a:endParaRPr>
          </a:p>
        </p:txBody>
      </p:sp>
      <p:sp>
        <p:nvSpPr>
          <p:cNvPr id="3" name="Subtitle 2"/>
          <p:cNvSpPr>
            <a:spLocks noGrp="1"/>
          </p:cNvSpPr>
          <p:nvPr>
            <p:ph type="subTitle" idx="1"/>
          </p:nvPr>
        </p:nvSpPr>
        <p:spPr>
          <a:xfrm>
            <a:off x="358724" y="2587396"/>
            <a:ext cx="6031475" cy="3961270"/>
          </a:xfrm>
        </p:spPr>
        <p:txBody>
          <a:bodyPr vert="horz" lIns="91440" tIns="45720" rIns="91440" bIns="45720" rtlCol="0" anchor="t">
            <a:normAutofit/>
          </a:bodyPr>
          <a:lstStyle/>
          <a:p>
            <a:pPr marL="285750" indent="-285750" algn="l">
              <a:buFont typeface="Arial"/>
              <a:buChar char="•"/>
            </a:pPr>
            <a:r>
              <a:rPr lang="en-US" sz="2000">
                <a:ea typeface="+mn-lt"/>
                <a:cs typeface="+mn-lt"/>
              </a:rPr>
              <a:t>Digital touchscreen, including the date when each item was placed in the machine, nutritional facts ang price</a:t>
            </a:r>
          </a:p>
          <a:p>
            <a:pPr marL="285750" indent="-285750" algn="l">
              <a:buFont typeface="Arial"/>
              <a:buChar char="•"/>
            </a:pPr>
            <a:r>
              <a:rPr lang="en-US" sz="2000">
                <a:ea typeface="+mn-lt"/>
                <a:cs typeface="+mn-lt"/>
              </a:rPr>
              <a:t>Accept EBT for payment</a:t>
            </a:r>
          </a:p>
          <a:p>
            <a:pPr marL="285750" indent="-285750" algn="l">
              <a:buFont typeface="Arial"/>
              <a:buChar char="•"/>
            </a:pPr>
            <a:r>
              <a:rPr lang="en-US" sz="2000">
                <a:ea typeface="+mn-lt"/>
                <a:cs typeface="+mn-lt"/>
              </a:rPr>
              <a:t>Recyclable container. Residents can bring back the container and a credit would be given to the customer for their next purchase.</a:t>
            </a:r>
          </a:p>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vending machine.PNG">
            <a:extLst>
              <a:ext uri="{FF2B5EF4-FFF2-40B4-BE49-F238E27FC236}">
                <a16:creationId xmlns:a16="http://schemas.microsoft.com/office/drawing/2014/main" id="{E4EAEE39-1663-48EB-845E-5A6F817159FF}"/>
              </a:ext>
            </a:extLst>
          </p:cNvPr>
          <p:cNvPicPr>
            <a:picLocks noChangeAspect="1"/>
          </p:cNvPicPr>
          <p:nvPr/>
        </p:nvPicPr>
        <p:blipFill rotWithShape="1">
          <a:blip r:embed="rId3"/>
          <a:srcRect l="13683" t="13862" r="51383" b="27844"/>
          <a:stretch/>
        </p:blipFill>
        <p:spPr>
          <a:xfrm>
            <a:off x="7390182" y="273468"/>
            <a:ext cx="3081914" cy="6326303"/>
          </a:xfrm>
          <a:prstGeom prst="rect">
            <a:avLst/>
          </a:prstGeom>
        </p:spPr>
      </p:pic>
    </p:spTree>
    <p:extLst>
      <p:ext uri="{BB962C8B-B14F-4D97-AF65-F5344CB8AC3E}">
        <p14:creationId xmlns:p14="http://schemas.microsoft.com/office/powerpoint/2010/main" val="34211714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chu3.jpg">
            <a:extLst>
              <a:ext uri="{FF2B5EF4-FFF2-40B4-BE49-F238E27FC236}">
                <a16:creationId xmlns:a16="http://schemas.microsoft.com/office/drawing/2014/main" id="{83D4BEAA-D4EE-47A0-AB0C-EB95DCA082E4}"/>
              </a:ext>
            </a:extLst>
          </p:cNvPr>
          <p:cNvPicPr>
            <a:picLocks noChangeAspect="1"/>
          </p:cNvPicPr>
          <p:nvPr/>
        </p:nvPicPr>
        <p:blipFill rotWithShape="1">
          <a:blip r:embed="rId2">
            <a:alphaModFix amt="50000"/>
          </a:blip>
          <a:srcRect l="35689" r="22113"/>
          <a:stretch/>
        </p:blipFill>
        <p:spPr>
          <a:xfrm rot="5400000">
            <a:off x="2665475" y="-2665475"/>
            <a:ext cx="6858000" cy="12188950"/>
          </a:xfrm>
          <a:prstGeom prst="rect">
            <a:avLst/>
          </a:prstGeom>
        </p:spPr>
      </p:pic>
      <p:sp>
        <p:nvSpPr>
          <p:cNvPr id="2" name="Title 1"/>
          <p:cNvSpPr>
            <a:spLocks noGrp="1"/>
          </p:cNvSpPr>
          <p:nvPr>
            <p:ph type="title"/>
          </p:nvPr>
        </p:nvSpPr>
        <p:spPr>
          <a:xfrm>
            <a:off x="715217" y="123534"/>
            <a:ext cx="10515600" cy="2852737"/>
          </a:xfrm>
        </p:spPr>
        <p:txBody>
          <a:bodyPr>
            <a:normAutofit/>
          </a:bodyPr>
          <a:lstStyle/>
          <a:p>
            <a:r>
              <a:rPr lang="en-US" sz="6600">
                <a:solidFill>
                  <a:srgbClr val="FFFFFF"/>
                </a:solidFill>
                <a:cs typeface="Calibri Light"/>
              </a:rPr>
              <a:t>The Problem:</a:t>
            </a:r>
            <a:br>
              <a:rPr lang="en-US" sz="6600">
                <a:cs typeface="Calibri Light"/>
              </a:rPr>
            </a:br>
            <a:endParaRPr lang="en-US" sz="6600">
              <a:solidFill>
                <a:srgbClr val="FFFFFF"/>
              </a:solidFill>
            </a:endParaRPr>
          </a:p>
        </p:txBody>
      </p:sp>
      <p:sp>
        <p:nvSpPr>
          <p:cNvPr id="3" name="Subtitle 2"/>
          <p:cNvSpPr>
            <a:spLocks noGrp="1"/>
          </p:cNvSpPr>
          <p:nvPr>
            <p:ph type="body" idx="1"/>
          </p:nvPr>
        </p:nvSpPr>
        <p:spPr>
          <a:xfrm>
            <a:off x="769646" y="2350116"/>
            <a:ext cx="10515600" cy="1500187"/>
          </a:xfrm>
        </p:spPr>
        <p:txBody>
          <a:bodyPr vert="horz" lIns="91440" tIns="45720" rIns="91440" bIns="45720" rtlCol="0" anchor="t">
            <a:noAutofit/>
          </a:bodyPr>
          <a:lstStyle/>
          <a:p>
            <a:endParaRPr lang="en-US">
              <a:solidFill>
                <a:srgbClr val="FFFFFF"/>
              </a:solidFill>
            </a:endParaRPr>
          </a:p>
          <a:p>
            <a:pPr algn="l"/>
            <a:r>
              <a:rPr lang="en-US" sz="3200">
                <a:ea typeface="+mn-lt"/>
                <a:cs typeface="+mn-lt"/>
              </a:rPr>
              <a:t>Food selection for residents within Savannah's food deserts is a choice between convenience, quality, price and proximity that perpetuates social and health-based inequities.</a:t>
            </a:r>
            <a:endParaRPr lang="en-US" sz="3200"/>
          </a:p>
        </p:txBody>
      </p:sp>
    </p:spTree>
    <p:extLst>
      <p:ext uri="{BB962C8B-B14F-4D97-AF65-F5344CB8AC3E}">
        <p14:creationId xmlns:p14="http://schemas.microsoft.com/office/powerpoint/2010/main" val="372848001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u3.jpg">
            <a:extLst>
              <a:ext uri="{FF2B5EF4-FFF2-40B4-BE49-F238E27FC236}">
                <a16:creationId xmlns:a16="http://schemas.microsoft.com/office/drawing/2014/main" id="{83D4BEAA-D4EE-47A0-AB0C-EB95DCA082E4}"/>
              </a:ext>
            </a:extLst>
          </p:cNvPr>
          <p:cNvPicPr>
            <a:picLocks noChangeAspect="1"/>
          </p:cNvPicPr>
          <p:nvPr/>
        </p:nvPicPr>
        <p:blipFill rotWithShape="1">
          <a:blip r:embed="rId2">
            <a:alphaModFix amt="35000"/>
          </a:blip>
          <a:srcRect l="35694" r="22118"/>
          <a:stretch/>
        </p:blipFill>
        <p:spPr>
          <a:xfrm rot="5400000">
            <a:off x="2668701" y="-2661897"/>
            <a:ext cx="6857999" cy="12192000"/>
          </a:xfrm>
          <a:prstGeom prst="rect">
            <a:avLst/>
          </a:prstGeom>
        </p:spPr>
      </p:pic>
      <p:sp>
        <p:nvSpPr>
          <p:cNvPr id="8" name="Title 7">
            <a:extLst>
              <a:ext uri="{FF2B5EF4-FFF2-40B4-BE49-F238E27FC236}">
                <a16:creationId xmlns:a16="http://schemas.microsoft.com/office/drawing/2014/main" id="{DBA78A2E-BA10-4277-A837-1E57C8F2954D}"/>
              </a:ext>
            </a:extLst>
          </p:cNvPr>
          <p:cNvSpPr>
            <a:spLocks noGrp="1"/>
          </p:cNvSpPr>
          <p:nvPr>
            <p:ph type="ctrTitle"/>
          </p:nvPr>
        </p:nvSpPr>
        <p:spPr>
          <a:xfrm>
            <a:off x="5885019" y="1783920"/>
            <a:ext cx="4789355" cy="908672"/>
          </a:xfrm>
        </p:spPr>
        <p:txBody>
          <a:bodyPr>
            <a:normAutofit fontScale="90000"/>
          </a:bodyPr>
          <a:lstStyle/>
          <a:p>
            <a:pPr algn="l"/>
            <a:r>
              <a:rPr lang="en-US">
                <a:cs typeface="Calibri Light"/>
              </a:rPr>
              <a:t>Meet Stephanie</a:t>
            </a:r>
            <a:endParaRPr lang="en-US"/>
          </a:p>
        </p:txBody>
      </p:sp>
      <p:sp>
        <p:nvSpPr>
          <p:cNvPr id="6" name="Subtitle 5">
            <a:extLst>
              <a:ext uri="{FF2B5EF4-FFF2-40B4-BE49-F238E27FC236}">
                <a16:creationId xmlns:a16="http://schemas.microsoft.com/office/drawing/2014/main" id="{5B7F0686-85D9-4038-8242-FF878F18EDB7}"/>
              </a:ext>
            </a:extLst>
          </p:cNvPr>
          <p:cNvSpPr>
            <a:spLocks noGrp="1"/>
          </p:cNvSpPr>
          <p:nvPr>
            <p:ph type="subTitle" idx="1"/>
          </p:nvPr>
        </p:nvSpPr>
        <p:spPr>
          <a:xfrm>
            <a:off x="5889682" y="3047801"/>
            <a:ext cx="5483562" cy="2063037"/>
          </a:xfrm>
        </p:spPr>
        <p:txBody>
          <a:bodyPr vert="horz" lIns="91440" tIns="45720" rIns="91440" bIns="45720" rtlCol="0" anchor="t">
            <a:normAutofit lnSpcReduction="10000"/>
          </a:bodyPr>
          <a:lstStyle/>
          <a:p>
            <a:pPr algn="l"/>
            <a:r>
              <a:rPr lang="en-US" sz="2000">
                <a:cs typeface="Calibri"/>
              </a:rPr>
              <a:t>Stephanie is one of many residents our team included in our tests.</a:t>
            </a:r>
            <a:endParaRPr lang="en-US" sz="2000"/>
          </a:p>
          <a:p>
            <a:pPr algn="l"/>
            <a:r>
              <a:rPr lang="en-US" sz="2000">
                <a:ea typeface="+mn-lt"/>
                <a:cs typeface="+mn-lt"/>
              </a:rPr>
              <a:t>She thinks a healthy food vending machine is a great alternative to the typical microwavable foods available in convenience store vending machines now and an excellent option to supplement a grocery store.</a:t>
            </a:r>
            <a:endParaRPr lang="en-US">
              <a:ea typeface="+mn-lt"/>
              <a:cs typeface="+mn-lt"/>
            </a:endParaRPr>
          </a:p>
        </p:txBody>
      </p:sp>
      <p:sp>
        <p:nvSpPr>
          <p:cNvPr id="50" name="Rectangle 49">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4811"/>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image.png">
            <a:extLst>
              <a:ext uri="{FF2B5EF4-FFF2-40B4-BE49-F238E27FC236}">
                <a16:creationId xmlns:a16="http://schemas.microsoft.com/office/drawing/2014/main" id="{92E454BC-7651-4CC9-A50E-0EEDB40BD364}"/>
              </a:ext>
            </a:extLst>
          </p:cNvPr>
          <p:cNvPicPr>
            <a:picLocks noChangeAspect="1"/>
          </p:cNvPicPr>
          <p:nvPr/>
        </p:nvPicPr>
        <p:blipFill rotWithShape="1">
          <a:blip r:embed="rId3"/>
          <a:srcRect l="9865" t="8928" r="16816" b="893"/>
          <a:stretch/>
        </p:blipFill>
        <p:spPr>
          <a:xfrm>
            <a:off x="126123" y="1297087"/>
            <a:ext cx="4477213" cy="4110544"/>
          </a:xfrm>
          <a:prstGeom prst="rect">
            <a:avLst/>
          </a:prstGeom>
        </p:spPr>
      </p:pic>
    </p:spTree>
    <p:extLst>
      <p:ext uri="{BB962C8B-B14F-4D97-AF65-F5344CB8AC3E}">
        <p14:creationId xmlns:p14="http://schemas.microsoft.com/office/powerpoint/2010/main" val="372149174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288992" y="739403"/>
            <a:ext cx="11929405" cy="811164"/>
          </a:xfrm>
        </p:spPr>
        <p:txBody>
          <a:bodyPr>
            <a:normAutofit fontScale="90000"/>
          </a:bodyPr>
          <a:lstStyle/>
          <a:p>
            <a:pPr algn="l"/>
            <a:r>
              <a:rPr lang="en-US">
                <a:cs typeface="Calibri Light"/>
              </a:rPr>
              <a:t>Timelines for implementation- small grocer</a:t>
            </a:r>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grocer 30 60 90.PNG">
            <a:extLst>
              <a:ext uri="{FF2B5EF4-FFF2-40B4-BE49-F238E27FC236}">
                <a16:creationId xmlns:a16="http://schemas.microsoft.com/office/drawing/2014/main" id="{20323617-06AA-4225-9B64-BAC81222288C}"/>
              </a:ext>
            </a:extLst>
          </p:cNvPr>
          <p:cNvPicPr>
            <a:picLocks noChangeAspect="1"/>
          </p:cNvPicPr>
          <p:nvPr/>
        </p:nvPicPr>
        <p:blipFill>
          <a:blip r:embed="rId3"/>
          <a:stretch>
            <a:fillRect/>
          </a:stretch>
        </p:blipFill>
        <p:spPr>
          <a:xfrm>
            <a:off x="3153937" y="2556913"/>
            <a:ext cx="8374567" cy="4134497"/>
          </a:xfrm>
          <a:prstGeom prst="rect">
            <a:avLst/>
          </a:prstGeom>
        </p:spPr>
      </p:pic>
      <p:pic>
        <p:nvPicPr>
          <p:cNvPr id="7" name="Picture 7" descr="year tmeline.PNG">
            <a:extLst>
              <a:ext uri="{FF2B5EF4-FFF2-40B4-BE49-F238E27FC236}">
                <a16:creationId xmlns:a16="http://schemas.microsoft.com/office/drawing/2014/main" id="{B778C705-4D2E-42E0-B446-BED2E43AFAAB}"/>
              </a:ext>
            </a:extLst>
          </p:cNvPr>
          <p:cNvPicPr>
            <a:picLocks noChangeAspect="1"/>
          </p:cNvPicPr>
          <p:nvPr/>
        </p:nvPicPr>
        <p:blipFill>
          <a:blip r:embed="rId4"/>
          <a:stretch>
            <a:fillRect/>
          </a:stretch>
        </p:blipFill>
        <p:spPr>
          <a:xfrm>
            <a:off x="291790" y="1544701"/>
            <a:ext cx="9303833" cy="934330"/>
          </a:xfrm>
          <a:prstGeom prst="rect">
            <a:avLst/>
          </a:prstGeom>
        </p:spPr>
      </p:pic>
    </p:spTree>
    <p:extLst>
      <p:ext uri="{BB962C8B-B14F-4D97-AF65-F5344CB8AC3E}">
        <p14:creationId xmlns:p14="http://schemas.microsoft.com/office/powerpoint/2010/main" val="24470920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288992" y="739403"/>
            <a:ext cx="11929405" cy="811164"/>
          </a:xfrm>
        </p:spPr>
        <p:txBody>
          <a:bodyPr>
            <a:normAutofit fontScale="90000"/>
          </a:bodyPr>
          <a:lstStyle/>
          <a:p>
            <a:pPr algn="l"/>
            <a:r>
              <a:rPr lang="en-US">
                <a:cs typeface="Calibri Light"/>
              </a:rPr>
              <a:t>Timelines for implementation- small grocer</a:t>
            </a:r>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108031075_1896764837133046_8300792701698994043_n.jpg">
            <a:extLst>
              <a:ext uri="{FF2B5EF4-FFF2-40B4-BE49-F238E27FC236}">
                <a16:creationId xmlns:a16="http://schemas.microsoft.com/office/drawing/2014/main" id="{A5A847F6-48C5-4B89-8AE4-2AA6D1D9B6F9}"/>
              </a:ext>
            </a:extLst>
          </p:cNvPr>
          <p:cNvPicPr>
            <a:picLocks noChangeAspect="1"/>
          </p:cNvPicPr>
          <p:nvPr/>
        </p:nvPicPr>
        <p:blipFill>
          <a:blip r:embed="rId3"/>
          <a:stretch>
            <a:fillRect/>
          </a:stretch>
        </p:blipFill>
        <p:spPr>
          <a:xfrm>
            <a:off x="735563" y="1591821"/>
            <a:ext cx="4174272" cy="4166108"/>
          </a:xfrm>
          <a:prstGeom prst="rect">
            <a:avLst/>
          </a:prstGeom>
        </p:spPr>
      </p:pic>
      <p:pic>
        <p:nvPicPr>
          <p:cNvPr id="7" name="Picture 7" descr="240390655_2286676424808550_1312033614341361449_n.jpg">
            <a:extLst>
              <a:ext uri="{FF2B5EF4-FFF2-40B4-BE49-F238E27FC236}">
                <a16:creationId xmlns:a16="http://schemas.microsoft.com/office/drawing/2014/main" id="{C92A5B12-DBD0-4807-81E6-8C3719A16DD2}"/>
              </a:ext>
            </a:extLst>
          </p:cNvPr>
          <p:cNvPicPr>
            <a:picLocks noChangeAspect="1"/>
          </p:cNvPicPr>
          <p:nvPr/>
        </p:nvPicPr>
        <p:blipFill>
          <a:blip r:embed="rId4"/>
          <a:stretch>
            <a:fillRect/>
          </a:stretch>
        </p:blipFill>
        <p:spPr>
          <a:xfrm>
            <a:off x="5670357" y="1594098"/>
            <a:ext cx="4154927" cy="4168573"/>
          </a:xfrm>
          <a:prstGeom prst="rect">
            <a:avLst/>
          </a:prstGeom>
        </p:spPr>
      </p:pic>
    </p:spTree>
    <p:extLst>
      <p:ext uri="{BB962C8B-B14F-4D97-AF65-F5344CB8AC3E}">
        <p14:creationId xmlns:p14="http://schemas.microsoft.com/office/powerpoint/2010/main" val="149121933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288992" y="739403"/>
            <a:ext cx="11929405" cy="811164"/>
          </a:xfrm>
        </p:spPr>
        <p:txBody>
          <a:bodyPr>
            <a:normAutofit fontScale="90000"/>
          </a:bodyPr>
          <a:lstStyle/>
          <a:p>
            <a:pPr algn="l"/>
            <a:r>
              <a:rPr lang="en-US">
                <a:cs typeface="Calibri Light"/>
              </a:rPr>
              <a:t>Timelines for implementation- small grocer</a:t>
            </a:r>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8" name="Picture 8" descr="indy 2.PNG">
            <a:extLst>
              <a:ext uri="{FF2B5EF4-FFF2-40B4-BE49-F238E27FC236}">
                <a16:creationId xmlns:a16="http://schemas.microsoft.com/office/drawing/2014/main" id="{3CD2590F-E242-463F-A820-C8BA25081F9E}"/>
              </a:ext>
            </a:extLst>
          </p:cNvPr>
          <p:cNvPicPr>
            <a:picLocks noChangeAspect="1"/>
          </p:cNvPicPr>
          <p:nvPr/>
        </p:nvPicPr>
        <p:blipFill>
          <a:blip r:embed="rId3"/>
          <a:stretch>
            <a:fillRect/>
          </a:stretch>
        </p:blipFill>
        <p:spPr>
          <a:xfrm>
            <a:off x="1112353" y="1862718"/>
            <a:ext cx="4032417" cy="4505550"/>
          </a:xfrm>
          <a:prstGeom prst="rect">
            <a:avLst/>
          </a:prstGeom>
        </p:spPr>
      </p:pic>
      <p:pic>
        <p:nvPicPr>
          <p:cNvPr id="9" name="Picture 9" descr="indy 1.PNG">
            <a:extLst>
              <a:ext uri="{FF2B5EF4-FFF2-40B4-BE49-F238E27FC236}">
                <a16:creationId xmlns:a16="http://schemas.microsoft.com/office/drawing/2014/main" id="{B5823732-3D5F-4902-AC71-16AC2D5AEC37}"/>
              </a:ext>
            </a:extLst>
          </p:cNvPr>
          <p:cNvPicPr>
            <a:picLocks noChangeAspect="1"/>
          </p:cNvPicPr>
          <p:nvPr/>
        </p:nvPicPr>
        <p:blipFill>
          <a:blip r:embed="rId4"/>
          <a:stretch>
            <a:fillRect/>
          </a:stretch>
        </p:blipFill>
        <p:spPr>
          <a:xfrm>
            <a:off x="6191241" y="2375879"/>
            <a:ext cx="5010614" cy="3485766"/>
          </a:xfrm>
          <a:prstGeom prst="rect">
            <a:avLst/>
          </a:prstGeom>
        </p:spPr>
      </p:pic>
    </p:spTree>
    <p:extLst>
      <p:ext uri="{BB962C8B-B14F-4D97-AF65-F5344CB8AC3E}">
        <p14:creationId xmlns:p14="http://schemas.microsoft.com/office/powerpoint/2010/main" val="423070650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186772" y="711525"/>
            <a:ext cx="11409016" cy="792579"/>
          </a:xfrm>
        </p:spPr>
        <p:txBody>
          <a:bodyPr>
            <a:normAutofit fontScale="90000"/>
          </a:bodyPr>
          <a:lstStyle/>
          <a:p>
            <a:pPr algn="l"/>
            <a:r>
              <a:rPr lang="en-US">
                <a:cs typeface="Calibri Light"/>
              </a:rPr>
              <a:t>Timelines for implementation – vending machine</a:t>
            </a:r>
            <a:endParaRPr lang="en-US"/>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pic>
        <p:nvPicPr>
          <p:cNvPr id="5" name="Picture 6" descr="one year vending.PNG">
            <a:extLst>
              <a:ext uri="{FF2B5EF4-FFF2-40B4-BE49-F238E27FC236}">
                <a16:creationId xmlns:a16="http://schemas.microsoft.com/office/drawing/2014/main" id="{29EDF54B-974E-4D11-B5B5-E53F6F09DC92}"/>
              </a:ext>
            </a:extLst>
          </p:cNvPr>
          <p:cNvPicPr>
            <a:picLocks noChangeAspect="1"/>
          </p:cNvPicPr>
          <p:nvPr/>
        </p:nvPicPr>
        <p:blipFill>
          <a:blip r:embed="rId3"/>
          <a:stretch>
            <a:fillRect/>
          </a:stretch>
        </p:blipFill>
        <p:spPr>
          <a:xfrm>
            <a:off x="431180" y="1358168"/>
            <a:ext cx="7807711" cy="1056491"/>
          </a:xfrm>
          <a:prstGeom prst="rect">
            <a:avLst/>
          </a:prstGeom>
        </p:spPr>
      </p:pic>
      <p:pic>
        <p:nvPicPr>
          <p:cNvPr id="7" name="Picture 7" descr="vending 30 60 90.PNG">
            <a:extLst>
              <a:ext uri="{FF2B5EF4-FFF2-40B4-BE49-F238E27FC236}">
                <a16:creationId xmlns:a16="http://schemas.microsoft.com/office/drawing/2014/main" id="{2356AA8C-F504-4E2F-B781-2D4C5FEEC817}"/>
              </a:ext>
            </a:extLst>
          </p:cNvPr>
          <p:cNvPicPr>
            <a:picLocks noChangeAspect="1"/>
          </p:cNvPicPr>
          <p:nvPr/>
        </p:nvPicPr>
        <p:blipFill>
          <a:blip r:embed="rId4"/>
          <a:stretch>
            <a:fillRect/>
          </a:stretch>
        </p:blipFill>
        <p:spPr>
          <a:xfrm>
            <a:off x="2605669" y="2760130"/>
            <a:ext cx="9220199" cy="3921105"/>
          </a:xfrm>
          <a:prstGeom prst="rect">
            <a:avLst/>
          </a:prstGeom>
        </p:spPr>
      </p:pic>
    </p:spTree>
    <p:extLst>
      <p:ext uri="{BB962C8B-B14F-4D97-AF65-F5344CB8AC3E}">
        <p14:creationId xmlns:p14="http://schemas.microsoft.com/office/powerpoint/2010/main" val="412468348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3880140" y="3083055"/>
            <a:ext cx="3384690" cy="792579"/>
          </a:xfrm>
        </p:spPr>
        <p:txBody>
          <a:bodyPr>
            <a:normAutofit fontScale="90000"/>
          </a:bodyPr>
          <a:lstStyle/>
          <a:p>
            <a:pPr algn="l"/>
            <a:r>
              <a:rPr lang="en-US">
                <a:cs typeface="Calibri Light"/>
              </a:rPr>
              <a:t>Discussion</a:t>
            </a:r>
            <a:endParaRPr lang="en-US"/>
          </a:p>
        </p:txBody>
      </p:sp>
      <p:sp>
        <p:nvSpPr>
          <p:cNvPr id="3" name="Subtitle 2"/>
          <p:cNvSpPr>
            <a:spLocks noGrp="1"/>
          </p:cNvSpPr>
          <p:nvPr>
            <p:ph type="subTitle" idx="1"/>
          </p:nvPr>
        </p:nvSpPr>
        <p:spPr>
          <a:xfrm>
            <a:off x="358724" y="2885051"/>
            <a:ext cx="4674164" cy="3175459"/>
          </a:xfrm>
        </p:spPr>
        <p:txBody>
          <a:bodyPr vert="horz" lIns="91440" tIns="45720" rIns="91440" bIns="45720" rtlCol="0" anchor="t">
            <a:normAutofit/>
          </a:bodyPr>
          <a:lstStyle/>
          <a:p>
            <a:pPr algn="l"/>
            <a:endParaRPr lang="en-US" sz="2000">
              <a:ea typeface="+mn-lt"/>
              <a:cs typeface="+mn-lt"/>
            </a:endParaRPr>
          </a:p>
          <a:p>
            <a:pPr algn="l"/>
            <a:endParaRPr lang="en-US" sz="1700">
              <a:ea typeface="+mn-lt"/>
              <a:cs typeface="+mn-lt"/>
            </a:endParaRPr>
          </a:p>
        </p:txBody>
      </p:sp>
      <p:sp>
        <p:nvSpPr>
          <p:cNvPr id="6" name="TextBox 5">
            <a:extLst>
              <a:ext uri="{FF2B5EF4-FFF2-40B4-BE49-F238E27FC236}">
                <a16:creationId xmlns:a16="http://schemas.microsoft.com/office/drawing/2014/main" id="{915AFDCE-0F5D-434E-B29B-BF9179E896D2}"/>
              </a:ext>
            </a:extLst>
          </p:cNvPr>
          <p:cNvSpPr txBox="1"/>
          <p:nvPr/>
        </p:nvSpPr>
        <p:spPr>
          <a:xfrm>
            <a:off x="616744" y="19199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i="1">
              <a:cs typeface="Calibri"/>
            </a:endParaRPr>
          </a:p>
        </p:txBody>
      </p:sp>
    </p:spTree>
    <p:extLst>
      <p:ext uri="{BB962C8B-B14F-4D97-AF65-F5344CB8AC3E}">
        <p14:creationId xmlns:p14="http://schemas.microsoft.com/office/powerpoint/2010/main" val="72101019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IMG_0345.JPG.jpg">
            <a:extLst>
              <a:ext uri="{FF2B5EF4-FFF2-40B4-BE49-F238E27FC236}">
                <a16:creationId xmlns:a16="http://schemas.microsoft.com/office/drawing/2014/main" id="{7F87A433-71AC-4B3B-879A-036B38CA025E}"/>
              </a:ext>
            </a:extLst>
          </p:cNvPr>
          <p:cNvPicPr>
            <a:picLocks noChangeAspect="1"/>
          </p:cNvPicPr>
          <p:nvPr/>
        </p:nvPicPr>
        <p:blipFill rotWithShape="1">
          <a:blip r:embed="rId2"/>
          <a:srcRect l="7356" t="3474" r="44090" b="1737"/>
          <a:stretch/>
        </p:blipFill>
        <p:spPr>
          <a:xfrm rot="5400000">
            <a:off x="4387977" y="-1260322"/>
            <a:ext cx="6331917" cy="9265357"/>
          </a:xfrm>
          <a:prstGeom prst="rect">
            <a:avLst/>
          </a:prstGeom>
        </p:spPr>
      </p:pic>
      <p:sp>
        <p:nvSpPr>
          <p:cNvPr id="27" name="Freeform: Shape 2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29534" y="401239"/>
            <a:ext cx="5898738" cy="1155525"/>
          </a:xfrm>
        </p:spPr>
        <p:txBody>
          <a:bodyPr anchor="t">
            <a:noAutofit/>
          </a:bodyPr>
          <a:lstStyle/>
          <a:p>
            <a:pPr algn="l"/>
            <a:r>
              <a:rPr lang="en-US" sz="6000">
                <a:latin typeface="Calibri Light"/>
                <a:cs typeface="Calibri"/>
              </a:rPr>
              <a:t>This is Rasheeda</a:t>
            </a:r>
            <a:r>
              <a:rPr lang="en-US" sz="6000">
                <a:cs typeface="Calibri"/>
              </a:rPr>
              <a:t> </a:t>
            </a:r>
            <a:endParaRPr lang="en-US" sz="6000"/>
          </a:p>
        </p:txBody>
      </p:sp>
      <p:sp>
        <p:nvSpPr>
          <p:cNvPr id="6" name="TextBox 5">
            <a:extLst>
              <a:ext uri="{FF2B5EF4-FFF2-40B4-BE49-F238E27FC236}">
                <a16:creationId xmlns:a16="http://schemas.microsoft.com/office/drawing/2014/main" id="{6CD91945-4052-447D-BBE7-E44094C5F431}"/>
              </a:ext>
            </a:extLst>
          </p:cNvPr>
          <p:cNvSpPr txBox="1"/>
          <p:nvPr/>
        </p:nvSpPr>
        <p:spPr>
          <a:xfrm>
            <a:off x="125302" y="1387366"/>
            <a:ext cx="370142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She's a single mom who lives in West Savannah without personal transportation. She and her three small children walk across busy West Bay Street to grocery shop, only buying enough food for one day of meals. </a:t>
            </a:r>
          </a:p>
          <a:p>
            <a:endParaRPr lang="en-US">
              <a:ea typeface="+mn-lt"/>
              <a:cs typeface="+mn-lt"/>
            </a:endParaRPr>
          </a:p>
          <a:p>
            <a:r>
              <a:rPr lang="en-US">
                <a:ea typeface="+mn-lt"/>
                <a:cs typeface="+mn-lt"/>
              </a:rPr>
              <a:t>Unless someone is available to give her a ride to a grocery store in another area of the city, she can only purchase what she can carry while pushing a stroller and walking with her two older children. </a:t>
            </a:r>
            <a:endParaRPr lang="en-US"/>
          </a:p>
        </p:txBody>
      </p:sp>
    </p:spTree>
    <p:extLst>
      <p:ext uri="{BB962C8B-B14F-4D97-AF65-F5344CB8AC3E}">
        <p14:creationId xmlns:p14="http://schemas.microsoft.com/office/powerpoint/2010/main" val="395011628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IMG_0345.JPG.jpg">
            <a:extLst>
              <a:ext uri="{FF2B5EF4-FFF2-40B4-BE49-F238E27FC236}">
                <a16:creationId xmlns:a16="http://schemas.microsoft.com/office/drawing/2014/main" id="{7F87A433-71AC-4B3B-879A-036B38CA025E}"/>
              </a:ext>
            </a:extLst>
          </p:cNvPr>
          <p:cNvPicPr>
            <a:picLocks noChangeAspect="1"/>
          </p:cNvPicPr>
          <p:nvPr/>
        </p:nvPicPr>
        <p:blipFill rotWithShape="1">
          <a:blip r:embed="rId2"/>
          <a:srcRect l="7356" t="3474" r="44090" b="1737"/>
          <a:stretch/>
        </p:blipFill>
        <p:spPr>
          <a:xfrm rot="5400000">
            <a:off x="4387977" y="-1260322"/>
            <a:ext cx="6331917" cy="9265357"/>
          </a:xfrm>
          <a:prstGeom prst="rect">
            <a:avLst/>
          </a:prstGeom>
        </p:spPr>
      </p:pic>
      <p:sp>
        <p:nvSpPr>
          <p:cNvPr id="27" name="Freeform: Shape 2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313059" y="1042878"/>
            <a:ext cx="4274720" cy="1155525"/>
          </a:xfrm>
        </p:spPr>
        <p:txBody>
          <a:bodyPr anchor="t">
            <a:noAutofit/>
          </a:bodyPr>
          <a:lstStyle/>
          <a:p>
            <a:pPr algn="l"/>
            <a:r>
              <a:rPr lang="en-US" sz="4000">
                <a:latin typeface="Calibri Light"/>
                <a:ea typeface="+mn-lt"/>
                <a:cs typeface="+mn-lt"/>
              </a:rPr>
              <a:t>"You have to choose between health and hunger."</a:t>
            </a:r>
            <a:endParaRPr lang="en-US" sz="4000">
              <a:latin typeface="Calibri Light"/>
            </a:endParaRPr>
          </a:p>
        </p:txBody>
      </p:sp>
    </p:spTree>
    <p:extLst>
      <p:ext uri="{BB962C8B-B14F-4D97-AF65-F5344CB8AC3E}">
        <p14:creationId xmlns:p14="http://schemas.microsoft.com/office/powerpoint/2010/main" val="403584336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chu3.jpg">
            <a:extLst>
              <a:ext uri="{FF2B5EF4-FFF2-40B4-BE49-F238E27FC236}">
                <a16:creationId xmlns:a16="http://schemas.microsoft.com/office/drawing/2014/main" id="{83D4BEAA-D4EE-47A0-AB0C-EB95DCA082E4}"/>
              </a:ext>
            </a:extLst>
          </p:cNvPr>
          <p:cNvPicPr>
            <a:picLocks noChangeAspect="1"/>
          </p:cNvPicPr>
          <p:nvPr/>
        </p:nvPicPr>
        <p:blipFill rotWithShape="1">
          <a:blip r:embed="rId2">
            <a:alphaModFix amt="50000"/>
          </a:blip>
          <a:srcRect l="35689" r="22113"/>
          <a:stretch/>
        </p:blipFill>
        <p:spPr>
          <a:xfrm rot="5400000">
            <a:off x="2665475" y="-2665475"/>
            <a:ext cx="6858000" cy="12188950"/>
          </a:xfrm>
          <a:prstGeom prst="rect">
            <a:avLst/>
          </a:prstGeom>
        </p:spPr>
      </p:pic>
      <p:sp>
        <p:nvSpPr>
          <p:cNvPr id="2" name="Title 1"/>
          <p:cNvSpPr>
            <a:spLocks noGrp="1"/>
          </p:cNvSpPr>
          <p:nvPr>
            <p:ph type="title"/>
          </p:nvPr>
        </p:nvSpPr>
        <p:spPr>
          <a:xfrm>
            <a:off x="746319" y="349023"/>
            <a:ext cx="9427029" cy="1981880"/>
          </a:xfrm>
        </p:spPr>
        <p:txBody>
          <a:bodyPr>
            <a:normAutofit/>
          </a:bodyPr>
          <a:lstStyle/>
          <a:p>
            <a:r>
              <a:rPr lang="en-US" sz="6600">
                <a:solidFill>
                  <a:srgbClr val="FFFFFF"/>
                </a:solidFill>
                <a:cs typeface="Calibri Light"/>
              </a:rPr>
              <a:t>Phases of the Program:</a:t>
            </a:r>
            <a:br>
              <a:rPr lang="en-US" sz="6600">
                <a:cs typeface="Calibri Light"/>
              </a:rPr>
            </a:br>
            <a:endParaRPr lang="en-US" sz="6600">
              <a:solidFill>
                <a:srgbClr val="FFFFFF"/>
              </a:solidFill>
            </a:endParaRPr>
          </a:p>
        </p:txBody>
      </p:sp>
      <p:sp>
        <p:nvSpPr>
          <p:cNvPr id="3" name="Subtitle 2"/>
          <p:cNvSpPr>
            <a:spLocks noGrp="1"/>
          </p:cNvSpPr>
          <p:nvPr>
            <p:ph type="body" idx="1"/>
          </p:nvPr>
        </p:nvSpPr>
        <p:spPr>
          <a:xfrm>
            <a:off x="816298" y="1448157"/>
            <a:ext cx="10515600" cy="1500187"/>
          </a:xfrm>
        </p:spPr>
        <p:txBody>
          <a:bodyPr vert="horz" lIns="91440" tIns="45720" rIns="91440" bIns="45720" rtlCol="0" anchor="t">
            <a:noAutofit/>
          </a:bodyPr>
          <a:lstStyle/>
          <a:p>
            <a:endParaRPr lang="en-US">
              <a:solidFill>
                <a:srgbClr val="FFFFFF"/>
              </a:solidFill>
            </a:endParaRPr>
          </a:p>
          <a:p>
            <a:pPr algn="l"/>
            <a:r>
              <a:rPr lang="en-US" sz="3200">
                <a:ea typeface="+mn-lt"/>
                <a:cs typeface="+mn-lt"/>
              </a:rPr>
              <a:t>The program consists of three major components, each working together as an impact-driven, people-centered collaborative process that required substantial thought and teamwork. </a:t>
            </a:r>
            <a:endParaRPr lang="en-US" sz="3200"/>
          </a:p>
        </p:txBody>
      </p:sp>
    </p:spTree>
    <p:extLst>
      <p:ext uri="{BB962C8B-B14F-4D97-AF65-F5344CB8AC3E}">
        <p14:creationId xmlns:p14="http://schemas.microsoft.com/office/powerpoint/2010/main" val="9514240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ctrTitle"/>
          </p:nvPr>
        </p:nvSpPr>
        <p:spPr>
          <a:xfrm>
            <a:off x="258684" y="173083"/>
            <a:ext cx="10717161" cy="811164"/>
          </a:xfrm>
        </p:spPr>
        <p:txBody>
          <a:bodyPr>
            <a:normAutofit fontScale="90000"/>
          </a:bodyPr>
          <a:lstStyle/>
          <a:p>
            <a:pPr algn="l"/>
            <a:br>
              <a:rPr lang="en-US">
                <a:cs typeface="Calibri Light"/>
              </a:rPr>
            </a:br>
            <a:r>
              <a:rPr lang="en-US">
                <a:solidFill>
                  <a:srgbClr val="FFFFFF"/>
                </a:solidFill>
                <a:cs typeface="Calibri Light"/>
              </a:rPr>
              <a:t>Phases of program</a:t>
            </a:r>
          </a:p>
        </p:txBody>
      </p:sp>
      <p:pic>
        <p:nvPicPr>
          <p:cNvPr id="7" name="Picture 7" descr="Screen Shot 2020-09-16 at 2.20.49 PM.png">
            <a:extLst>
              <a:ext uri="{FF2B5EF4-FFF2-40B4-BE49-F238E27FC236}">
                <a16:creationId xmlns:a16="http://schemas.microsoft.com/office/drawing/2014/main" id="{84F35399-C0BE-4A2D-A95A-8FAF35B9CADA}"/>
              </a:ext>
            </a:extLst>
          </p:cNvPr>
          <p:cNvPicPr>
            <a:picLocks noChangeAspect="1"/>
          </p:cNvPicPr>
          <p:nvPr/>
        </p:nvPicPr>
        <p:blipFill>
          <a:blip r:embed="rId3"/>
          <a:stretch>
            <a:fillRect/>
          </a:stretch>
        </p:blipFill>
        <p:spPr>
          <a:xfrm>
            <a:off x="1485902" y="978969"/>
            <a:ext cx="8886823" cy="5792158"/>
          </a:xfrm>
          <a:prstGeom prst="rect">
            <a:avLst/>
          </a:prstGeom>
        </p:spPr>
      </p:pic>
    </p:spTree>
    <p:extLst>
      <p:ext uri="{BB962C8B-B14F-4D97-AF65-F5344CB8AC3E}">
        <p14:creationId xmlns:p14="http://schemas.microsoft.com/office/powerpoint/2010/main" val="422219098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3">
            <a:alphaModFix amt="50000"/>
          </a:blip>
          <a:srcRect l="32345" r="25467"/>
          <a:stretch/>
        </p:blipFill>
        <p:spPr>
          <a:xfrm rot="5400000">
            <a:off x="2668153" y="-2670073"/>
            <a:ext cx="6846093" cy="12203907"/>
          </a:xfrm>
          <a:prstGeom prst="rect">
            <a:avLst/>
          </a:prstGeom>
        </p:spPr>
      </p:pic>
      <p:sp>
        <p:nvSpPr>
          <p:cNvPr id="2" name="Title 1"/>
          <p:cNvSpPr>
            <a:spLocks noGrp="1"/>
          </p:cNvSpPr>
          <p:nvPr>
            <p:ph type="title"/>
          </p:nvPr>
        </p:nvSpPr>
        <p:spPr>
          <a:xfrm>
            <a:off x="834987" y="115281"/>
            <a:ext cx="10512424" cy="761260"/>
          </a:xfrm>
        </p:spPr>
        <p:txBody>
          <a:bodyPr>
            <a:noAutofit/>
          </a:bodyPr>
          <a:lstStyle/>
          <a:p>
            <a:pPr algn="l"/>
            <a:br>
              <a:rPr lang="en-US" sz="4400">
                <a:cs typeface="Calibri Light"/>
              </a:rPr>
            </a:br>
            <a:r>
              <a:rPr lang="en-US" sz="4400">
                <a:solidFill>
                  <a:srgbClr val="FFFFFF"/>
                </a:solidFill>
                <a:cs typeface="Calibri Light"/>
              </a:rPr>
              <a:t>Phases of Program: Understand the Problem</a:t>
            </a:r>
          </a:p>
        </p:txBody>
      </p:sp>
      <p:pic>
        <p:nvPicPr>
          <p:cNvPr id="9" name="Picture Placeholder 8" descr="Diagram&#10;&#10;Description automatically generated">
            <a:extLst>
              <a:ext uri="{FF2B5EF4-FFF2-40B4-BE49-F238E27FC236}">
                <a16:creationId xmlns:a16="http://schemas.microsoft.com/office/drawing/2014/main" id="{A93C6991-DEF2-4334-9393-870A2E71FF3F}"/>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4993" r="14993"/>
          <a:stretch>
            <a:fillRect/>
          </a:stretch>
        </p:blipFill>
        <p:spPr/>
      </p:pic>
      <p:sp>
        <p:nvSpPr>
          <p:cNvPr id="6" name="Text Placeholder 5">
            <a:extLst>
              <a:ext uri="{FF2B5EF4-FFF2-40B4-BE49-F238E27FC236}">
                <a16:creationId xmlns:a16="http://schemas.microsoft.com/office/drawing/2014/main" id="{7ECD281B-3B37-4132-832A-E9C18EEFF3A8}"/>
              </a:ext>
            </a:extLst>
          </p:cNvPr>
          <p:cNvSpPr>
            <a:spLocks noGrp="1"/>
          </p:cNvSpPr>
          <p:nvPr>
            <p:ph type="body" sz="half" idx="2"/>
          </p:nvPr>
        </p:nvSpPr>
        <p:spPr/>
        <p:txBody>
          <a:bodyPr/>
          <a:lstStyle/>
          <a:p>
            <a:pPr marL="285750" indent="-285750">
              <a:buFont typeface="Arial" panose="020B0604020202020204" pitchFamily="34" charset="0"/>
              <a:buChar char="•"/>
            </a:pPr>
            <a:r>
              <a:rPr lang="en-US"/>
              <a:t>Mind mapping to identify problems, issues, considerations and assumptions about the assigned problem</a:t>
            </a:r>
          </a:p>
          <a:p>
            <a:pPr marL="285750" indent="-285750">
              <a:buFont typeface="Arial" panose="020B0604020202020204" pitchFamily="34" charset="0"/>
              <a:buChar char="•"/>
            </a:pPr>
            <a:r>
              <a:rPr lang="en-US"/>
              <a:t>Team problem frame ranking to gain consensus on which problem frame should be the subject of in-depth research</a:t>
            </a:r>
          </a:p>
          <a:p>
            <a:pPr marL="285750" indent="-285750">
              <a:buFont typeface="Arial" panose="020B0604020202020204" pitchFamily="34" charset="0"/>
              <a:buChar char="•"/>
            </a:pPr>
            <a:r>
              <a:rPr lang="en-US"/>
              <a:t>Build a research plan and interview guide prior to stakeholder fieldwork</a:t>
            </a:r>
          </a:p>
          <a:p>
            <a:pPr marL="285750" indent="-285750">
              <a:buFont typeface="Arial" panose="020B0604020202020204" pitchFamily="34" charset="0"/>
              <a:buChar char="•"/>
            </a:pPr>
            <a:r>
              <a:rPr lang="en-US"/>
              <a:t>Develop themes and insights from stakeholder interviews to refine the data</a:t>
            </a:r>
          </a:p>
          <a:p>
            <a:pPr marL="285750" indent="-285750">
              <a:buFont typeface="Arial" panose="020B0604020202020204" pitchFamily="34" charset="0"/>
              <a:buChar char="•"/>
            </a:pPr>
            <a:r>
              <a:rPr lang="en-US"/>
              <a:t>Reframe the problem from common themes in data points and build design criteria </a:t>
            </a:r>
          </a:p>
        </p:txBody>
      </p:sp>
      <p:sp>
        <p:nvSpPr>
          <p:cNvPr id="3" name="TextBox 2">
            <a:extLst>
              <a:ext uri="{FF2B5EF4-FFF2-40B4-BE49-F238E27FC236}">
                <a16:creationId xmlns:a16="http://schemas.microsoft.com/office/drawing/2014/main" id="{1CA93A62-DBEA-458B-B556-9E0E6C1CDD71}"/>
              </a:ext>
            </a:extLst>
          </p:cNvPr>
          <p:cNvSpPr txBox="1"/>
          <p:nvPr/>
        </p:nvSpPr>
        <p:spPr>
          <a:xfrm>
            <a:off x="834987" y="886795"/>
            <a:ext cx="4058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rPr>
              <a:t>Problem framing, research, data externalization and problem reframing</a:t>
            </a:r>
            <a:endParaRPr lang="en-US"/>
          </a:p>
        </p:txBody>
      </p:sp>
    </p:spTree>
    <p:extLst>
      <p:ext uri="{BB962C8B-B14F-4D97-AF65-F5344CB8AC3E}">
        <p14:creationId xmlns:p14="http://schemas.microsoft.com/office/powerpoint/2010/main" val="11205551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3">
            <a:alphaModFix amt="50000"/>
          </a:blip>
          <a:srcRect l="32345" r="25467"/>
          <a:stretch/>
        </p:blipFill>
        <p:spPr>
          <a:xfrm rot="5400000">
            <a:off x="2668153" y="-2670073"/>
            <a:ext cx="6846093" cy="12203907"/>
          </a:xfrm>
          <a:prstGeom prst="rect">
            <a:avLst/>
          </a:prstGeom>
        </p:spPr>
      </p:pic>
      <p:sp>
        <p:nvSpPr>
          <p:cNvPr id="2" name="Title 1"/>
          <p:cNvSpPr>
            <a:spLocks noGrp="1"/>
          </p:cNvSpPr>
          <p:nvPr>
            <p:ph type="title"/>
          </p:nvPr>
        </p:nvSpPr>
        <p:spPr>
          <a:xfrm>
            <a:off x="834987" y="115281"/>
            <a:ext cx="10512424" cy="761260"/>
          </a:xfrm>
        </p:spPr>
        <p:txBody>
          <a:bodyPr>
            <a:noAutofit/>
          </a:bodyPr>
          <a:lstStyle/>
          <a:p>
            <a:pPr algn="l"/>
            <a:br>
              <a:rPr lang="en-US" sz="4400">
                <a:cs typeface="Calibri Light"/>
              </a:rPr>
            </a:br>
            <a:r>
              <a:rPr lang="en-US" sz="4400">
                <a:solidFill>
                  <a:srgbClr val="FFFFFF"/>
                </a:solidFill>
                <a:cs typeface="Calibri Light"/>
              </a:rPr>
              <a:t>Phases of Program: Understand the Problem</a:t>
            </a:r>
          </a:p>
        </p:txBody>
      </p:sp>
      <p:sp>
        <p:nvSpPr>
          <p:cNvPr id="6" name="Text Placeholder 5">
            <a:extLst>
              <a:ext uri="{FF2B5EF4-FFF2-40B4-BE49-F238E27FC236}">
                <a16:creationId xmlns:a16="http://schemas.microsoft.com/office/drawing/2014/main" id="{7ECD281B-3B37-4132-832A-E9C18EEFF3A8}"/>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a:t>Allow persons living in a food desert to have access to fresh and healthy food conveniently, consistently, and inexpensively</a:t>
            </a:r>
          </a:p>
          <a:p>
            <a:pPr marL="285750" indent="-285750">
              <a:buFont typeface="Arial" panose="020B0604020202020204" pitchFamily="34" charset="0"/>
              <a:buChar char="•"/>
            </a:pPr>
            <a:r>
              <a:rPr lang="en-US"/>
              <a:t>Deliver long-term sustainability</a:t>
            </a:r>
          </a:p>
          <a:p>
            <a:pPr marL="285750" indent="-285750">
              <a:buFont typeface="Arial" panose="020B0604020202020204" pitchFamily="34" charset="0"/>
              <a:buChar char="•"/>
            </a:pPr>
            <a:r>
              <a:rPr lang="en-US"/>
              <a:t>Provide delightful food choices for people with diverse cultural and ethnic backgrounds</a:t>
            </a:r>
          </a:p>
          <a:p>
            <a:pPr marL="285750" indent="-285750">
              <a:buFont typeface="Arial" panose="020B0604020202020204" pitchFamily="34" charset="0"/>
              <a:buChar char="•"/>
            </a:pPr>
            <a:r>
              <a:rPr lang="en-US"/>
              <a:t>Demonstrate the value of healthy foods for residents and encourage them to make healthy food choices</a:t>
            </a:r>
          </a:p>
        </p:txBody>
      </p:sp>
      <p:sp>
        <p:nvSpPr>
          <p:cNvPr id="3" name="TextBox 2">
            <a:extLst>
              <a:ext uri="{FF2B5EF4-FFF2-40B4-BE49-F238E27FC236}">
                <a16:creationId xmlns:a16="http://schemas.microsoft.com/office/drawing/2014/main" id="{1CA93A62-DBEA-458B-B556-9E0E6C1CDD71}"/>
              </a:ext>
            </a:extLst>
          </p:cNvPr>
          <p:cNvSpPr txBox="1"/>
          <p:nvPr/>
        </p:nvSpPr>
        <p:spPr>
          <a:xfrm>
            <a:off x="834987" y="886795"/>
            <a:ext cx="40583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rPr>
              <a:t>Design Criteria: Our Design Must…</a:t>
            </a:r>
            <a:endParaRPr lang="en-US"/>
          </a:p>
        </p:txBody>
      </p:sp>
      <p:sp>
        <p:nvSpPr>
          <p:cNvPr id="7" name="Picture Placeholder 6">
            <a:extLst>
              <a:ext uri="{FF2B5EF4-FFF2-40B4-BE49-F238E27FC236}">
                <a16:creationId xmlns:a16="http://schemas.microsoft.com/office/drawing/2014/main" id="{41D1B893-0FCC-4181-804B-DF39D618F960}"/>
              </a:ext>
            </a:extLst>
          </p:cNvPr>
          <p:cNvSpPr>
            <a:spLocks noGrp="1"/>
          </p:cNvSpPr>
          <p:nvPr>
            <p:ph type="pic" idx="1"/>
          </p:nvPr>
        </p:nvSpPr>
        <p:spPr/>
      </p:sp>
    </p:spTree>
    <p:extLst>
      <p:ext uri="{BB962C8B-B14F-4D97-AF65-F5344CB8AC3E}">
        <p14:creationId xmlns:p14="http://schemas.microsoft.com/office/powerpoint/2010/main" val="13005285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5" descr="chu6.jpg">
            <a:extLst>
              <a:ext uri="{FF2B5EF4-FFF2-40B4-BE49-F238E27FC236}">
                <a16:creationId xmlns:a16="http://schemas.microsoft.com/office/drawing/2014/main" id="{D1DC737C-7EDC-4064-8C18-3DB62DF13F0A}"/>
              </a:ext>
            </a:extLst>
          </p:cNvPr>
          <p:cNvPicPr>
            <a:picLocks noChangeAspect="1"/>
          </p:cNvPicPr>
          <p:nvPr/>
        </p:nvPicPr>
        <p:blipFill rotWithShape="1">
          <a:blip r:embed="rId2">
            <a:alphaModFix amt="50000"/>
          </a:blip>
          <a:srcRect l="32345" r="25467"/>
          <a:stretch/>
        </p:blipFill>
        <p:spPr>
          <a:xfrm rot="5400000">
            <a:off x="2668153" y="-2670073"/>
            <a:ext cx="6846093" cy="12203907"/>
          </a:xfrm>
          <a:prstGeom prst="rect">
            <a:avLst/>
          </a:prstGeom>
        </p:spPr>
      </p:pic>
      <p:sp>
        <p:nvSpPr>
          <p:cNvPr id="2" name="Title 1"/>
          <p:cNvSpPr>
            <a:spLocks noGrp="1"/>
          </p:cNvSpPr>
          <p:nvPr>
            <p:ph type="title"/>
          </p:nvPr>
        </p:nvSpPr>
        <p:spPr>
          <a:xfrm>
            <a:off x="834987" y="115281"/>
            <a:ext cx="10512424" cy="761260"/>
          </a:xfrm>
        </p:spPr>
        <p:txBody>
          <a:bodyPr>
            <a:noAutofit/>
          </a:bodyPr>
          <a:lstStyle/>
          <a:p>
            <a:pPr algn="l"/>
            <a:br>
              <a:rPr lang="en-US" sz="4400">
                <a:cs typeface="Calibri Light"/>
              </a:rPr>
            </a:br>
            <a:r>
              <a:rPr lang="en-US" sz="4000">
                <a:solidFill>
                  <a:srgbClr val="FFFFFF"/>
                </a:solidFill>
                <a:cs typeface="Calibri Light"/>
              </a:rPr>
              <a:t>Phases of Program: Generate and Test New Ideas</a:t>
            </a:r>
          </a:p>
        </p:txBody>
      </p:sp>
      <p:sp>
        <p:nvSpPr>
          <p:cNvPr id="6" name="Text Placeholder 5">
            <a:extLst>
              <a:ext uri="{FF2B5EF4-FFF2-40B4-BE49-F238E27FC236}">
                <a16:creationId xmlns:a16="http://schemas.microsoft.com/office/drawing/2014/main" id="{7ECD281B-3B37-4132-832A-E9C18EEFF3A8}"/>
              </a:ext>
            </a:extLst>
          </p:cNvPr>
          <p:cNvSpPr>
            <a:spLocks noGrp="1"/>
          </p:cNvSpPr>
          <p:nvPr>
            <p:ph type="body" sz="half" idx="2"/>
          </p:nvPr>
        </p:nvSpPr>
        <p:spPr/>
        <p:txBody>
          <a:bodyPr/>
          <a:lstStyle/>
          <a:p>
            <a:pPr marL="285750" indent="-285750">
              <a:buFont typeface="Arial" panose="020B0604020202020204" pitchFamily="34" charset="0"/>
              <a:buChar char="•"/>
            </a:pPr>
            <a:r>
              <a:rPr lang="en-US"/>
              <a:t>Generate ideas for solutions through insight combination and asking, </a:t>
            </a:r>
            <a:r>
              <a:rPr lang="en-US" i="1"/>
              <a:t>“How might we…?” </a:t>
            </a:r>
            <a:r>
              <a:rPr lang="en-US"/>
              <a:t>questions</a:t>
            </a:r>
          </a:p>
          <a:p>
            <a:pPr marL="285750" indent="-285750">
              <a:buFont typeface="Arial" panose="020B0604020202020204" pitchFamily="34" charset="0"/>
              <a:buChar char="•"/>
            </a:pPr>
            <a:r>
              <a:rPr lang="en-US"/>
              <a:t>Idea generation through co-creation with local partners and residents</a:t>
            </a:r>
          </a:p>
          <a:p>
            <a:pPr marL="285750" indent="-285750">
              <a:buFont typeface="Arial" panose="020B0604020202020204" pitchFamily="34" charset="0"/>
              <a:buChar char="•"/>
            </a:pPr>
            <a:r>
              <a:rPr lang="en-US"/>
              <a:t>Idea prioritization through ranking and impact measurement</a:t>
            </a:r>
          </a:p>
          <a:p>
            <a:pPr marL="285750" indent="-285750">
              <a:buFont typeface="Arial" panose="020B0604020202020204" pitchFamily="34" charset="0"/>
              <a:buChar char="•"/>
            </a:pPr>
            <a:r>
              <a:rPr lang="en-US"/>
              <a:t>Identification of assumptions and development of prototypes for testing with the community</a:t>
            </a:r>
          </a:p>
          <a:p>
            <a:pPr marL="285750" indent="-285750">
              <a:buFont typeface="Arial" panose="020B0604020202020204" pitchFamily="34" charset="0"/>
              <a:buChar char="•"/>
            </a:pPr>
            <a:r>
              <a:rPr lang="en-US"/>
              <a:t>Development of a portfolio of initiatives</a:t>
            </a:r>
          </a:p>
        </p:txBody>
      </p:sp>
      <p:sp>
        <p:nvSpPr>
          <p:cNvPr id="3" name="TextBox 2">
            <a:extLst>
              <a:ext uri="{FF2B5EF4-FFF2-40B4-BE49-F238E27FC236}">
                <a16:creationId xmlns:a16="http://schemas.microsoft.com/office/drawing/2014/main" id="{1CA93A62-DBEA-458B-B556-9E0E6C1CDD71}"/>
              </a:ext>
            </a:extLst>
          </p:cNvPr>
          <p:cNvSpPr txBox="1"/>
          <p:nvPr/>
        </p:nvSpPr>
        <p:spPr>
          <a:xfrm>
            <a:off x="834987" y="886795"/>
            <a:ext cx="4058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rPr>
              <a:t>Ideation, prototyping, testing and refinement and portfolio of initiatives</a:t>
            </a:r>
            <a:endParaRPr lang="en-US"/>
          </a:p>
        </p:txBody>
      </p:sp>
      <p:sp>
        <p:nvSpPr>
          <p:cNvPr id="7" name="Picture Placeholder 6">
            <a:extLst>
              <a:ext uri="{FF2B5EF4-FFF2-40B4-BE49-F238E27FC236}">
                <a16:creationId xmlns:a16="http://schemas.microsoft.com/office/drawing/2014/main" id="{0DFBB201-4C5D-4817-97C2-AA5987224F2C}"/>
              </a:ext>
            </a:extLst>
          </p:cNvPr>
          <p:cNvSpPr>
            <a:spLocks noGrp="1"/>
          </p:cNvSpPr>
          <p:nvPr>
            <p:ph type="pic" idx="1"/>
          </p:nvPr>
        </p:nvSpPr>
        <p:spPr/>
      </p:sp>
    </p:spTree>
    <p:extLst>
      <p:ext uri="{BB962C8B-B14F-4D97-AF65-F5344CB8AC3E}">
        <p14:creationId xmlns:p14="http://schemas.microsoft.com/office/powerpoint/2010/main" val="11511691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986</Words>
  <Application>Microsoft Office PowerPoint</Application>
  <PresentationFormat>Widescreen</PresentationFormat>
  <Paragraphs>81</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Courier New</vt:lpstr>
      <vt:lpstr>office theme</vt:lpstr>
      <vt:lpstr>Seeking an oasis in food deserts: How residents shaped our approach to making healthy foods accessible </vt:lpstr>
      <vt:lpstr>The Problem: </vt:lpstr>
      <vt:lpstr>PowerPoint Presentation</vt:lpstr>
      <vt:lpstr>PowerPoint Presentation</vt:lpstr>
      <vt:lpstr>Phases of the Program: </vt:lpstr>
      <vt:lpstr> Phases of program</vt:lpstr>
      <vt:lpstr> Phases of Program: Understand the Problem</vt:lpstr>
      <vt:lpstr> Phases of Program: Understand the Problem</vt:lpstr>
      <vt:lpstr> Phases of Program: Generate and Test New Ideas</vt:lpstr>
      <vt:lpstr> Phases of Program: Deliver Initiatives</vt:lpstr>
      <vt:lpstr>Ideas and Long-term Impact: </vt:lpstr>
      <vt:lpstr> Challenge Statement</vt:lpstr>
      <vt:lpstr> Savannah small grocer designation</vt:lpstr>
      <vt:lpstr> Small grocer designation prototype</vt:lpstr>
      <vt:lpstr> Challenge Statement</vt:lpstr>
      <vt:lpstr> Healthy corner store initiative </vt:lpstr>
      <vt:lpstr> Healthy vending machine prototype</vt:lpstr>
      <vt:lpstr> Healthy vending machine prototype</vt:lpstr>
      <vt:lpstr> Healthy vending machine prototype</vt:lpstr>
      <vt:lpstr>Meet Stephanie</vt:lpstr>
      <vt:lpstr>Timelines for implementation- small grocer</vt:lpstr>
      <vt:lpstr>Timelines for implementation- small grocer</vt:lpstr>
      <vt:lpstr>Timelines for implementation- small grocer</vt:lpstr>
      <vt:lpstr>Timelines for implementation – vending machine</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Amanda LaBrot</cp:lastModifiedBy>
  <cp:revision>7</cp:revision>
  <cp:lastPrinted>2021-11-10T19:48:30Z</cp:lastPrinted>
  <dcterms:created xsi:type="dcterms:W3CDTF">2021-08-18T16:53:11Z</dcterms:created>
  <dcterms:modified xsi:type="dcterms:W3CDTF">2021-11-23T15:14:14Z</dcterms:modified>
</cp:coreProperties>
</file>