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3" r:id="rId2"/>
    <p:sldId id="324" r:id="rId3"/>
    <p:sldId id="322" r:id="rId4"/>
    <p:sldId id="311" r:id="rId5"/>
    <p:sldId id="326" r:id="rId6"/>
    <p:sldId id="313" r:id="rId7"/>
    <p:sldId id="333" r:id="rId8"/>
    <p:sldId id="312" r:id="rId9"/>
    <p:sldId id="331" r:id="rId10"/>
    <p:sldId id="329" r:id="rId11"/>
    <p:sldId id="327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37185-BCE3-45DA-A59D-335A236E639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E12F3-8ECF-4FDB-9164-D367B5139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6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E12F3-8ECF-4FDB-9164-D367B51390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79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E12F3-8ECF-4FDB-9164-D367B51390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34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E12F3-8ECF-4FDB-9164-D367B51390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4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E12F3-8ECF-4FDB-9164-D367B5139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93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E12F3-8ECF-4FDB-9164-D367B5139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7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E12F3-8ECF-4FDB-9164-D367B5139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7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E12F3-8ECF-4FDB-9164-D367B5139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63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E12F3-8ECF-4FDB-9164-D367B51390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04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E12F3-8ECF-4FDB-9164-D367B51390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88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E12F3-8ECF-4FDB-9164-D367B51390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26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E12F3-8ECF-4FDB-9164-D367B51390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8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AF2D-88BF-47BF-80BB-3E5CE97B8D5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AF2D-88BF-47BF-80BB-3E5CE97B8D5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1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AF2D-88BF-47BF-80BB-3E5CE97B8D5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2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AF2D-88BF-47BF-80BB-3E5CE97B8D5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1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AF2D-88BF-47BF-80BB-3E5CE97B8D5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7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AF2D-88BF-47BF-80BB-3E5CE97B8D5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AF2D-88BF-47BF-80BB-3E5CE97B8D5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6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AF2D-88BF-47BF-80BB-3E5CE97B8D5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0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AF2D-88BF-47BF-80BB-3E5CE97B8D5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2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AF2D-88BF-47BF-80BB-3E5CE97B8D5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7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AF2D-88BF-47BF-80BB-3E5CE97B8D5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0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DAF2D-88BF-47BF-80BB-3E5CE97B8D5C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24CBB-EC15-4284-B05B-6964632EC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4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053" y="1734904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  <a:t>Development</a:t>
            </a:r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  <a:t>Impact Fees </a:t>
            </a:r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endParaRPr lang="en-US" sz="2400" b="1" dirty="0">
              <a:latin typeface="Copperplate Gothic Bold" panose="020E07050202060204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91301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3E524A-DEAB-4556-9808-80B245C56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3941" y="4331880"/>
            <a:ext cx="9144000" cy="1655763"/>
          </a:xfrm>
        </p:spPr>
        <p:txBody>
          <a:bodyPr/>
          <a:lstStyle/>
          <a:p>
            <a:r>
              <a:rPr lang="en-US" dirty="0"/>
              <a:t>City Council Workshop</a:t>
            </a:r>
          </a:p>
          <a:p>
            <a:r>
              <a:rPr lang="en-US" dirty="0"/>
              <a:t>December 8, 2022</a:t>
            </a:r>
          </a:p>
        </p:txBody>
      </p:sp>
    </p:spTree>
    <p:extLst>
      <p:ext uri="{BB962C8B-B14F-4D97-AF65-F5344CB8AC3E}">
        <p14:creationId xmlns:p14="http://schemas.microsoft.com/office/powerpoint/2010/main" val="333085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270932"/>
            <a:ext cx="10019251" cy="1103152"/>
          </a:xfrm>
        </p:spPr>
        <p:txBody>
          <a:bodyPr>
            <a:normAutofit fontScale="90000"/>
          </a:bodyPr>
          <a:lstStyle/>
          <a:p>
            <a:pPr algn="l"/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  <a:t>Exemptions:  Affordable Housing</a:t>
            </a:r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endParaRPr lang="en-US" sz="2400" b="1" dirty="0">
              <a:latin typeface="Copperplate Gothic Bold" panose="020E07050202060204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91301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3E524A-DEAB-4556-9808-80B245C56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5909" y="2285417"/>
            <a:ext cx="6140244" cy="3978224"/>
          </a:xfrm>
        </p:spPr>
        <p:txBody>
          <a:bodyPr>
            <a:normAutofit fontScale="70000" lnSpcReduction="20000"/>
          </a:bodyPr>
          <a:lstStyle/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600" dirty="0"/>
              <a:t>City Council may grant exemptions for:</a:t>
            </a:r>
          </a:p>
          <a:p>
            <a:pPr marL="800080" lvl="1" indent="-342891" algn="l">
              <a:buFontTx/>
              <a:buChar char="-"/>
            </a:pPr>
            <a:r>
              <a:rPr lang="en-US" sz="2100" dirty="0"/>
              <a:t>Business development project representing “extraordinary economic development and employment growth”</a:t>
            </a:r>
          </a:p>
          <a:p>
            <a:pPr marL="800080" lvl="1" indent="-342891" algn="l">
              <a:buFontTx/>
              <a:buChar char="-"/>
            </a:pPr>
            <a:r>
              <a:rPr lang="en-US" sz="2100" dirty="0"/>
              <a:t>Residence or housing project increasing the supply of housing that would be affordable to disadvantaged individuals or families 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600" dirty="0"/>
              <a:t>Recommend a 25% reduction for affordable housing projects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sz="2600" dirty="0"/>
              <a:t>Affordable housing defined as:</a:t>
            </a:r>
          </a:p>
          <a:p>
            <a:pPr marL="800089" lvl="1" indent="-342900" algn="just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en-US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low-income housing tax credit (LIHTC) and similarly financed housing that has long term affordability requirements imposed by the federal, state, or local governments;</a:t>
            </a:r>
          </a:p>
          <a:p>
            <a:pPr marL="800089" lvl="1" indent="-342900" algn="just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en-US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 or more dwellings where</a:t>
            </a:r>
          </a:p>
          <a:p>
            <a:pPr marL="1257277" lvl="2" indent="-3429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Rents to be at or below FMRs for a period of 15 years (deed restricted)</a:t>
            </a:r>
          </a:p>
          <a:p>
            <a:pPr marL="1257277" lvl="2" indent="-342900" algn="just">
              <a:lnSpc>
                <a:spcPct val="115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Sale price of homes to be at or below 80% of FHA limits for a period of 15 years (deed restricted)</a:t>
            </a:r>
          </a:p>
          <a:p>
            <a:pPr marL="800089" lvl="1" indent="-342900" algn="l">
              <a:buFontTx/>
              <a:buChar char="-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6C805-E606-3794-2F09-2BAE84E6E5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57" t="22361" r="68687" b="48889"/>
          <a:stretch/>
        </p:blipFill>
        <p:spPr>
          <a:xfrm>
            <a:off x="7156152" y="2939413"/>
            <a:ext cx="4482175" cy="22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6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52704"/>
            <a:ext cx="9144000" cy="1164992"/>
          </a:xfrm>
        </p:spPr>
        <p:txBody>
          <a:bodyPr>
            <a:normAutofit fontScale="90000"/>
          </a:bodyPr>
          <a:lstStyle/>
          <a:p>
            <a:pPr algn="l"/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  <a:t>Additional Considerations &amp; next Steps</a:t>
            </a:r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endParaRPr lang="en-US" sz="2400" b="1" dirty="0">
              <a:latin typeface="Copperplate Gothic Bold" panose="020E07050202060204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91301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3E524A-DEAB-4556-9808-80B245C56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7958" y="2030136"/>
            <a:ext cx="9635983" cy="4362276"/>
          </a:xfrm>
        </p:spPr>
        <p:txBody>
          <a:bodyPr>
            <a:normAutofit/>
          </a:bodyPr>
          <a:lstStyle/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dirty="0"/>
              <a:t>Phased implementation process:</a:t>
            </a:r>
          </a:p>
          <a:p>
            <a:pPr lvl="1" algn="just">
              <a:spcBef>
                <a:spcPts val="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39" lvl="1" indent="-285750" algn="just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Year 1:  50% of impact fee of $1,966</a:t>
            </a:r>
          </a:p>
          <a:p>
            <a:pPr marL="742939" lvl="1" indent="-285750" algn="just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Year 2:  75% of impact fee of $2,948</a:t>
            </a:r>
          </a:p>
          <a:p>
            <a:pPr marL="742939" lvl="1" indent="-285750" algn="just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Year 3:  100% of impact fee of $3,931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Planning Commission considers CIE 	 	January 10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City Council convenes Public Hearing #1     	January 12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City Council convenes Public Hearing #2 		January 26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City Council considers CIE			January 26</a:t>
            </a:r>
          </a:p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City Council considers resolution </a:t>
            </a:r>
          </a:p>
          <a:p>
            <a:pPr marR="0" lvl="0"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for affordable housing exemption 		January 26 </a:t>
            </a:r>
          </a:p>
          <a:p>
            <a:pPr marL="342900" indent="-342900" algn="just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New roadway assistance program on way to Savannah area">
            <a:extLst>
              <a:ext uri="{FF2B5EF4-FFF2-40B4-BE49-F238E27FC236}">
                <a16:creationId xmlns:a16="http://schemas.microsoft.com/office/drawing/2014/main" id="{3B43DF12-4F5D-BE85-DBC5-87A33E636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814" y="2605138"/>
            <a:ext cx="4049997" cy="228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688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91301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61F1BFC-A2B7-3210-8168-8B9A25EE4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 descr="D:\GRAPHICS\Drawings\Diagrams\Briefing Flow Chart.jpg">
            <a:extLst>
              <a:ext uri="{FF2B5EF4-FFF2-40B4-BE49-F238E27FC236}">
                <a16:creationId xmlns:a16="http://schemas.microsoft.com/office/drawing/2014/main" id="{9DAB9C9A-2E63-BEA6-979C-99941F8A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394" y="861869"/>
            <a:ext cx="10021215" cy="5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eckmark Symbol – HTML for Checkmark Unicode">
            <a:extLst>
              <a:ext uri="{FF2B5EF4-FFF2-40B4-BE49-F238E27FC236}">
                <a16:creationId xmlns:a16="http://schemas.microsoft.com/office/drawing/2014/main" id="{A6F6CCCE-A91E-9838-418A-8C88970F3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clrChange>
              <a:clrFrom>
                <a:srgbClr val="090909"/>
              </a:clrFrom>
              <a:clrTo>
                <a:srgbClr val="0909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748935"/>
            <a:ext cx="1443408" cy="13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heckmark Symbol – HTML for Checkmark Unicode">
            <a:extLst>
              <a:ext uri="{FF2B5EF4-FFF2-40B4-BE49-F238E27FC236}">
                <a16:creationId xmlns:a16="http://schemas.microsoft.com/office/drawing/2014/main" id="{7E5A8272-2D0F-B660-0676-6EFBE1537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B5B5B5"/>
              </a:clrFrom>
              <a:clrTo>
                <a:srgbClr val="B5B5B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81934" y="751206"/>
            <a:ext cx="1336604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3597B96-92B3-A08A-8581-BA65C6ECB90D}"/>
              </a:ext>
            </a:extLst>
          </p:cNvPr>
          <p:cNvSpPr txBox="1"/>
          <p:nvPr/>
        </p:nvSpPr>
        <p:spPr>
          <a:xfrm>
            <a:off x="9481934" y="2941739"/>
            <a:ext cx="1333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2000" b="1" i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162744-2DDA-7EDC-D1F6-ADB8C9E47CDA}"/>
              </a:ext>
            </a:extLst>
          </p:cNvPr>
          <p:cNvSpPr/>
          <p:nvPr/>
        </p:nvSpPr>
        <p:spPr>
          <a:xfrm>
            <a:off x="1458822" y="4429919"/>
            <a:ext cx="1504951" cy="1447800"/>
          </a:xfrm>
          <a:prstGeom prst="ellipse">
            <a:avLst/>
          </a:prstGeom>
          <a:noFill/>
          <a:ln w="50800" cmpd="sng">
            <a:solidFill>
              <a:srgbClr val="FFFF00"/>
            </a:solidFill>
            <a:prstDash val="dash"/>
          </a:ln>
          <a:effectLst>
            <a:outerShdw blurRad="50800" dist="50800" dir="5400000" algn="ctr" rotWithShape="0">
              <a:srgbClr val="F9A13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599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70932"/>
            <a:ext cx="9144000" cy="1103152"/>
          </a:xfrm>
        </p:spPr>
        <p:txBody>
          <a:bodyPr>
            <a:normAutofit fontScale="90000"/>
          </a:bodyPr>
          <a:lstStyle/>
          <a:p>
            <a:pPr algn="l"/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  <a:t>2023 - 2027 Community </a:t>
            </a:r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  <a:t>Work Program</a:t>
            </a:r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endParaRPr lang="en-US" sz="2400" b="1" dirty="0">
              <a:latin typeface="Copperplate Gothic Bold" panose="020E07050202060204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91301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3E524A-DEAB-4556-9808-80B245C56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5909" y="2601119"/>
            <a:ext cx="5126932" cy="3136951"/>
          </a:xfrm>
        </p:spPr>
        <p:txBody>
          <a:bodyPr>
            <a:normAutofit/>
          </a:bodyPr>
          <a:lstStyle/>
          <a:p>
            <a:pPr marL="800080" lvl="1" indent="-457189" algn="l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cs typeface="Arial" panose="020B0604020202020204" pitchFamily="34" charset="0"/>
              </a:rPr>
              <a:t>Impact Fee Eligible Projects </a:t>
            </a:r>
          </a:p>
          <a:p>
            <a:pPr lvl="2" algn="l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−"/>
              <a:defRPr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  Public Facility Category</a:t>
            </a:r>
          </a:p>
          <a:p>
            <a:pPr lvl="2" algn="l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−"/>
              <a:defRPr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  Implementation Year(s)</a:t>
            </a:r>
          </a:p>
          <a:p>
            <a:pPr lvl="2" algn="l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−"/>
              <a:defRPr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  Responsible Party</a:t>
            </a:r>
          </a:p>
          <a:p>
            <a:pPr lvl="2" algn="l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−"/>
              <a:defRPr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  Cost Estimate</a:t>
            </a:r>
          </a:p>
          <a:p>
            <a:pPr lvl="2" algn="l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−"/>
              <a:defRPr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  Funding Sources</a:t>
            </a:r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14C8C-3A98-4C1C-8D93-C6ACD8C8E1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464" y="4090862"/>
            <a:ext cx="2286000" cy="1133225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950D690-746F-1522-8B4B-D9193F4C983B}"/>
              </a:ext>
            </a:extLst>
          </p:cNvPr>
          <p:cNvSpPr txBox="1">
            <a:spLocks noChangeArrowheads="1"/>
          </p:cNvSpPr>
          <p:nvPr/>
        </p:nvSpPr>
        <p:spPr>
          <a:xfrm>
            <a:off x="1315762" y="4242207"/>
            <a:ext cx="1676399" cy="10668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7C77B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Protection</a:t>
            </a:r>
            <a:br>
              <a:rPr lang="en-US" altLang="en-US" sz="2800" b="0" dirty="0">
                <a:solidFill>
                  <a:schemeClr val="bg1"/>
                </a:solidFill>
                <a:latin typeface="Calibri Light" panose="020F0302020204030204"/>
              </a:rPr>
            </a:br>
            <a:endParaRPr lang="en-US" altLang="en-US" sz="2800" b="0" dirty="0">
              <a:solidFill>
                <a:schemeClr val="bg1"/>
              </a:solidFill>
              <a:latin typeface="Calibri Light" panose="020F03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BF4E18-63C7-BC18-6A8D-C2B75A3068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404" y="2753053"/>
            <a:ext cx="2286000" cy="1133651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C7E3093A-FBDA-4EBB-6B6C-4DF69E63F5B3}"/>
              </a:ext>
            </a:extLst>
          </p:cNvPr>
          <p:cNvSpPr txBox="1">
            <a:spLocks noChangeArrowheads="1"/>
          </p:cNvSpPr>
          <p:nvPr/>
        </p:nvSpPr>
        <p:spPr>
          <a:xfrm>
            <a:off x="3484194" y="3010433"/>
            <a:ext cx="2323327" cy="685800"/>
          </a:xfrm>
          <a:prstGeom prst="rect">
            <a:avLst/>
          </a:prstGeom>
        </p:spPr>
        <p:txBody>
          <a:bodyPr vert="horz" lIns="0" tIns="0" rIns="0" bIns="0" rtlCol="0" anchor="ctr">
            <a:normAutofit fontScale="2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7C77B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n-US" alt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Improvements</a:t>
            </a:r>
            <a:br>
              <a:rPr lang="en-US" altLang="en-US" sz="3600" b="0" dirty="0">
                <a:solidFill>
                  <a:srgbClr val="009DDC"/>
                </a:solidFill>
                <a:latin typeface="Calibri Light" panose="020F0302020204030204"/>
              </a:rPr>
            </a:br>
            <a:endParaRPr lang="en-US" altLang="en-US" sz="3600" b="0" dirty="0">
              <a:solidFill>
                <a:srgbClr val="009DDC"/>
              </a:solidFill>
              <a:latin typeface="Calibri Light" panose="020F03020202040302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DF3206-62B7-816A-1C1C-40A21517B3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195" y="4072386"/>
            <a:ext cx="2286000" cy="1133225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F52ED7AA-89DB-A2A1-151C-D16938BAD96F}"/>
              </a:ext>
            </a:extLst>
          </p:cNvPr>
          <p:cNvSpPr txBox="1">
            <a:spLocks noChangeArrowheads="1"/>
          </p:cNvSpPr>
          <p:nvPr/>
        </p:nvSpPr>
        <p:spPr>
          <a:xfrm>
            <a:off x="3558129" y="4273305"/>
            <a:ext cx="2101851" cy="1066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7C77B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Parks &amp; 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Recreation</a:t>
            </a:r>
            <a:br>
              <a:rPr lang="en-US" altLang="en-US" sz="2000" b="0" dirty="0">
                <a:solidFill>
                  <a:schemeClr val="bg1"/>
                </a:solidFill>
                <a:latin typeface="Calibri Light" panose="020F0302020204030204"/>
              </a:rPr>
            </a:br>
            <a:endParaRPr lang="en-US" altLang="en-US" sz="2000" b="0" dirty="0">
              <a:solidFill>
                <a:schemeClr val="bg1"/>
              </a:solidFill>
              <a:latin typeface="Calibri Light" panose="020F03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1231E8-4A1F-A381-F09A-8FA6ADD754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375" y="2761721"/>
            <a:ext cx="2286000" cy="1133651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36CA8665-C6F1-45D5-C767-EA72EBC4AADA}"/>
              </a:ext>
            </a:extLst>
          </p:cNvPr>
          <p:cNvSpPr txBox="1">
            <a:spLocks noChangeArrowheads="1"/>
          </p:cNvSpPr>
          <p:nvPr/>
        </p:nvSpPr>
        <p:spPr>
          <a:xfrm>
            <a:off x="1136327" y="3029951"/>
            <a:ext cx="2101851" cy="685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rgbClr val="7C77B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Enforcement</a:t>
            </a:r>
            <a:br>
              <a:rPr lang="en-US" altLang="en-US" sz="2800" b="0" dirty="0">
                <a:solidFill>
                  <a:srgbClr val="009DDC"/>
                </a:solidFill>
                <a:latin typeface="Calibri Light" panose="020F0302020204030204"/>
              </a:rPr>
            </a:br>
            <a:endParaRPr lang="en-US" altLang="en-US" sz="2800" b="0" dirty="0">
              <a:solidFill>
                <a:srgbClr val="009DDC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12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3339" y="817707"/>
            <a:ext cx="9144000" cy="74161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  <a:t>Update on Process  </a:t>
            </a:r>
            <a:endParaRPr lang="en-US" sz="2400" b="1" dirty="0">
              <a:latin typeface="Copperplate Gothic Bold" panose="020E07050202060204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91301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3E524A-DEAB-4556-9808-80B245C56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096" y="2098104"/>
            <a:ext cx="7229525" cy="4362275"/>
          </a:xfrm>
        </p:spPr>
        <p:txBody>
          <a:bodyPr>
            <a:normAutofit/>
          </a:bodyPr>
          <a:lstStyle/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dirty="0"/>
              <a:t>September 8:  Council approved the CIE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dirty="0"/>
              <a:t>September 11: CIE submitted Coastal Regional Commission (CRC) &amp; Department of Community Affairs (DCA)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dirty="0"/>
              <a:t>October 12:  CRC hosted regional hearing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dirty="0"/>
              <a:t>November 23:  Comments received from DCA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dirty="0"/>
              <a:t>Addressing comments and resubmitting CIE to DCA </a:t>
            </a:r>
          </a:p>
          <a:p>
            <a:pPr marL="342891" indent="-342891" algn="l">
              <a:buFont typeface="Arial" panose="020B0604020202020204" pitchFamily="34" charset="0"/>
              <a:buChar char="•"/>
            </a:pPr>
            <a:r>
              <a:rPr lang="en-US" dirty="0"/>
              <a:t>Anticipating </a:t>
            </a:r>
            <a:r>
              <a:rPr lang="en-US" dirty="0" err="1"/>
              <a:t>DCA</a:t>
            </a:r>
            <a:r>
              <a:rPr lang="en-US" dirty="0"/>
              <a:t> approval within a few weeks</a:t>
            </a:r>
          </a:p>
        </p:txBody>
      </p:sp>
      <p:pic>
        <p:nvPicPr>
          <p:cNvPr id="3" name="Picture 2" descr="Target_resize-1">
            <a:extLst>
              <a:ext uri="{FF2B5EF4-FFF2-40B4-BE49-F238E27FC236}">
                <a16:creationId xmlns:a16="http://schemas.microsoft.com/office/drawing/2014/main" id="{9757C2A7-588E-1229-A366-A3B1AC219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014" y="4016540"/>
            <a:ext cx="4585173" cy="229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623D75-86A7-3494-28E2-BE9521E529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812" t="52800" r="75691" b="24486"/>
          <a:stretch/>
        </p:blipFill>
        <p:spPr>
          <a:xfrm>
            <a:off x="7332014" y="1480664"/>
            <a:ext cx="4600604" cy="247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1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8165" y="731193"/>
            <a:ext cx="9144000" cy="1103152"/>
          </a:xfrm>
        </p:spPr>
        <p:txBody>
          <a:bodyPr>
            <a:normAutofit fontScale="90000"/>
          </a:bodyPr>
          <a:lstStyle/>
          <a:p>
            <a:pPr algn="l"/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  <a:t>Impact Fee Reductions </a:t>
            </a:r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endParaRPr lang="en-US" sz="2400" b="1" dirty="0">
              <a:latin typeface="Copperplate Gothic Bold" panose="020E07050202060204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91301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13124D20-5F52-F954-64D8-DC5E64283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302" y="1696452"/>
            <a:ext cx="4112593" cy="436227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Eliminated projects from the Road Improvements Public Facility Category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Impact fees can only be used for added capacity to support new growth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Maintenance projects cannot be supported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Reduced the project total from $24,913,956 (21.5%)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2BF12-0B84-9DA6-C201-5A3916C19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42" y="1834345"/>
            <a:ext cx="6570383" cy="3505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70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885" y="1212151"/>
            <a:ext cx="9144000" cy="1085560"/>
          </a:xfrm>
        </p:spPr>
        <p:txBody>
          <a:bodyPr>
            <a:normAutofit fontScale="90000"/>
          </a:bodyPr>
          <a:lstStyle/>
          <a:p>
            <a:pPr algn="l"/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  <a:t>Impact Fee Reductions</a:t>
            </a:r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endParaRPr lang="en-US" sz="2400" b="1" dirty="0">
              <a:latin typeface="Copperplate Gothic Bold" panose="020E07050202060204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91301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3E524A-DEAB-4556-9808-80B245C56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2817" y="2214437"/>
            <a:ext cx="5332422" cy="437686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Updated discount rate based on the Georgia 1 Fund which will serve as the impact fee interest-bearing account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Now reflects current market conditions (higher interest rate and construction costs)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Included SPLOST credit applicable to Parks &amp; Recreation Public Facility Category</a:t>
            </a:r>
          </a:p>
          <a:p>
            <a:pPr algn="l"/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Reduced project costs by 9%</a:t>
            </a:r>
            <a:endParaRPr lang="en-US" b="1" i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 descr="Ribbon cutting held for Mohawk Lake Park">
            <a:extLst>
              <a:ext uri="{FF2B5EF4-FFF2-40B4-BE49-F238E27FC236}">
                <a16:creationId xmlns:a16="http://schemas.microsoft.com/office/drawing/2014/main" id="{9C621DE9-04E4-2E5D-84C0-52D2013BC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7" b="27387"/>
          <a:stretch/>
        </p:blipFill>
        <p:spPr bwMode="auto">
          <a:xfrm>
            <a:off x="6510169" y="2412621"/>
            <a:ext cx="5332422" cy="266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14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270932"/>
            <a:ext cx="10668001" cy="1103152"/>
          </a:xfrm>
        </p:spPr>
        <p:txBody>
          <a:bodyPr>
            <a:normAutofit fontScale="90000"/>
          </a:bodyPr>
          <a:lstStyle/>
          <a:p>
            <a:pPr algn="l"/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  <a:t>Impact Fees for Selected Land Uses </a:t>
            </a:r>
            <a:r>
              <a:rPr lang="en-US" sz="2700" dirty="0">
                <a:latin typeface="Copperplate Gothic Bold" panose="020E0705020206020404" pitchFamily="34" charset="0"/>
                <a:cs typeface="Arial" panose="020B0604020202020204" pitchFamily="34" charset="0"/>
              </a:rPr>
              <a:t>(100% of Maximum Fees before reductions)</a:t>
            </a:r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endParaRPr lang="en-US" sz="2400" b="1" dirty="0">
              <a:latin typeface="Copperplate Gothic Bold" panose="020E07050202060204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91301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871D86-D10F-BDBD-D0EA-251A3A9AB28D}"/>
              </a:ext>
            </a:extLst>
          </p:cNvPr>
          <p:cNvGrpSpPr/>
          <p:nvPr/>
        </p:nvGrpSpPr>
        <p:grpSpPr>
          <a:xfrm>
            <a:off x="1739788" y="2374084"/>
            <a:ext cx="9098998" cy="3451491"/>
            <a:chOff x="1739788" y="2374084"/>
            <a:chExt cx="9098998" cy="34514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73719F7-10A2-4060-5EAD-99C66F5B8E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95"/>
            <a:stretch/>
          </p:blipFill>
          <p:spPr>
            <a:xfrm>
              <a:off x="1739788" y="2374084"/>
              <a:ext cx="9098998" cy="3451491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312773-8724-F37B-293A-4F3ED2C9F570}"/>
                </a:ext>
              </a:extLst>
            </p:cNvPr>
            <p:cNvSpPr/>
            <p:nvPr/>
          </p:nvSpPr>
          <p:spPr>
            <a:xfrm>
              <a:off x="8656890" y="2973936"/>
              <a:ext cx="1974078" cy="45506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090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270932"/>
            <a:ext cx="10668001" cy="1103152"/>
          </a:xfrm>
        </p:spPr>
        <p:txBody>
          <a:bodyPr>
            <a:normAutofit fontScale="90000"/>
          </a:bodyPr>
          <a:lstStyle/>
          <a:p>
            <a:pPr algn="l"/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  <a:t>Impact Fees for Selected Land Uses </a:t>
            </a:r>
            <a:r>
              <a:rPr lang="en-US" sz="2700" dirty="0">
                <a:latin typeface="Copperplate Gothic Bold" panose="020E0705020206020404" pitchFamily="34" charset="0"/>
                <a:cs typeface="Arial" panose="020B0604020202020204" pitchFamily="34" charset="0"/>
              </a:rPr>
              <a:t>(100% of Maximum Fees After 9% Reduction)</a:t>
            </a:r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endParaRPr lang="en-US" sz="2400" b="1" dirty="0">
              <a:latin typeface="Copperplate Gothic Bold" panose="020E07050202060204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91301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090AF8-66C1-D2B3-7039-257747BD2093}"/>
              </a:ext>
            </a:extLst>
          </p:cNvPr>
          <p:cNvGrpSpPr/>
          <p:nvPr/>
        </p:nvGrpSpPr>
        <p:grpSpPr>
          <a:xfrm>
            <a:off x="1679812" y="2545563"/>
            <a:ext cx="9144000" cy="3408709"/>
            <a:chOff x="1679812" y="2545563"/>
            <a:chExt cx="9144000" cy="34087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24979B9-E38B-A881-794D-812BD9F9F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9812" y="2545563"/>
              <a:ext cx="9144000" cy="3408709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A432558-9E01-10E7-5DF2-0865C1468209}"/>
                </a:ext>
              </a:extLst>
            </p:cNvPr>
            <p:cNvSpPr/>
            <p:nvPr/>
          </p:nvSpPr>
          <p:spPr>
            <a:xfrm>
              <a:off x="8690342" y="2973936"/>
              <a:ext cx="1974078" cy="45506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520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6071" y="1270932"/>
            <a:ext cx="11025930" cy="1103152"/>
          </a:xfrm>
        </p:spPr>
        <p:txBody>
          <a:bodyPr>
            <a:normAutofit fontScale="90000"/>
          </a:bodyPr>
          <a:lstStyle/>
          <a:p>
            <a:pPr algn="l"/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  <a:t>Impact Fees for Selected Land Uses </a:t>
            </a:r>
            <a:r>
              <a:rPr lang="en-US" sz="2700" dirty="0">
                <a:latin typeface="Copperplate Gothic Bold" panose="020E0705020206020404" pitchFamily="34" charset="0"/>
                <a:cs typeface="Arial" panose="020B0604020202020204" pitchFamily="34" charset="0"/>
              </a:rPr>
              <a:t>(Reduction to Parks &amp; Recreation Only)</a:t>
            </a:r>
            <a:br>
              <a:rPr lang="en-US" sz="4400" dirty="0">
                <a:latin typeface="Copperplate Gothic Bold" panose="020E0705020206020404" pitchFamily="34" charset="0"/>
                <a:cs typeface="Arial" panose="020B0604020202020204" pitchFamily="34" charset="0"/>
              </a:rPr>
            </a:br>
            <a:endParaRPr lang="en-US" sz="2400" b="1" dirty="0">
              <a:latin typeface="Copperplate Gothic Bold" panose="020E07050202060204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1"/>
            <a:ext cx="2963773" cy="9051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91301"/>
            <a:ext cx="12192000" cy="266700"/>
          </a:xfrm>
          <a:prstGeom prst="rect">
            <a:avLst/>
          </a:prstGeom>
          <a:solidFill>
            <a:srgbClr val="228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90EBB2-D528-B222-9F3D-1E628711B415}"/>
              </a:ext>
            </a:extLst>
          </p:cNvPr>
          <p:cNvGrpSpPr/>
          <p:nvPr/>
        </p:nvGrpSpPr>
        <p:grpSpPr>
          <a:xfrm>
            <a:off x="1751406" y="2445697"/>
            <a:ext cx="7985416" cy="3511208"/>
            <a:chOff x="1751406" y="2445697"/>
            <a:chExt cx="7985416" cy="351120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E127CC7-4DB0-1D1F-E3E2-E5877202CF7E}"/>
                </a:ext>
              </a:extLst>
            </p:cNvPr>
            <p:cNvSpPr/>
            <p:nvPr/>
          </p:nvSpPr>
          <p:spPr>
            <a:xfrm>
              <a:off x="4077049" y="5478733"/>
              <a:ext cx="1048624" cy="4781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43CE96E-D0D3-804D-268D-0162095B1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1406" y="2445697"/>
              <a:ext cx="7985416" cy="3354984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447C0C6-5C2D-F15A-2BE9-CD541BF35E06}"/>
                </a:ext>
              </a:extLst>
            </p:cNvPr>
            <p:cNvSpPr/>
            <p:nvPr/>
          </p:nvSpPr>
          <p:spPr>
            <a:xfrm>
              <a:off x="7870271" y="2894202"/>
              <a:ext cx="1701568" cy="27050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2C2B80F5-EE29-4109-F7D5-CB247290AA3F}"/>
              </a:ext>
            </a:extLst>
          </p:cNvPr>
          <p:cNvSpPr/>
          <p:nvPr/>
        </p:nvSpPr>
        <p:spPr>
          <a:xfrm>
            <a:off x="4077049" y="2894202"/>
            <a:ext cx="1166070" cy="2705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02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20611</TotalTime>
  <Words>509</Words>
  <Application>Microsoft Office PowerPoint</Application>
  <PresentationFormat>Widescreen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Copperplate Gothic Bold</vt:lpstr>
      <vt:lpstr>Courier New</vt:lpstr>
      <vt:lpstr>Symbol</vt:lpstr>
      <vt:lpstr>Times New Roman</vt:lpstr>
      <vt:lpstr>Office Theme</vt:lpstr>
      <vt:lpstr>  Development Impact Fees   </vt:lpstr>
      <vt:lpstr>PowerPoint Presentation</vt:lpstr>
      <vt:lpstr>  2023 - 2027 Community  Work Program </vt:lpstr>
      <vt:lpstr>Update on Process  </vt:lpstr>
      <vt:lpstr> Impact Fee Reductions  </vt:lpstr>
      <vt:lpstr>  Impact Fee Reductions </vt:lpstr>
      <vt:lpstr> Impact Fees for Selected Land Uses (100% of Maximum Fees before reductions) </vt:lpstr>
      <vt:lpstr> Impact Fees for Selected Land Uses (100% of Maximum Fees After 9% Reduction) </vt:lpstr>
      <vt:lpstr> Impact Fees for Selected Land Uses (Reduction to Parks &amp; Recreation Only) </vt:lpstr>
      <vt:lpstr> Exemptions:  Affordable Housing </vt:lpstr>
      <vt:lpstr> Additional Considerations &amp; next Steps </vt:lpstr>
    </vt:vector>
  </TitlesOfParts>
  <Company>City of Savannah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or Conference Name and Dates</dc:title>
  <dc:creator>Carol Lasell</dc:creator>
  <cp:lastModifiedBy>Myriam Baker</cp:lastModifiedBy>
  <cp:revision>42</cp:revision>
  <cp:lastPrinted>2022-12-08T14:09:27Z</cp:lastPrinted>
  <dcterms:created xsi:type="dcterms:W3CDTF">2019-06-17T16:23:34Z</dcterms:created>
  <dcterms:modified xsi:type="dcterms:W3CDTF">2022-12-08T14:10:12Z</dcterms:modified>
</cp:coreProperties>
</file>