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2" r:id="rId5"/>
  </p:sldMasterIdLst>
  <p:notesMasterIdLst>
    <p:notesMasterId r:id="rId30"/>
  </p:notesMasterIdLst>
  <p:sldIdLst>
    <p:sldId id="266" r:id="rId6"/>
    <p:sldId id="265" r:id="rId7"/>
    <p:sldId id="260" r:id="rId8"/>
    <p:sldId id="272" r:id="rId9"/>
    <p:sldId id="264" r:id="rId10"/>
    <p:sldId id="267" r:id="rId11"/>
    <p:sldId id="257" r:id="rId12"/>
    <p:sldId id="258" r:id="rId13"/>
    <p:sldId id="261" r:id="rId14"/>
    <p:sldId id="259" r:id="rId15"/>
    <p:sldId id="263" r:id="rId16"/>
    <p:sldId id="269" r:id="rId17"/>
    <p:sldId id="273" r:id="rId18"/>
    <p:sldId id="270" r:id="rId19"/>
    <p:sldId id="379" r:id="rId20"/>
    <p:sldId id="371" r:id="rId21"/>
    <p:sldId id="373" r:id="rId22"/>
    <p:sldId id="372" r:id="rId23"/>
    <p:sldId id="297" r:id="rId24"/>
    <p:sldId id="376" r:id="rId25"/>
    <p:sldId id="377" r:id="rId26"/>
    <p:sldId id="300" r:id="rId27"/>
    <p:sldId id="374" r:id="rId28"/>
    <p:sldId id="262"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E0D0A"/>
    <a:srgbClr val="4D4635"/>
    <a:srgbClr val="A09B56"/>
    <a:srgbClr val="000000"/>
    <a:srgbClr val="F2F2F2"/>
    <a:srgbClr val="EEEDE5"/>
    <a:srgbClr val="AAA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9B077-579D-445D-B435-09CEB6C534FE}" v="70" dt="2022-05-10T20:09:14.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8" autoAdjust="0"/>
    <p:restoredTop sz="94660"/>
  </p:normalViewPr>
  <p:slideViewPr>
    <p:cSldViewPr snapToGrid="0">
      <p:cViewPr varScale="1">
        <p:scale>
          <a:sx n="112" d="100"/>
          <a:sy n="112" d="100"/>
        </p:scale>
        <p:origin x="5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E5B48-092E-4319-964A-8635B9C6458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630625CB-0070-4C3C-9AEE-A81F1E29B972}">
      <dgm:prSet phldrT="[Text]" custT="1"/>
      <dgm:spPr/>
      <dgm:t>
        <a:bodyPr/>
        <a:lstStyle/>
        <a:p>
          <a:r>
            <a:rPr lang="en-US" sz="2000" b="1" dirty="0"/>
            <a:t>CoC Board</a:t>
          </a:r>
        </a:p>
      </dgm:t>
    </dgm:pt>
    <dgm:pt modelId="{F7D90B5E-F7E2-4C73-A941-3C510E1484A9}" type="parTrans" cxnId="{E8DFB669-718D-4057-8CA4-34755C1BBF3F}">
      <dgm:prSet/>
      <dgm:spPr/>
      <dgm:t>
        <a:bodyPr/>
        <a:lstStyle/>
        <a:p>
          <a:endParaRPr lang="en-US"/>
        </a:p>
      </dgm:t>
    </dgm:pt>
    <dgm:pt modelId="{92F3E1BD-EACB-42B4-9B67-06AC826F47CA}" type="sibTrans" cxnId="{E8DFB669-718D-4057-8CA4-34755C1BBF3F}">
      <dgm:prSet/>
      <dgm:spPr/>
      <dgm:t>
        <a:bodyPr/>
        <a:lstStyle/>
        <a:p>
          <a:endParaRPr lang="en-US"/>
        </a:p>
      </dgm:t>
    </dgm:pt>
    <dgm:pt modelId="{7FE77CEB-57A3-4208-91F7-AE155E731139}">
      <dgm:prSet phldrT="[Text]"/>
      <dgm:spPr/>
      <dgm:t>
        <a:bodyPr/>
        <a:lstStyle/>
        <a:p>
          <a:r>
            <a:rPr lang="en-US" dirty="0"/>
            <a:t>13-15 elected and appointed positions nominated by CoC general membership and</a:t>
          </a:r>
        </a:p>
      </dgm:t>
    </dgm:pt>
    <dgm:pt modelId="{675C17B1-94EB-4A6F-8F71-F1D0443AA9CA}" type="parTrans" cxnId="{69678794-986B-4CEA-B5E3-FE81603CDA46}">
      <dgm:prSet/>
      <dgm:spPr/>
      <dgm:t>
        <a:bodyPr/>
        <a:lstStyle/>
        <a:p>
          <a:endParaRPr lang="en-US"/>
        </a:p>
      </dgm:t>
    </dgm:pt>
    <dgm:pt modelId="{F277E799-06FB-40D4-B7AC-952BD1DEB05E}" type="sibTrans" cxnId="{69678794-986B-4CEA-B5E3-FE81603CDA46}">
      <dgm:prSet/>
      <dgm:spPr/>
      <dgm:t>
        <a:bodyPr/>
        <a:lstStyle/>
        <a:p>
          <a:endParaRPr lang="en-US"/>
        </a:p>
      </dgm:t>
    </dgm:pt>
    <dgm:pt modelId="{76CDBF41-1A36-4119-88FE-14F9F2723F95}">
      <dgm:prSet phldrT="[Text]" custT="1"/>
      <dgm:spPr/>
      <dgm:t>
        <a:bodyPr/>
        <a:lstStyle/>
        <a:p>
          <a:r>
            <a:rPr lang="en-US" sz="2000" b="1" dirty="0"/>
            <a:t>CoC General Membership</a:t>
          </a:r>
        </a:p>
      </dgm:t>
    </dgm:pt>
    <dgm:pt modelId="{8846466E-B987-47A7-82A9-6053734E1435}" type="parTrans" cxnId="{15C5626C-406F-4A8D-ACCE-86273AADAEFA}">
      <dgm:prSet/>
      <dgm:spPr/>
      <dgm:t>
        <a:bodyPr/>
        <a:lstStyle/>
        <a:p>
          <a:endParaRPr lang="en-US"/>
        </a:p>
      </dgm:t>
    </dgm:pt>
    <dgm:pt modelId="{78D0253D-2C5A-4D31-B79E-D2937B33A3EA}" type="sibTrans" cxnId="{15C5626C-406F-4A8D-ACCE-86273AADAEFA}">
      <dgm:prSet/>
      <dgm:spPr/>
      <dgm:t>
        <a:bodyPr/>
        <a:lstStyle/>
        <a:p>
          <a:endParaRPr lang="en-US"/>
        </a:p>
      </dgm:t>
    </dgm:pt>
    <dgm:pt modelId="{4738B0C0-E89F-442F-A6A9-6DB1EEEF53D0}">
      <dgm:prSet phldrT="[Text]"/>
      <dgm:spPr/>
      <dgm:t>
        <a:bodyPr/>
        <a:lstStyle/>
        <a:p>
          <a:r>
            <a:rPr lang="en-US" dirty="0"/>
            <a:t>Relevant organizations and individuals committed to ending homelessness in Chatham County.</a:t>
          </a:r>
        </a:p>
      </dgm:t>
    </dgm:pt>
    <dgm:pt modelId="{4777CF83-C918-4B44-BE90-D52B68A753C2}" type="parTrans" cxnId="{EFB795A1-502E-4AE4-A578-3F1E77C71ACF}">
      <dgm:prSet/>
      <dgm:spPr/>
      <dgm:t>
        <a:bodyPr/>
        <a:lstStyle/>
        <a:p>
          <a:endParaRPr lang="en-US"/>
        </a:p>
      </dgm:t>
    </dgm:pt>
    <dgm:pt modelId="{DAF8A228-6B5E-422A-B0C3-EDBF10F185F0}" type="sibTrans" cxnId="{EFB795A1-502E-4AE4-A578-3F1E77C71ACF}">
      <dgm:prSet/>
      <dgm:spPr/>
      <dgm:t>
        <a:bodyPr/>
        <a:lstStyle/>
        <a:p>
          <a:endParaRPr lang="en-US"/>
        </a:p>
      </dgm:t>
    </dgm:pt>
    <dgm:pt modelId="{4A7FEBAE-2A73-4B1C-ABD7-8DD2E64250F3}">
      <dgm:prSet phldrT="[Text]" custT="1"/>
      <dgm:spPr/>
      <dgm:t>
        <a:bodyPr/>
        <a:lstStyle/>
        <a:p>
          <a:r>
            <a:rPr lang="en-US" sz="2000" b="1" dirty="0"/>
            <a:t>Committees &amp; Work Groups</a:t>
          </a:r>
        </a:p>
      </dgm:t>
    </dgm:pt>
    <dgm:pt modelId="{A8520020-8AC7-4C4C-97DB-3F390FC01D22}" type="parTrans" cxnId="{D19C2EBF-F238-4DCB-B8D2-6044ADB97BDC}">
      <dgm:prSet/>
      <dgm:spPr/>
      <dgm:t>
        <a:bodyPr/>
        <a:lstStyle/>
        <a:p>
          <a:endParaRPr lang="en-US"/>
        </a:p>
      </dgm:t>
    </dgm:pt>
    <dgm:pt modelId="{6A4D69F9-9147-4008-8F8B-A3A6595F7D8D}" type="sibTrans" cxnId="{D19C2EBF-F238-4DCB-B8D2-6044ADB97BDC}">
      <dgm:prSet/>
      <dgm:spPr/>
      <dgm:t>
        <a:bodyPr/>
        <a:lstStyle/>
        <a:p>
          <a:endParaRPr lang="en-US"/>
        </a:p>
      </dgm:t>
    </dgm:pt>
    <dgm:pt modelId="{63E6E71C-82EA-41B3-A24C-0D9AB568748E}">
      <dgm:prSet phldrT="[Text]"/>
      <dgm:spPr/>
      <dgm:t>
        <a:bodyPr/>
        <a:lstStyle/>
        <a:p>
          <a:r>
            <a:rPr lang="en-US" dirty="0"/>
            <a:t>Diverse stakeholders consisting of a combination of any of the following: persons with lived experience, board members, general members, funded providers, Collaborative Applicant CoC staff members.</a:t>
          </a:r>
        </a:p>
      </dgm:t>
    </dgm:pt>
    <dgm:pt modelId="{25B1B732-24F9-460B-B4F5-B8F28346889E}" type="parTrans" cxnId="{87E410B3-0496-434C-A87E-DAF1BCECD989}">
      <dgm:prSet/>
      <dgm:spPr/>
      <dgm:t>
        <a:bodyPr/>
        <a:lstStyle/>
        <a:p>
          <a:endParaRPr lang="en-US"/>
        </a:p>
      </dgm:t>
    </dgm:pt>
    <dgm:pt modelId="{D390291F-DCB8-40F8-A282-9B483193AF97}" type="sibTrans" cxnId="{87E410B3-0496-434C-A87E-DAF1BCECD989}">
      <dgm:prSet/>
      <dgm:spPr/>
      <dgm:t>
        <a:bodyPr/>
        <a:lstStyle/>
        <a:p>
          <a:endParaRPr lang="en-US"/>
        </a:p>
      </dgm:t>
    </dgm:pt>
    <dgm:pt modelId="{C1496690-BF4C-4476-94BC-4C9488658064}">
      <dgm:prSet custT="1"/>
      <dgm:spPr/>
      <dgm:t>
        <a:bodyPr/>
        <a:lstStyle/>
        <a:p>
          <a:r>
            <a:rPr lang="en-US" sz="2000" b="1" dirty="0"/>
            <a:t>Collaborative Applicant</a:t>
          </a:r>
        </a:p>
      </dgm:t>
    </dgm:pt>
    <dgm:pt modelId="{5E14FAB4-B943-43D7-8400-26B6CEC4ECBF}" type="parTrans" cxnId="{C5B3A1F8-A521-4656-B683-6048A5740B61}">
      <dgm:prSet/>
      <dgm:spPr/>
      <dgm:t>
        <a:bodyPr/>
        <a:lstStyle/>
        <a:p>
          <a:endParaRPr lang="en-US"/>
        </a:p>
      </dgm:t>
    </dgm:pt>
    <dgm:pt modelId="{8024E974-C2BB-43A6-9A51-FEFF8AAAFE47}" type="sibTrans" cxnId="{C5B3A1F8-A521-4656-B683-6048A5740B61}">
      <dgm:prSet/>
      <dgm:spPr/>
      <dgm:t>
        <a:bodyPr/>
        <a:lstStyle/>
        <a:p>
          <a:endParaRPr lang="en-US"/>
        </a:p>
      </dgm:t>
    </dgm:pt>
    <dgm:pt modelId="{3D01C03A-39E9-46D2-95F9-06B390E2307D}">
      <dgm:prSet custT="1"/>
      <dgm:spPr/>
      <dgm:t>
        <a:bodyPr/>
        <a:lstStyle/>
        <a:p>
          <a:r>
            <a:rPr lang="en-US" sz="2000" b="1" dirty="0"/>
            <a:t>HMIS Lead</a:t>
          </a:r>
        </a:p>
      </dgm:t>
    </dgm:pt>
    <dgm:pt modelId="{461C5B1F-F609-47C7-B6C2-8E02E8349A8E}" type="parTrans" cxnId="{6B2FB671-9B6B-4D35-AC2A-79AD91F64B97}">
      <dgm:prSet/>
      <dgm:spPr/>
      <dgm:t>
        <a:bodyPr/>
        <a:lstStyle/>
        <a:p>
          <a:endParaRPr lang="en-US"/>
        </a:p>
      </dgm:t>
    </dgm:pt>
    <dgm:pt modelId="{ED8F9A22-6409-4734-BAAF-7BA531563F6B}" type="sibTrans" cxnId="{6B2FB671-9B6B-4D35-AC2A-79AD91F64B97}">
      <dgm:prSet/>
      <dgm:spPr/>
      <dgm:t>
        <a:bodyPr/>
        <a:lstStyle/>
        <a:p>
          <a:endParaRPr lang="en-US"/>
        </a:p>
      </dgm:t>
    </dgm:pt>
    <dgm:pt modelId="{B7861167-AE63-42FA-8D13-CF04971B6050}">
      <dgm:prSet/>
      <dgm:spPr/>
      <dgm:t>
        <a:bodyPr/>
        <a:lstStyle/>
        <a:p>
          <a:r>
            <a:rPr lang="en-US"/>
            <a:t>The eligible entity designated by the CoC to collect and submit the required Continuum of Care Application information for all projects the CoC has selected for funding in HUD’s annual CoC process and apply for CoC planning funds on behalf of the CoC.</a:t>
          </a:r>
        </a:p>
      </dgm:t>
    </dgm:pt>
    <dgm:pt modelId="{43CA5BD9-4443-41BE-A983-B4BF6F98A3A0}" type="parTrans" cxnId="{17D11E3D-C744-4DB5-948D-72B05B6C52A0}">
      <dgm:prSet/>
      <dgm:spPr/>
      <dgm:t>
        <a:bodyPr/>
        <a:lstStyle/>
        <a:p>
          <a:endParaRPr lang="en-US"/>
        </a:p>
      </dgm:t>
    </dgm:pt>
    <dgm:pt modelId="{A27CA9F9-A6B3-4FD8-9FE2-431973F52C6F}" type="sibTrans" cxnId="{17D11E3D-C744-4DB5-948D-72B05B6C52A0}">
      <dgm:prSet/>
      <dgm:spPr/>
      <dgm:t>
        <a:bodyPr/>
        <a:lstStyle/>
        <a:p>
          <a:endParaRPr lang="en-US"/>
        </a:p>
      </dgm:t>
    </dgm:pt>
    <dgm:pt modelId="{7A6FAB03-D45B-4758-B2FD-D1BDFE71D95F}">
      <dgm:prSet/>
      <dgm:spPr/>
      <dgm:t>
        <a:bodyPr/>
        <a:lstStyle/>
        <a:p>
          <a:r>
            <a:rPr lang="en-US"/>
            <a:t>The eligible applicant or contractor designated by the CoC to manage the CoC’s Homeless Management Information System (HMIS) on the CoC’s behalf. </a:t>
          </a:r>
        </a:p>
      </dgm:t>
    </dgm:pt>
    <dgm:pt modelId="{74826E3B-06ED-4DB5-89D7-0AC20C607E94}" type="parTrans" cxnId="{DEEB00E0-6E23-4127-ACCD-E5BE11DD59A1}">
      <dgm:prSet/>
      <dgm:spPr/>
      <dgm:t>
        <a:bodyPr/>
        <a:lstStyle/>
        <a:p>
          <a:endParaRPr lang="en-US"/>
        </a:p>
      </dgm:t>
    </dgm:pt>
    <dgm:pt modelId="{781EB9DF-BDAA-457F-AFE4-568E81D3CC8F}" type="sibTrans" cxnId="{DEEB00E0-6E23-4127-ACCD-E5BE11DD59A1}">
      <dgm:prSet/>
      <dgm:spPr/>
      <dgm:t>
        <a:bodyPr/>
        <a:lstStyle/>
        <a:p>
          <a:endParaRPr lang="en-US"/>
        </a:p>
      </dgm:t>
    </dgm:pt>
    <dgm:pt modelId="{951E6D8B-EBE6-46DF-A7E3-6540784502F0}">
      <dgm:prSet phldrT="[Text]"/>
      <dgm:spPr/>
      <dgm:t>
        <a:bodyPr/>
        <a:lstStyle/>
        <a:p>
          <a:r>
            <a:rPr lang="en-US" dirty="0"/>
            <a:t>Composed of representatives of community or other local organizations, individual community members,  representatives of projects serving homeless subpopulations in Chatham County and at least one homeless or formerly homeless individual.</a:t>
          </a:r>
        </a:p>
      </dgm:t>
    </dgm:pt>
    <dgm:pt modelId="{D5724AC8-6D3D-4B8E-9180-B81961A3A7EC}" type="parTrans" cxnId="{AE9F6E3C-8E97-4F73-90C0-5BF71C9B5C2F}">
      <dgm:prSet/>
      <dgm:spPr/>
      <dgm:t>
        <a:bodyPr/>
        <a:lstStyle/>
        <a:p>
          <a:endParaRPr lang="en-US"/>
        </a:p>
      </dgm:t>
    </dgm:pt>
    <dgm:pt modelId="{FCC6E973-5D09-482B-BD1B-CAB481DE5E96}" type="sibTrans" cxnId="{AE9F6E3C-8E97-4F73-90C0-5BF71C9B5C2F}">
      <dgm:prSet/>
      <dgm:spPr/>
      <dgm:t>
        <a:bodyPr/>
        <a:lstStyle/>
        <a:p>
          <a:endParaRPr lang="en-US"/>
        </a:p>
      </dgm:t>
    </dgm:pt>
    <dgm:pt modelId="{6F993A09-B4C8-4075-9E18-90F833F6A06F}">
      <dgm:prSet phldrT="[Text]"/>
      <dgm:spPr/>
      <dgm:t>
        <a:bodyPr/>
        <a:lstStyle/>
        <a:p>
          <a:r>
            <a:rPr lang="en-US" dirty="0"/>
            <a:t>Any person or representative from relevant organizations in Chatham County interested in homelessness, advocacy, ending homelessness and poverty. </a:t>
          </a:r>
        </a:p>
      </dgm:t>
    </dgm:pt>
    <dgm:pt modelId="{D7CE5F11-8455-4025-A395-4F462690585C}" type="parTrans" cxnId="{83438485-B48C-4BB0-8B8C-46CCACDDE105}">
      <dgm:prSet/>
      <dgm:spPr/>
      <dgm:t>
        <a:bodyPr/>
        <a:lstStyle/>
        <a:p>
          <a:endParaRPr lang="en-US"/>
        </a:p>
      </dgm:t>
    </dgm:pt>
    <dgm:pt modelId="{127DFCA1-1391-4875-A57E-D084AD16CDD4}" type="sibTrans" cxnId="{83438485-B48C-4BB0-8B8C-46CCACDDE105}">
      <dgm:prSet/>
      <dgm:spPr/>
      <dgm:t>
        <a:bodyPr/>
        <a:lstStyle/>
        <a:p>
          <a:endParaRPr lang="en-US"/>
        </a:p>
      </dgm:t>
    </dgm:pt>
    <dgm:pt modelId="{63F76334-83D7-466D-8A28-16A296AF6298}" type="pres">
      <dgm:prSet presAssocID="{433E5B48-092E-4319-964A-8635B9C64580}" presName="Name0" presStyleCnt="0">
        <dgm:presLayoutVars>
          <dgm:dir/>
          <dgm:animLvl val="lvl"/>
          <dgm:resizeHandles val="exact"/>
        </dgm:presLayoutVars>
      </dgm:prSet>
      <dgm:spPr/>
    </dgm:pt>
    <dgm:pt modelId="{F9317655-245D-4659-96AB-BBE0E2C98755}" type="pres">
      <dgm:prSet presAssocID="{630625CB-0070-4C3C-9AEE-A81F1E29B972}" presName="composite" presStyleCnt="0"/>
      <dgm:spPr/>
    </dgm:pt>
    <dgm:pt modelId="{58A4ED37-7ACB-438A-918D-0752DBF71C51}" type="pres">
      <dgm:prSet presAssocID="{630625CB-0070-4C3C-9AEE-A81F1E29B972}" presName="parTx" presStyleLbl="alignNode1" presStyleIdx="0" presStyleCnt="5">
        <dgm:presLayoutVars>
          <dgm:chMax val="0"/>
          <dgm:chPref val="0"/>
          <dgm:bulletEnabled val="1"/>
        </dgm:presLayoutVars>
      </dgm:prSet>
      <dgm:spPr/>
    </dgm:pt>
    <dgm:pt modelId="{2C6654DF-CBFF-4341-B411-276DE13B0A7F}" type="pres">
      <dgm:prSet presAssocID="{630625CB-0070-4C3C-9AEE-A81F1E29B972}" presName="desTx" presStyleLbl="alignAccFollowNode1" presStyleIdx="0" presStyleCnt="5">
        <dgm:presLayoutVars>
          <dgm:bulletEnabled val="1"/>
        </dgm:presLayoutVars>
      </dgm:prSet>
      <dgm:spPr/>
    </dgm:pt>
    <dgm:pt modelId="{4441289C-87F7-455F-98F9-4C07B96285A9}" type="pres">
      <dgm:prSet presAssocID="{92F3E1BD-EACB-42B4-9B67-06AC826F47CA}" presName="space" presStyleCnt="0"/>
      <dgm:spPr/>
    </dgm:pt>
    <dgm:pt modelId="{C818D93A-FC50-4D70-8C69-58139540923E}" type="pres">
      <dgm:prSet presAssocID="{76CDBF41-1A36-4119-88FE-14F9F2723F95}" presName="composite" presStyleCnt="0"/>
      <dgm:spPr/>
    </dgm:pt>
    <dgm:pt modelId="{FC5771DD-B9AF-4F29-8339-A5BF594FF894}" type="pres">
      <dgm:prSet presAssocID="{76CDBF41-1A36-4119-88FE-14F9F2723F95}" presName="parTx" presStyleLbl="alignNode1" presStyleIdx="1" presStyleCnt="5">
        <dgm:presLayoutVars>
          <dgm:chMax val="0"/>
          <dgm:chPref val="0"/>
          <dgm:bulletEnabled val="1"/>
        </dgm:presLayoutVars>
      </dgm:prSet>
      <dgm:spPr/>
    </dgm:pt>
    <dgm:pt modelId="{9DCC8C3C-F83E-4D2E-8861-9E3BD573FBAC}" type="pres">
      <dgm:prSet presAssocID="{76CDBF41-1A36-4119-88FE-14F9F2723F95}" presName="desTx" presStyleLbl="alignAccFollowNode1" presStyleIdx="1" presStyleCnt="5">
        <dgm:presLayoutVars>
          <dgm:bulletEnabled val="1"/>
        </dgm:presLayoutVars>
      </dgm:prSet>
      <dgm:spPr/>
    </dgm:pt>
    <dgm:pt modelId="{B63FEB26-4F99-43B4-B100-B640185CAB8F}" type="pres">
      <dgm:prSet presAssocID="{78D0253D-2C5A-4D31-B79E-D2937B33A3EA}" presName="space" presStyleCnt="0"/>
      <dgm:spPr/>
    </dgm:pt>
    <dgm:pt modelId="{1E6AC161-0F3B-48F6-B6DB-DA95EE858490}" type="pres">
      <dgm:prSet presAssocID="{4A7FEBAE-2A73-4B1C-ABD7-8DD2E64250F3}" presName="composite" presStyleCnt="0"/>
      <dgm:spPr/>
    </dgm:pt>
    <dgm:pt modelId="{8B34023C-F459-44FA-AF59-2A0CF84E4E86}" type="pres">
      <dgm:prSet presAssocID="{4A7FEBAE-2A73-4B1C-ABD7-8DD2E64250F3}" presName="parTx" presStyleLbl="alignNode1" presStyleIdx="2" presStyleCnt="5">
        <dgm:presLayoutVars>
          <dgm:chMax val="0"/>
          <dgm:chPref val="0"/>
          <dgm:bulletEnabled val="1"/>
        </dgm:presLayoutVars>
      </dgm:prSet>
      <dgm:spPr/>
    </dgm:pt>
    <dgm:pt modelId="{45103FA8-858E-4C95-9E82-B8D4664E2029}" type="pres">
      <dgm:prSet presAssocID="{4A7FEBAE-2A73-4B1C-ABD7-8DD2E64250F3}" presName="desTx" presStyleLbl="alignAccFollowNode1" presStyleIdx="2" presStyleCnt="5">
        <dgm:presLayoutVars>
          <dgm:bulletEnabled val="1"/>
        </dgm:presLayoutVars>
      </dgm:prSet>
      <dgm:spPr/>
    </dgm:pt>
    <dgm:pt modelId="{C4E2D69F-C01E-47D5-B701-24242EDDA694}" type="pres">
      <dgm:prSet presAssocID="{6A4D69F9-9147-4008-8F8B-A3A6595F7D8D}" presName="space" presStyleCnt="0"/>
      <dgm:spPr/>
    </dgm:pt>
    <dgm:pt modelId="{90C843F0-B279-474E-A43F-D39793EEFA95}" type="pres">
      <dgm:prSet presAssocID="{C1496690-BF4C-4476-94BC-4C9488658064}" presName="composite" presStyleCnt="0"/>
      <dgm:spPr/>
    </dgm:pt>
    <dgm:pt modelId="{9552E541-4F71-4BEE-BC5B-28D2B97BE50B}" type="pres">
      <dgm:prSet presAssocID="{C1496690-BF4C-4476-94BC-4C9488658064}" presName="parTx" presStyleLbl="alignNode1" presStyleIdx="3" presStyleCnt="5">
        <dgm:presLayoutVars>
          <dgm:chMax val="0"/>
          <dgm:chPref val="0"/>
          <dgm:bulletEnabled val="1"/>
        </dgm:presLayoutVars>
      </dgm:prSet>
      <dgm:spPr/>
    </dgm:pt>
    <dgm:pt modelId="{440CE7B3-BAD4-47D5-8713-E76D977C75FD}" type="pres">
      <dgm:prSet presAssocID="{C1496690-BF4C-4476-94BC-4C9488658064}" presName="desTx" presStyleLbl="alignAccFollowNode1" presStyleIdx="3" presStyleCnt="5">
        <dgm:presLayoutVars>
          <dgm:bulletEnabled val="1"/>
        </dgm:presLayoutVars>
      </dgm:prSet>
      <dgm:spPr/>
    </dgm:pt>
    <dgm:pt modelId="{33CF446F-DB94-4C12-8B3D-00755052E72F}" type="pres">
      <dgm:prSet presAssocID="{8024E974-C2BB-43A6-9A51-FEFF8AAAFE47}" presName="space" presStyleCnt="0"/>
      <dgm:spPr/>
    </dgm:pt>
    <dgm:pt modelId="{8597B2B7-7C28-4CE4-BB27-6309AEF42FB0}" type="pres">
      <dgm:prSet presAssocID="{3D01C03A-39E9-46D2-95F9-06B390E2307D}" presName="composite" presStyleCnt="0"/>
      <dgm:spPr/>
    </dgm:pt>
    <dgm:pt modelId="{F3E94DC5-6726-49DF-A7B3-DA2519938F46}" type="pres">
      <dgm:prSet presAssocID="{3D01C03A-39E9-46D2-95F9-06B390E2307D}" presName="parTx" presStyleLbl="alignNode1" presStyleIdx="4" presStyleCnt="5">
        <dgm:presLayoutVars>
          <dgm:chMax val="0"/>
          <dgm:chPref val="0"/>
          <dgm:bulletEnabled val="1"/>
        </dgm:presLayoutVars>
      </dgm:prSet>
      <dgm:spPr/>
    </dgm:pt>
    <dgm:pt modelId="{4B97637F-0E43-4D0C-9D6E-83E8B0E0CD29}" type="pres">
      <dgm:prSet presAssocID="{3D01C03A-39E9-46D2-95F9-06B390E2307D}" presName="desTx" presStyleLbl="alignAccFollowNode1" presStyleIdx="4" presStyleCnt="5">
        <dgm:presLayoutVars>
          <dgm:bulletEnabled val="1"/>
        </dgm:presLayoutVars>
      </dgm:prSet>
      <dgm:spPr/>
    </dgm:pt>
  </dgm:ptLst>
  <dgm:cxnLst>
    <dgm:cxn modelId="{371A0A04-D6B6-41E1-9E04-4FF04E951B11}" type="presOf" srcId="{4738B0C0-E89F-442F-A6A9-6DB1EEEF53D0}" destId="{9DCC8C3C-F83E-4D2E-8861-9E3BD573FBAC}" srcOrd="0" destOrd="0" presId="urn:microsoft.com/office/officeart/2005/8/layout/hList1"/>
    <dgm:cxn modelId="{AE9F6E3C-8E97-4F73-90C0-5BF71C9B5C2F}" srcId="{630625CB-0070-4C3C-9AEE-A81F1E29B972}" destId="{951E6D8B-EBE6-46DF-A7E3-6540784502F0}" srcOrd="1" destOrd="0" parTransId="{D5724AC8-6D3D-4B8E-9180-B81961A3A7EC}" sibTransId="{FCC6E973-5D09-482B-BD1B-CAB481DE5E96}"/>
    <dgm:cxn modelId="{17D11E3D-C744-4DB5-948D-72B05B6C52A0}" srcId="{C1496690-BF4C-4476-94BC-4C9488658064}" destId="{B7861167-AE63-42FA-8D13-CF04971B6050}" srcOrd="0" destOrd="0" parTransId="{43CA5BD9-4443-41BE-A983-B4BF6F98A3A0}" sibTransId="{A27CA9F9-A6B3-4FD8-9FE2-431973F52C6F}"/>
    <dgm:cxn modelId="{D0A80A69-15D5-4147-9B1B-8F38E19C8043}" type="presOf" srcId="{630625CB-0070-4C3C-9AEE-A81F1E29B972}" destId="{58A4ED37-7ACB-438A-918D-0752DBF71C51}" srcOrd="0" destOrd="0" presId="urn:microsoft.com/office/officeart/2005/8/layout/hList1"/>
    <dgm:cxn modelId="{E8DFB669-718D-4057-8CA4-34755C1BBF3F}" srcId="{433E5B48-092E-4319-964A-8635B9C64580}" destId="{630625CB-0070-4C3C-9AEE-A81F1E29B972}" srcOrd="0" destOrd="0" parTransId="{F7D90B5E-F7E2-4C73-A941-3C510E1484A9}" sibTransId="{92F3E1BD-EACB-42B4-9B67-06AC826F47CA}"/>
    <dgm:cxn modelId="{1A17C26B-8481-41E7-ADA9-97834E0F797B}" type="presOf" srcId="{7A6FAB03-D45B-4758-B2FD-D1BDFE71D95F}" destId="{4B97637F-0E43-4D0C-9D6E-83E8B0E0CD29}" srcOrd="0" destOrd="0" presId="urn:microsoft.com/office/officeart/2005/8/layout/hList1"/>
    <dgm:cxn modelId="{15C5626C-406F-4A8D-ACCE-86273AADAEFA}" srcId="{433E5B48-092E-4319-964A-8635B9C64580}" destId="{76CDBF41-1A36-4119-88FE-14F9F2723F95}" srcOrd="1" destOrd="0" parTransId="{8846466E-B987-47A7-82A9-6053734E1435}" sibTransId="{78D0253D-2C5A-4D31-B79E-D2937B33A3EA}"/>
    <dgm:cxn modelId="{4DF2C84F-19BA-47EE-A0A8-926200FEAA02}" type="presOf" srcId="{4A7FEBAE-2A73-4B1C-ABD7-8DD2E64250F3}" destId="{8B34023C-F459-44FA-AF59-2A0CF84E4E86}" srcOrd="0" destOrd="0" presId="urn:microsoft.com/office/officeart/2005/8/layout/hList1"/>
    <dgm:cxn modelId="{6B2FB671-9B6B-4D35-AC2A-79AD91F64B97}" srcId="{433E5B48-092E-4319-964A-8635B9C64580}" destId="{3D01C03A-39E9-46D2-95F9-06B390E2307D}" srcOrd="4" destOrd="0" parTransId="{461C5B1F-F609-47C7-B6C2-8E02E8349A8E}" sibTransId="{ED8F9A22-6409-4734-BAAF-7BA531563F6B}"/>
    <dgm:cxn modelId="{9B58C251-E96C-464A-A9C0-35930F069B07}" type="presOf" srcId="{6F993A09-B4C8-4075-9E18-90F833F6A06F}" destId="{9DCC8C3C-F83E-4D2E-8861-9E3BD573FBAC}" srcOrd="0" destOrd="1" presId="urn:microsoft.com/office/officeart/2005/8/layout/hList1"/>
    <dgm:cxn modelId="{83438485-B48C-4BB0-8B8C-46CCACDDE105}" srcId="{76CDBF41-1A36-4119-88FE-14F9F2723F95}" destId="{6F993A09-B4C8-4075-9E18-90F833F6A06F}" srcOrd="1" destOrd="0" parTransId="{D7CE5F11-8455-4025-A395-4F462690585C}" sibTransId="{127DFCA1-1391-4875-A57E-D084AD16CDD4}"/>
    <dgm:cxn modelId="{69678794-986B-4CEA-B5E3-FE81603CDA46}" srcId="{630625CB-0070-4C3C-9AEE-A81F1E29B972}" destId="{7FE77CEB-57A3-4208-91F7-AE155E731139}" srcOrd="0" destOrd="0" parTransId="{675C17B1-94EB-4A6F-8F71-F1D0443AA9CA}" sibTransId="{F277E799-06FB-40D4-B7AC-952BD1DEB05E}"/>
    <dgm:cxn modelId="{A5097095-2B9A-4327-B0E3-4B3430C68C53}" type="presOf" srcId="{B7861167-AE63-42FA-8D13-CF04971B6050}" destId="{440CE7B3-BAD4-47D5-8713-E76D977C75FD}" srcOrd="0" destOrd="0" presId="urn:microsoft.com/office/officeart/2005/8/layout/hList1"/>
    <dgm:cxn modelId="{EFB795A1-502E-4AE4-A578-3F1E77C71ACF}" srcId="{76CDBF41-1A36-4119-88FE-14F9F2723F95}" destId="{4738B0C0-E89F-442F-A6A9-6DB1EEEF53D0}" srcOrd="0" destOrd="0" parTransId="{4777CF83-C918-4B44-BE90-D52B68A753C2}" sibTransId="{DAF8A228-6B5E-422A-B0C3-EDBF10F185F0}"/>
    <dgm:cxn modelId="{DE93C4B1-D7C9-438F-B90A-E2AD9E6C7FC7}" type="presOf" srcId="{3D01C03A-39E9-46D2-95F9-06B390E2307D}" destId="{F3E94DC5-6726-49DF-A7B3-DA2519938F46}" srcOrd="0" destOrd="0" presId="urn:microsoft.com/office/officeart/2005/8/layout/hList1"/>
    <dgm:cxn modelId="{F930BAB2-8C04-4D9F-828B-47E317AAAF11}" type="presOf" srcId="{C1496690-BF4C-4476-94BC-4C9488658064}" destId="{9552E541-4F71-4BEE-BC5B-28D2B97BE50B}" srcOrd="0" destOrd="0" presId="urn:microsoft.com/office/officeart/2005/8/layout/hList1"/>
    <dgm:cxn modelId="{87E410B3-0496-434C-A87E-DAF1BCECD989}" srcId="{4A7FEBAE-2A73-4B1C-ABD7-8DD2E64250F3}" destId="{63E6E71C-82EA-41B3-A24C-0D9AB568748E}" srcOrd="0" destOrd="0" parTransId="{25B1B732-24F9-460B-B4F5-B8F28346889E}" sibTransId="{D390291F-DCB8-40F8-A282-9B483193AF97}"/>
    <dgm:cxn modelId="{D19C2EBF-F238-4DCB-B8D2-6044ADB97BDC}" srcId="{433E5B48-092E-4319-964A-8635B9C64580}" destId="{4A7FEBAE-2A73-4B1C-ABD7-8DD2E64250F3}" srcOrd="2" destOrd="0" parTransId="{A8520020-8AC7-4C4C-97DB-3F390FC01D22}" sibTransId="{6A4D69F9-9147-4008-8F8B-A3A6595F7D8D}"/>
    <dgm:cxn modelId="{DB2C93C5-B9F3-4801-A6B0-4EE24D15846D}" type="presOf" srcId="{951E6D8B-EBE6-46DF-A7E3-6540784502F0}" destId="{2C6654DF-CBFF-4341-B411-276DE13B0A7F}" srcOrd="0" destOrd="1" presId="urn:microsoft.com/office/officeart/2005/8/layout/hList1"/>
    <dgm:cxn modelId="{9CEAECC9-E4B1-4E14-B857-DB058FD6B33C}" type="presOf" srcId="{76CDBF41-1A36-4119-88FE-14F9F2723F95}" destId="{FC5771DD-B9AF-4F29-8339-A5BF594FF894}" srcOrd="0" destOrd="0" presId="urn:microsoft.com/office/officeart/2005/8/layout/hList1"/>
    <dgm:cxn modelId="{B934EDCA-AF0E-4E93-A031-42B1642F3358}" type="presOf" srcId="{7FE77CEB-57A3-4208-91F7-AE155E731139}" destId="{2C6654DF-CBFF-4341-B411-276DE13B0A7F}" srcOrd="0" destOrd="0" presId="urn:microsoft.com/office/officeart/2005/8/layout/hList1"/>
    <dgm:cxn modelId="{B3E3B4DD-EE6A-4474-8F9D-5C857A18EDC8}" type="presOf" srcId="{63E6E71C-82EA-41B3-A24C-0D9AB568748E}" destId="{45103FA8-858E-4C95-9E82-B8D4664E2029}" srcOrd="0" destOrd="0" presId="urn:microsoft.com/office/officeart/2005/8/layout/hList1"/>
    <dgm:cxn modelId="{F235E5DF-E74C-49A8-9268-0081E1F5EF0E}" type="presOf" srcId="{433E5B48-092E-4319-964A-8635B9C64580}" destId="{63F76334-83D7-466D-8A28-16A296AF6298}" srcOrd="0" destOrd="0" presId="urn:microsoft.com/office/officeart/2005/8/layout/hList1"/>
    <dgm:cxn modelId="{DEEB00E0-6E23-4127-ACCD-E5BE11DD59A1}" srcId="{3D01C03A-39E9-46D2-95F9-06B390E2307D}" destId="{7A6FAB03-D45B-4758-B2FD-D1BDFE71D95F}" srcOrd="0" destOrd="0" parTransId="{74826E3B-06ED-4DB5-89D7-0AC20C607E94}" sibTransId="{781EB9DF-BDAA-457F-AFE4-568E81D3CC8F}"/>
    <dgm:cxn modelId="{C5B3A1F8-A521-4656-B683-6048A5740B61}" srcId="{433E5B48-092E-4319-964A-8635B9C64580}" destId="{C1496690-BF4C-4476-94BC-4C9488658064}" srcOrd="3" destOrd="0" parTransId="{5E14FAB4-B943-43D7-8400-26B6CEC4ECBF}" sibTransId="{8024E974-C2BB-43A6-9A51-FEFF8AAAFE47}"/>
    <dgm:cxn modelId="{9EBA8D0A-D3A8-4001-A3B8-13A8D684F5C5}" type="presParOf" srcId="{63F76334-83D7-466D-8A28-16A296AF6298}" destId="{F9317655-245D-4659-96AB-BBE0E2C98755}" srcOrd="0" destOrd="0" presId="urn:microsoft.com/office/officeart/2005/8/layout/hList1"/>
    <dgm:cxn modelId="{24BBF6BC-ADC1-4BD7-B6D3-13D4B5708F2B}" type="presParOf" srcId="{F9317655-245D-4659-96AB-BBE0E2C98755}" destId="{58A4ED37-7ACB-438A-918D-0752DBF71C51}" srcOrd="0" destOrd="0" presId="urn:microsoft.com/office/officeart/2005/8/layout/hList1"/>
    <dgm:cxn modelId="{42AC2044-135D-4C1D-AEB6-81C122B5B597}" type="presParOf" srcId="{F9317655-245D-4659-96AB-BBE0E2C98755}" destId="{2C6654DF-CBFF-4341-B411-276DE13B0A7F}" srcOrd="1" destOrd="0" presId="urn:microsoft.com/office/officeart/2005/8/layout/hList1"/>
    <dgm:cxn modelId="{09B1A17B-EE8A-40F7-B307-7D0C6C4AA0A6}" type="presParOf" srcId="{63F76334-83D7-466D-8A28-16A296AF6298}" destId="{4441289C-87F7-455F-98F9-4C07B96285A9}" srcOrd="1" destOrd="0" presId="urn:microsoft.com/office/officeart/2005/8/layout/hList1"/>
    <dgm:cxn modelId="{8AD0BF14-8273-41F9-BFF2-5DDF1AC04519}" type="presParOf" srcId="{63F76334-83D7-466D-8A28-16A296AF6298}" destId="{C818D93A-FC50-4D70-8C69-58139540923E}" srcOrd="2" destOrd="0" presId="urn:microsoft.com/office/officeart/2005/8/layout/hList1"/>
    <dgm:cxn modelId="{4F62DB8F-0E40-4AFF-B2C5-85D8BFD58C2D}" type="presParOf" srcId="{C818D93A-FC50-4D70-8C69-58139540923E}" destId="{FC5771DD-B9AF-4F29-8339-A5BF594FF894}" srcOrd="0" destOrd="0" presId="urn:microsoft.com/office/officeart/2005/8/layout/hList1"/>
    <dgm:cxn modelId="{2C23F385-9097-442E-8AB4-19C569913335}" type="presParOf" srcId="{C818D93A-FC50-4D70-8C69-58139540923E}" destId="{9DCC8C3C-F83E-4D2E-8861-9E3BD573FBAC}" srcOrd="1" destOrd="0" presId="urn:microsoft.com/office/officeart/2005/8/layout/hList1"/>
    <dgm:cxn modelId="{017AD930-D028-4587-9ACF-D18D8D5776C8}" type="presParOf" srcId="{63F76334-83D7-466D-8A28-16A296AF6298}" destId="{B63FEB26-4F99-43B4-B100-B640185CAB8F}" srcOrd="3" destOrd="0" presId="urn:microsoft.com/office/officeart/2005/8/layout/hList1"/>
    <dgm:cxn modelId="{2ECFD5BD-152E-42C8-8548-89774724625C}" type="presParOf" srcId="{63F76334-83D7-466D-8A28-16A296AF6298}" destId="{1E6AC161-0F3B-48F6-B6DB-DA95EE858490}" srcOrd="4" destOrd="0" presId="urn:microsoft.com/office/officeart/2005/8/layout/hList1"/>
    <dgm:cxn modelId="{7EDAFAF4-5D72-4435-96DB-54F84AD23563}" type="presParOf" srcId="{1E6AC161-0F3B-48F6-B6DB-DA95EE858490}" destId="{8B34023C-F459-44FA-AF59-2A0CF84E4E86}" srcOrd="0" destOrd="0" presId="urn:microsoft.com/office/officeart/2005/8/layout/hList1"/>
    <dgm:cxn modelId="{13382D43-03AD-4F76-A29C-6326B9EEAADE}" type="presParOf" srcId="{1E6AC161-0F3B-48F6-B6DB-DA95EE858490}" destId="{45103FA8-858E-4C95-9E82-B8D4664E2029}" srcOrd="1" destOrd="0" presId="urn:microsoft.com/office/officeart/2005/8/layout/hList1"/>
    <dgm:cxn modelId="{0E4AFC64-189E-4E22-9016-355637F6BAF6}" type="presParOf" srcId="{63F76334-83D7-466D-8A28-16A296AF6298}" destId="{C4E2D69F-C01E-47D5-B701-24242EDDA694}" srcOrd="5" destOrd="0" presId="urn:microsoft.com/office/officeart/2005/8/layout/hList1"/>
    <dgm:cxn modelId="{57B118A3-1A5E-4B5F-B33E-4D541F28A6D8}" type="presParOf" srcId="{63F76334-83D7-466D-8A28-16A296AF6298}" destId="{90C843F0-B279-474E-A43F-D39793EEFA95}" srcOrd="6" destOrd="0" presId="urn:microsoft.com/office/officeart/2005/8/layout/hList1"/>
    <dgm:cxn modelId="{32F345BC-48B3-42F8-B270-ADC2DCA73409}" type="presParOf" srcId="{90C843F0-B279-474E-A43F-D39793EEFA95}" destId="{9552E541-4F71-4BEE-BC5B-28D2B97BE50B}" srcOrd="0" destOrd="0" presId="urn:microsoft.com/office/officeart/2005/8/layout/hList1"/>
    <dgm:cxn modelId="{D00E9FEA-636B-486E-8357-2221F1DAF44E}" type="presParOf" srcId="{90C843F0-B279-474E-A43F-D39793EEFA95}" destId="{440CE7B3-BAD4-47D5-8713-E76D977C75FD}" srcOrd="1" destOrd="0" presId="urn:microsoft.com/office/officeart/2005/8/layout/hList1"/>
    <dgm:cxn modelId="{1515D5C9-D4B3-4CEB-9E24-62C47045BA97}" type="presParOf" srcId="{63F76334-83D7-466D-8A28-16A296AF6298}" destId="{33CF446F-DB94-4C12-8B3D-00755052E72F}" srcOrd="7" destOrd="0" presId="urn:microsoft.com/office/officeart/2005/8/layout/hList1"/>
    <dgm:cxn modelId="{834E2067-38AF-44C3-8974-4EBD59BB155D}" type="presParOf" srcId="{63F76334-83D7-466D-8A28-16A296AF6298}" destId="{8597B2B7-7C28-4CE4-BB27-6309AEF42FB0}" srcOrd="8" destOrd="0" presId="urn:microsoft.com/office/officeart/2005/8/layout/hList1"/>
    <dgm:cxn modelId="{73E3F769-F588-4563-83C1-64E9829546B6}" type="presParOf" srcId="{8597B2B7-7C28-4CE4-BB27-6309AEF42FB0}" destId="{F3E94DC5-6726-49DF-A7B3-DA2519938F46}" srcOrd="0" destOrd="0" presId="urn:microsoft.com/office/officeart/2005/8/layout/hList1"/>
    <dgm:cxn modelId="{04B9372B-3F89-43DC-B16C-745AD4540B78}" type="presParOf" srcId="{8597B2B7-7C28-4CE4-BB27-6309AEF42FB0}" destId="{4B97637F-0E43-4D0C-9D6E-83E8B0E0CD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E5B48-092E-4319-964A-8635B9C64580}"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30625CB-0070-4C3C-9AEE-A81F1E29B972}">
      <dgm:prSet phldrT="[Text]" custT="1"/>
      <dgm:spPr>
        <a:solidFill>
          <a:schemeClr val="accent6">
            <a:lumMod val="50000"/>
          </a:schemeClr>
        </a:solidFill>
        <a:ln>
          <a:noFill/>
        </a:ln>
      </dgm:spPr>
      <dgm:t>
        <a:bodyPr/>
        <a:lstStyle/>
        <a:p>
          <a:r>
            <a:rPr lang="en-US" sz="2800" b="1" dirty="0"/>
            <a:t>Initial Savannah-Chatham County CoC Board Structure</a:t>
          </a:r>
        </a:p>
      </dgm:t>
    </dgm:pt>
    <dgm:pt modelId="{F7D90B5E-F7E2-4C73-A941-3C510E1484A9}" type="parTrans" cxnId="{E8DFB669-718D-4057-8CA4-34755C1BBF3F}">
      <dgm:prSet/>
      <dgm:spPr/>
      <dgm:t>
        <a:bodyPr/>
        <a:lstStyle/>
        <a:p>
          <a:endParaRPr lang="en-US" sz="2000"/>
        </a:p>
      </dgm:t>
    </dgm:pt>
    <dgm:pt modelId="{92F3E1BD-EACB-42B4-9B67-06AC826F47CA}" type="sibTrans" cxnId="{E8DFB669-718D-4057-8CA4-34755C1BBF3F}">
      <dgm:prSet/>
      <dgm:spPr/>
      <dgm:t>
        <a:bodyPr/>
        <a:lstStyle/>
        <a:p>
          <a:endParaRPr lang="en-US" sz="2000"/>
        </a:p>
      </dgm:t>
    </dgm:pt>
    <dgm:pt modelId="{7FE77CEB-57A3-4208-91F7-AE155E731139}">
      <dgm:prSet phldrT="[Text]" custT="1"/>
      <dgm:spPr>
        <a:solidFill>
          <a:schemeClr val="bg2">
            <a:lumMod val="60000"/>
            <a:lumOff val="40000"/>
          </a:schemeClr>
        </a:solidFill>
      </dgm:spPr>
      <dgm:t>
        <a:bodyPr/>
        <a:lstStyle/>
        <a:p>
          <a:pPr marL="346075" indent="-234950"/>
          <a:r>
            <a:rPr lang="en-US" sz="2000" dirty="0"/>
            <a:t>13-15 elected and appointed positions nominated by CoC general membership</a:t>
          </a:r>
        </a:p>
      </dgm:t>
    </dgm:pt>
    <dgm:pt modelId="{675C17B1-94EB-4A6F-8F71-F1D0443AA9CA}" type="parTrans" cxnId="{69678794-986B-4CEA-B5E3-FE81603CDA46}">
      <dgm:prSet/>
      <dgm:spPr/>
      <dgm:t>
        <a:bodyPr/>
        <a:lstStyle/>
        <a:p>
          <a:endParaRPr lang="en-US" sz="2000"/>
        </a:p>
      </dgm:t>
    </dgm:pt>
    <dgm:pt modelId="{F277E799-06FB-40D4-B7AC-952BD1DEB05E}" type="sibTrans" cxnId="{69678794-986B-4CEA-B5E3-FE81603CDA46}">
      <dgm:prSet/>
      <dgm:spPr/>
      <dgm:t>
        <a:bodyPr/>
        <a:lstStyle/>
        <a:p>
          <a:endParaRPr lang="en-US" sz="2000"/>
        </a:p>
      </dgm:t>
    </dgm:pt>
    <dgm:pt modelId="{54718475-3FE1-4E29-838D-3921E99A7AD6}">
      <dgm:prSet phldrT="[Text]" custT="1"/>
      <dgm:spPr>
        <a:solidFill>
          <a:schemeClr val="bg2">
            <a:lumMod val="60000"/>
            <a:lumOff val="40000"/>
          </a:schemeClr>
        </a:solidFill>
      </dgm:spPr>
      <dgm:t>
        <a:bodyPr/>
        <a:lstStyle/>
        <a:p>
          <a:pPr marL="346075" indent="-234950"/>
          <a:r>
            <a:rPr lang="en-US" sz="2000" dirty="0"/>
            <a:t>Composed of representatives of the community or other local organizations, individual community members,  representatives of projects serving homeless subpopulations in Chatham County and at least one homeless or formerly homeless individual.</a:t>
          </a:r>
        </a:p>
      </dgm:t>
    </dgm:pt>
    <dgm:pt modelId="{B63EB21F-3D12-43D2-AED2-6A4000743195}" type="parTrans" cxnId="{29BF769F-39A1-4959-9B0E-498F3829B8E1}">
      <dgm:prSet/>
      <dgm:spPr/>
      <dgm:t>
        <a:bodyPr/>
        <a:lstStyle/>
        <a:p>
          <a:endParaRPr lang="en-US" sz="2000"/>
        </a:p>
      </dgm:t>
    </dgm:pt>
    <dgm:pt modelId="{19448AEE-E66F-4065-8FFA-D01125B493BC}" type="sibTrans" cxnId="{29BF769F-39A1-4959-9B0E-498F3829B8E1}">
      <dgm:prSet/>
      <dgm:spPr/>
      <dgm:t>
        <a:bodyPr/>
        <a:lstStyle/>
        <a:p>
          <a:endParaRPr lang="en-US" sz="2000"/>
        </a:p>
      </dgm:t>
    </dgm:pt>
    <dgm:pt modelId="{73A680C2-333F-45A9-A587-B1CD873B8C4D}">
      <dgm:prSet phldrT="[Text]" custT="1"/>
      <dgm:spPr>
        <a:solidFill>
          <a:schemeClr val="bg2">
            <a:lumMod val="60000"/>
            <a:lumOff val="40000"/>
          </a:schemeClr>
        </a:solidFill>
      </dgm:spPr>
      <dgm:t>
        <a:bodyPr/>
        <a:lstStyle/>
        <a:p>
          <a:pPr marL="346075" indent="-234950"/>
          <a:endParaRPr lang="en-US" sz="2000" dirty="0"/>
        </a:p>
      </dgm:t>
    </dgm:pt>
    <dgm:pt modelId="{BC235E40-5B3E-4CEF-9651-8F05DB5FBE3B}" type="parTrans" cxnId="{4C3C441B-3E5B-42D1-8856-A9A7935DB8BE}">
      <dgm:prSet/>
      <dgm:spPr/>
      <dgm:t>
        <a:bodyPr/>
        <a:lstStyle/>
        <a:p>
          <a:endParaRPr lang="en-US" sz="2000"/>
        </a:p>
      </dgm:t>
    </dgm:pt>
    <dgm:pt modelId="{96B6E5FA-4530-4B48-9F87-F73E0F61E25A}" type="sibTrans" cxnId="{4C3C441B-3E5B-42D1-8856-A9A7935DB8BE}">
      <dgm:prSet/>
      <dgm:spPr/>
      <dgm:t>
        <a:bodyPr/>
        <a:lstStyle/>
        <a:p>
          <a:endParaRPr lang="en-US" sz="2000"/>
        </a:p>
      </dgm:t>
    </dgm:pt>
    <dgm:pt modelId="{63F76334-83D7-466D-8A28-16A296AF6298}" type="pres">
      <dgm:prSet presAssocID="{433E5B48-092E-4319-964A-8635B9C64580}" presName="Name0" presStyleCnt="0">
        <dgm:presLayoutVars>
          <dgm:dir/>
          <dgm:animLvl val="lvl"/>
          <dgm:resizeHandles val="exact"/>
        </dgm:presLayoutVars>
      </dgm:prSet>
      <dgm:spPr/>
    </dgm:pt>
    <dgm:pt modelId="{F9317655-245D-4659-96AB-BBE0E2C98755}" type="pres">
      <dgm:prSet presAssocID="{630625CB-0070-4C3C-9AEE-A81F1E29B972}" presName="composite" presStyleCnt="0"/>
      <dgm:spPr/>
    </dgm:pt>
    <dgm:pt modelId="{58A4ED37-7ACB-438A-918D-0752DBF71C51}" type="pres">
      <dgm:prSet presAssocID="{630625CB-0070-4C3C-9AEE-A81F1E29B972}" presName="parTx" presStyleLbl="alignNode1" presStyleIdx="0" presStyleCnt="1" custLinFactNeighborY="258">
        <dgm:presLayoutVars>
          <dgm:chMax val="0"/>
          <dgm:chPref val="0"/>
          <dgm:bulletEnabled val="1"/>
        </dgm:presLayoutVars>
      </dgm:prSet>
      <dgm:spPr/>
    </dgm:pt>
    <dgm:pt modelId="{2C6654DF-CBFF-4341-B411-276DE13B0A7F}" type="pres">
      <dgm:prSet presAssocID="{630625CB-0070-4C3C-9AEE-A81F1E29B972}" presName="desTx" presStyleLbl="alignAccFollowNode1" presStyleIdx="0" presStyleCnt="1">
        <dgm:presLayoutVars>
          <dgm:bulletEnabled val="1"/>
        </dgm:presLayoutVars>
      </dgm:prSet>
      <dgm:spPr/>
    </dgm:pt>
  </dgm:ptLst>
  <dgm:cxnLst>
    <dgm:cxn modelId="{4C3C441B-3E5B-42D1-8856-A9A7935DB8BE}" srcId="{630625CB-0070-4C3C-9AEE-A81F1E29B972}" destId="{73A680C2-333F-45A9-A587-B1CD873B8C4D}" srcOrd="1" destOrd="0" parTransId="{BC235E40-5B3E-4CEF-9651-8F05DB5FBE3B}" sibTransId="{96B6E5FA-4530-4B48-9F87-F73E0F61E25A}"/>
    <dgm:cxn modelId="{D0A80A69-15D5-4147-9B1B-8F38E19C8043}" type="presOf" srcId="{630625CB-0070-4C3C-9AEE-A81F1E29B972}" destId="{58A4ED37-7ACB-438A-918D-0752DBF71C51}" srcOrd="0" destOrd="0" presId="urn:microsoft.com/office/officeart/2005/8/layout/hList1"/>
    <dgm:cxn modelId="{E8DFB669-718D-4057-8CA4-34755C1BBF3F}" srcId="{433E5B48-092E-4319-964A-8635B9C64580}" destId="{630625CB-0070-4C3C-9AEE-A81F1E29B972}" srcOrd="0" destOrd="0" parTransId="{F7D90B5E-F7E2-4C73-A941-3C510E1484A9}" sibTransId="{92F3E1BD-EACB-42B4-9B67-06AC826F47CA}"/>
    <dgm:cxn modelId="{69678794-986B-4CEA-B5E3-FE81603CDA46}" srcId="{630625CB-0070-4C3C-9AEE-A81F1E29B972}" destId="{7FE77CEB-57A3-4208-91F7-AE155E731139}" srcOrd="0" destOrd="0" parTransId="{675C17B1-94EB-4A6F-8F71-F1D0443AA9CA}" sibTransId="{F277E799-06FB-40D4-B7AC-952BD1DEB05E}"/>
    <dgm:cxn modelId="{29BF769F-39A1-4959-9B0E-498F3829B8E1}" srcId="{630625CB-0070-4C3C-9AEE-A81F1E29B972}" destId="{54718475-3FE1-4E29-838D-3921E99A7AD6}" srcOrd="2" destOrd="0" parTransId="{B63EB21F-3D12-43D2-AED2-6A4000743195}" sibTransId="{19448AEE-E66F-4065-8FFA-D01125B493BC}"/>
    <dgm:cxn modelId="{4E5EFAA1-E0EF-49D3-9258-90870B3B67F0}" type="presOf" srcId="{54718475-3FE1-4E29-838D-3921E99A7AD6}" destId="{2C6654DF-CBFF-4341-B411-276DE13B0A7F}" srcOrd="0" destOrd="2" presId="urn:microsoft.com/office/officeart/2005/8/layout/hList1"/>
    <dgm:cxn modelId="{B934EDCA-AF0E-4E93-A031-42B1642F3358}" type="presOf" srcId="{7FE77CEB-57A3-4208-91F7-AE155E731139}" destId="{2C6654DF-CBFF-4341-B411-276DE13B0A7F}" srcOrd="0" destOrd="0" presId="urn:microsoft.com/office/officeart/2005/8/layout/hList1"/>
    <dgm:cxn modelId="{F235E5DF-E74C-49A8-9268-0081E1F5EF0E}" type="presOf" srcId="{433E5B48-092E-4319-964A-8635B9C64580}" destId="{63F76334-83D7-466D-8A28-16A296AF6298}" srcOrd="0" destOrd="0" presId="urn:microsoft.com/office/officeart/2005/8/layout/hList1"/>
    <dgm:cxn modelId="{A505E7E0-2598-40C6-BC94-2F8FCD82289E}" type="presOf" srcId="{73A680C2-333F-45A9-A587-B1CD873B8C4D}" destId="{2C6654DF-CBFF-4341-B411-276DE13B0A7F}" srcOrd="0" destOrd="1" presId="urn:microsoft.com/office/officeart/2005/8/layout/hList1"/>
    <dgm:cxn modelId="{9EBA8D0A-D3A8-4001-A3B8-13A8D684F5C5}" type="presParOf" srcId="{63F76334-83D7-466D-8A28-16A296AF6298}" destId="{F9317655-245D-4659-96AB-BBE0E2C98755}" srcOrd="0" destOrd="0" presId="urn:microsoft.com/office/officeart/2005/8/layout/hList1"/>
    <dgm:cxn modelId="{24BBF6BC-ADC1-4BD7-B6D3-13D4B5708F2B}" type="presParOf" srcId="{F9317655-245D-4659-96AB-BBE0E2C98755}" destId="{58A4ED37-7ACB-438A-918D-0752DBF71C51}" srcOrd="0" destOrd="0" presId="urn:microsoft.com/office/officeart/2005/8/layout/hList1"/>
    <dgm:cxn modelId="{42AC2044-135D-4C1D-AEB6-81C122B5B597}" type="presParOf" srcId="{F9317655-245D-4659-96AB-BBE0E2C98755}" destId="{2C6654DF-CBFF-4341-B411-276DE13B0A7F}"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4ED37-7ACB-438A-918D-0752DBF71C51}">
      <dsp:nvSpPr>
        <dsp:cNvPr id="0" name=""/>
        <dsp:cNvSpPr/>
      </dsp:nvSpPr>
      <dsp:spPr>
        <a:xfrm>
          <a:off x="5273" y="192241"/>
          <a:ext cx="2021523" cy="728467"/>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CoC Board</a:t>
          </a:r>
        </a:p>
      </dsp:txBody>
      <dsp:txXfrm>
        <a:off x="5273" y="192241"/>
        <a:ext cx="2021523" cy="728467"/>
      </dsp:txXfrm>
    </dsp:sp>
    <dsp:sp modelId="{2C6654DF-CBFF-4341-B411-276DE13B0A7F}">
      <dsp:nvSpPr>
        <dsp:cNvPr id="0" name=""/>
        <dsp:cNvSpPr/>
      </dsp:nvSpPr>
      <dsp:spPr>
        <a:xfrm>
          <a:off x="5273" y="920708"/>
          <a:ext cx="2021523" cy="3140279"/>
        </a:xfrm>
        <a:prstGeom prst="rect">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13-15 elected and appointed positions nominated by CoC general membership and</a:t>
          </a:r>
        </a:p>
        <a:p>
          <a:pPr marL="114300" lvl="1" indent="-114300" algn="l" defTabSz="577850">
            <a:lnSpc>
              <a:spcPct val="90000"/>
            </a:lnSpc>
            <a:spcBef>
              <a:spcPct val="0"/>
            </a:spcBef>
            <a:spcAft>
              <a:spcPct val="15000"/>
            </a:spcAft>
            <a:buChar char="•"/>
          </a:pPr>
          <a:r>
            <a:rPr lang="en-US" sz="1300" kern="1200" dirty="0"/>
            <a:t>Composed of representatives of community or other local organizations, individual community members,  representatives of projects serving homeless subpopulations in Chatham County and at least one homeless or formerly homeless individual.</a:t>
          </a:r>
        </a:p>
      </dsp:txBody>
      <dsp:txXfrm>
        <a:off x="5273" y="920708"/>
        <a:ext cx="2021523" cy="3140279"/>
      </dsp:txXfrm>
    </dsp:sp>
    <dsp:sp modelId="{FC5771DD-B9AF-4F29-8339-A5BF594FF894}">
      <dsp:nvSpPr>
        <dsp:cNvPr id="0" name=""/>
        <dsp:cNvSpPr/>
      </dsp:nvSpPr>
      <dsp:spPr>
        <a:xfrm>
          <a:off x="2309809" y="192241"/>
          <a:ext cx="2021523" cy="728467"/>
        </a:xfrm>
        <a:prstGeom prst="rect">
          <a:avLst/>
        </a:prstGeom>
        <a:solidFill>
          <a:schemeClr val="accent3">
            <a:hueOff val="1476047"/>
            <a:satOff val="-11513"/>
            <a:lumOff val="-294"/>
            <a:alphaOff val="0"/>
          </a:schemeClr>
        </a:solidFill>
        <a:ln w="10795" cap="flat" cmpd="sng" algn="ctr">
          <a:solidFill>
            <a:schemeClr val="accent3">
              <a:hueOff val="1476047"/>
              <a:satOff val="-11513"/>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CoC General Membership</a:t>
          </a:r>
        </a:p>
      </dsp:txBody>
      <dsp:txXfrm>
        <a:off x="2309809" y="192241"/>
        <a:ext cx="2021523" cy="728467"/>
      </dsp:txXfrm>
    </dsp:sp>
    <dsp:sp modelId="{9DCC8C3C-F83E-4D2E-8861-9E3BD573FBAC}">
      <dsp:nvSpPr>
        <dsp:cNvPr id="0" name=""/>
        <dsp:cNvSpPr/>
      </dsp:nvSpPr>
      <dsp:spPr>
        <a:xfrm>
          <a:off x="2309809" y="920708"/>
          <a:ext cx="2021523" cy="3140279"/>
        </a:xfrm>
        <a:prstGeom prst="rect">
          <a:avLst/>
        </a:prstGeom>
        <a:solidFill>
          <a:schemeClr val="accent3">
            <a:tint val="40000"/>
            <a:alpha val="90000"/>
            <a:hueOff val="1484100"/>
            <a:satOff val="-9633"/>
            <a:lumOff val="-285"/>
            <a:alphaOff val="0"/>
          </a:schemeClr>
        </a:solidFill>
        <a:ln w="10795" cap="flat" cmpd="sng" algn="ctr">
          <a:solidFill>
            <a:schemeClr val="accent3">
              <a:tint val="40000"/>
              <a:alpha val="90000"/>
              <a:hueOff val="1484100"/>
              <a:satOff val="-9633"/>
              <a:lumOff val="-2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Relevant organizations and individuals committed to ending homelessness in Chatham County.</a:t>
          </a:r>
        </a:p>
        <a:p>
          <a:pPr marL="114300" lvl="1" indent="-114300" algn="l" defTabSz="577850">
            <a:lnSpc>
              <a:spcPct val="90000"/>
            </a:lnSpc>
            <a:spcBef>
              <a:spcPct val="0"/>
            </a:spcBef>
            <a:spcAft>
              <a:spcPct val="15000"/>
            </a:spcAft>
            <a:buChar char="•"/>
          </a:pPr>
          <a:r>
            <a:rPr lang="en-US" sz="1300" kern="1200" dirty="0"/>
            <a:t>Any person or representative from relevant organizations in Chatham County interested in homelessness, advocacy, ending homelessness and poverty. </a:t>
          </a:r>
        </a:p>
      </dsp:txBody>
      <dsp:txXfrm>
        <a:off x="2309809" y="920708"/>
        <a:ext cx="2021523" cy="3140279"/>
      </dsp:txXfrm>
    </dsp:sp>
    <dsp:sp modelId="{8B34023C-F459-44FA-AF59-2A0CF84E4E86}">
      <dsp:nvSpPr>
        <dsp:cNvPr id="0" name=""/>
        <dsp:cNvSpPr/>
      </dsp:nvSpPr>
      <dsp:spPr>
        <a:xfrm>
          <a:off x="4614346" y="192241"/>
          <a:ext cx="2021523" cy="728467"/>
        </a:xfrm>
        <a:prstGeom prst="rect">
          <a:avLst/>
        </a:prstGeom>
        <a:solidFill>
          <a:schemeClr val="accent3">
            <a:hueOff val="2952094"/>
            <a:satOff val="-23027"/>
            <a:lumOff val="-588"/>
            <a:alphaOff val="0"/>
          </a:schemeClr>
        </a:solidFill>
        <a:ln w="10795" cap="flat" cmpd="sng" algn="ctr">
          <a:solidFill>
            <a:schemeClr val="accent3">
              <a:hueOff val="2952094"/>
              <a:satOff val="-23027"/>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Committees &amp; Work Groups</a:t>
          </a:r>
        </a:p>
      </dsp:txBody>
      <dsp:txXfrm>
        <a:off x="4614346" y="192241"/>
        <a:ext cx="2021523" cy="728467"/>
      </dsp:txXfrm>
    </dsp:sp>
    <dsp:sp modelId="{45103FA8-858E-4C95-9E82-B8D4664E2029}">
      <dsp:nvSpPr>
        <dsp:cNvPr id="0" name=""/>
        <dsp:cNvSpPr/>
      </dsp:nvSpPr>
      <dsp:spPr>
        <a:xfrm>
          <a:off x="4614346" y="920708"/>
          <a:ext cx="2021523" cy="3140279"/>
        </a:xfrm>
        <a:prstGeom prst="rect">
          <a:avLst/>
        </a:prstGeom>
        <a:solidFill>
          <a:schemeClr val="accent3">
            <a:tint val="40000"/>
            <a:alpha val="90000"/>
            <a:hueOff val="2968201"/>
            <a:satOff val="-19266"/>
            <a:lumOff val="-570"/>
            <a:alphaOff val="0"/>
          </a:schemeClr>
        </a:solidFill>
        <a:ln w="10795" cap="flat" cmpd="sng" algn="ctr">
          <a:solidFill>
            <a:schemeClr val="accent3">
              <a:tint val="40000"/>
              <a:alpha val="90000"/>
              <a:hueOff val="2968201"/>
              <a:satOff val="-19266"/>
              <a:lumOff val="-5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Diverse stakeholders consisting of a combination of any of the following: persons with lived experience, board members, general members, funded providers, Collaborative Applicant CoC staff members.</a:t>
          </a:r>
        </a:p>
      </dsp:txBody>
      <dsp:txXfrm>
        <a:off x="4614346" y="920708"/>
        <a:ext cx="2021523" cy="3140279"/>
      </dsp:txXfrm>
    </dsp:sp>
    <dsp:sp modelId="{9552E541-4F71-4BEE-BC5B-28D2B97BE50B}">
      <dsp:nvSpPr>
        <dsp:cNvPr id="0" name=""/>
        <dsp:cNvSpPr/>
      </dsp:nvSpPr>
      <dsp:spPr>
        <a:xfrm>
          <a:off x="6918882" y="192241"/>
          <a:ext cx="2021523" cy="728467"/>
        </a:xfrm>
        <a:prstGeom prst="rect">
          <a:avLst/>
        </a:prstGeom>
        <a:solidFill>
          <a:schemeClr val="accent3">
            <a:hueOff val="4428140"/>
            <a:satOff val="-34540"/>
            <a:lumOff val="-883"/>
            <a:alphaOff val="0"/>
          </a:schemeClr>
        </a:solidFill>
        <a:ln w="10795" cap="flat" cmpd="sng" algn="ctr">
          <a:solidFill>
            <a:schemeClr val="accent3">
              <a:hueOff val="4428140"/>
              <a:satOff val="-34540"/>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Collaborative Applicant</a:t>
          </a:r>
        </a:p>
      </dsp:txBody>
      <dsp:txXfrm>
        <a:off x="6918882" y="192241"/>
        <a:ext cx="2021523" cy="728467"/>
      </dsp:txXfrm>
    </dsp:sp>
    <dsp:sp modelId="{440CE7B3-BAD4-47D5-8713-E76D977C75FD}">
      <dsp:nvSpPr>
        <dsp:cNvPr id="0" name=""/>
        <dsp:cNvSpPr/>
      </dsp:nvSpPr>
      <dsp:spPr>
        <a:xfrm>
          <a:off x="6918882" y="920708"/>
          <a:ext cx="2021523" cy="3140279"/>
        </a:xfrm>
        <a:prstGeom prst="rect">
          <a:avLst/>
        </a:prstGeom>
        <a:solidFill>
          <a:schemeClr val="accent3">
            <a:tint val="40000"/>
            <a:alpha val="90000"/>
            <a:hueOff val="4452301"/>
            <a:satOff val="-28898"/>
            <a:lumOff val="-855"/>
            <a:alphaOff val="0"/>
          </a:schemeClr>
        </a:solidFill>
        <a:ln w="10795" cap="flat" cmpd="sng" algn="ctr">
          <a:solidFill>
            <a:schemeClr val="accent3">
              <a:tint val="40000"/>
              <a:alpha val="90000"/>
              <a:hueOff val="4452301"/>
              <a:satOff val="-28898"/>
              <a:lumOff val="-8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The eligible entity designated by the CoC to collect and submit the required Continuum of Care Application information for all projects the CoC has selected for funding in HUD’s annual CoC process and apply for CoC planning funds on behalf of the CoC.</a:t>
          </a:r>
        </a:p>
      </dsp:txBody>
      <dsp:txXfrm>
        <a:off x="6918882" y="920708"/>
        <a:ext cx="2021523" cy="3140279"/>
      </dsp:txXfrm>
    </dsp:sp>
    <dsp:sp modelId="{F3E94DC5-6726-49DF-A7B3-DA2519938F46}">
      <dsp:nvSpPr>
        <dsp:cNvPr id="0" name=""/>
        <dsp:cNvSpPr/>
      </dsp:nvSpPr>
      <dsp:spPr>
        <a:xfrm>
          <a:off x="9223419" y="192241"/>
          <a:ext cx="2021523" cy="728467"/>
        </a:xfrm>
        <a:prstGeom prst="rect">
          <a:avLst/>
        </a:prstGeom>
        <a:solidFill>
          <a:schemeClr val="accent3">
            <a:hueOff val="5904187"/>
            <a:satOff val="-46054"/>
            <a:lumOff val="-1177"/>
            <a:alphaOff val="0"/>
          </a:schemeClr>
        </a:solidFill>
        <a:ln w="10795" cap="flat" cmpd="sng" algn="ctr">
          <a:solidFill>
            <a:schemeClr val="accent3">
              <a:hueOff val="5904187"/>
              <a:satOff val="-46054"/>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HMIS Lead</a:t>
          </a:r>
        </a:p>
      </dsp:txBody>
      <dsp:txXfrm>
        <a:off x="9223419" y="192241"/>
        <a:ext cx="2021523" cy="728467"/>
      </dsp:txXfrm>
    </dsp:sp>
    <dsp:sp modelId="{4B97637F-0E43-4D0C-9D6E-83E8B0E0CD29}">
      <dsp:nvSpPr>
        <dsp:cNvPr id="0" name=""/>
        <dsp:cNvSpPr/>
      </dsp:nvSpPr>
      <dsp:spPr>
        <a:xfrm>
          <a:off x="9223419" y="920708"/>
          <a:ext cx="2021523" cy="3140279"/>
        </a:xfrm>
        <a:prstGeom prst="rect">
          <a:avLst/>
        </a:prstGeom>
        <a:solidFill>
          <a:schemeClr val="accent3">
            <a:tint val="40000"/>
            <a:alpha val="90000"/>
            <a:hueOff val="5936402"/>
            <a:satOff val="-38531"/>
            <a:lumOff val="-1140"/>
            <a:alphaOff val="0"/>
          </a:schemeClr>
        </a:solidFill>
        <a:ln w="10795" cap="flat" cmpd="sng" algn="ctr">
          <a:solidFill>
            <a:schemeClr val="accent3">
              <a:tint val="40000"/>
              <a:alpha val="90000"/>
              <a:hueOff val="5936402"/>
              <a:satOff val="-38531"/>
              <a:lumOff val="-11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The eligible applicant or contractor designated by the CoC to manage the CoC’s Homeless Management Information System (HMIS) on the CoC’s behalf. </a:t>
          </a:r>
        </a:p>
      </dsp:txBody>
      <dsp:txXfrm>
        <a:off x="9223419" y="920708"/>
        <a:ext cx="2021523" cy="3140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4ED37-7ACB-438A-918D-0752DBF71C51}">
      <dsp:nvSpPr>
        <dsp:cNvPr id="0" name=""/>
        <dsp:cNvSpPr/>
      </dsp:nvSpPr>
      <dsp:spPr>
        <a:xfrm>
          <a:off x="0" y="197977"/>
          <a:ext cx="4094480" cy="1637792"/>
        </a:xfrm>
        <a:prstGeom prst="rect">
          <a:avLst/>
        </a:prstGeom>
        <a:solidFill>
          <a:schemeClr val="accent6">
            <a:lumMod val="50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Initial Savannah-Chatham County CoC Board Structure</a:t>
          </a:r>
        </a:p>
      </dsp:txBody>
      <dsp:txXfrm>
        <a:off x="0" y="197977"/>
        <a:ext cx="4094480" cy="1637792"/>
      </dsp:txXfrm>
    </dsp:sp>
    <dsp:sp modelId="{2C6654DF-CBFF-4341-B411-276DE13B0A7F}">
      <dsp:nvSpPr>
        <dsp:cNvPr id="0" name=""/>
        <dsp:cNvSpPr/>
      </dsp:nvSpPr>
      <dsp:spPr>
        <a:xfrm>
          <a:off x="0" y="1831544"/>
          <a:ext cx="4094480" cy="4014562"/>
        </a:xfrm>
        <a:prstGeom prst="rect">
          <a:avLst/>
        </a:prstGeom>
        <a:solidFill>
          <a:schemeClr val="bg2">
            <a:lumMod val="60000"/>
            <a:lumOff val="4000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346075" lvl="1" indent="-234950" algn="l" defTabSz="889000">
            <a:lnSpc>
              <a:spcPct val="90000"/>
            </a:lnSpc>
            <a:spcBef>
              <a:spcPct val="0"/>
            </a:spcBef>
            <a:spcAft>
              <a:spcPct val="15000"/>
            </a:spcAft>
            <a:buChar char="•"/>
          </a:pPr>
          <a:r>
            <a:rPr lang="en-US" sz="2000" kern="1200" dirty="0"/>
            <a:t>13-15 elected and appointed positions nominated by CoC general membership</a:t>
          </a:r>
        </a:p>
        <a:p>
          <a:pPr marL="346075" lvl="1" indent="-234950" algn="l" defTabSz="889000">
            <a:lnSpc>
              <a:spcPct val="90000"/>
            </a:lnSpc>
            <a:spcBef>
              <a:spcPct val="0"/>
            </a:spcBef>
            <a:spcAft>
              <a:spcPct val="15000"/>
            </a:spcAft>
            <a:buChar char="•"/>
          </a:pPr>
          <a:endParaRPr lang="en-US" sz="2000" kern="1200" dirty="0"/>
        </a:p>
        <a:p>
          <a:pPr marL="346075" lvl="1" indent="-234950" algn="l" defTabSz="889000">
            <a:lnSpc>
              <a:spcPct val="90000"/>
            </a:lnSpc>
            <a:spcBef>
              <a:spcPct val="0"/>
            </a:spcBef>
            <a:spcAft>
              <a:spcPct val="15000"/>
            </a:spcAft>
            <a:buChar char="•"/>
          </a:pPr>
          <a:r>
            <a:rPr lang="en-US" sz="2000" kern="1200" dirty="0"/>
            <a:t>Composed of representatives of the community or other local organizations, individual community members,  representatives of projects serving homeless subpopulations in Chatham County and at least one homeless or formerly homeless individual.</a:t>
          </a:r>
        </a:p>
      </dsp:txBody>
      <dsp:txXfrm>
        <a:off x="0" y="1831544"/>
        <a:ext cx="4094480" cy="40145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3" rIns="93166" bIns="46583" rtlCol="0"/>
          <a:lstStyle>
            <a:lvl1pPr algn="r">
              <a:defRPr sz="1200"/>
            </a:lvl1pPr>
          </a:lstStyle>
          <a:p>
            <a:fld id="{1A2B9E60-14D5-45A0-B8E5-F7BB8EF57198}" type="datetimeFigureOut">
              <a:rPr lang="en-US" smtClean="0"/>
              <a:t>5/12/2022</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3" rIns="93166" bIns="46583" rtlCol="0" anchor="b"/>
          <a:lstStyle>
            <a:lvl1pPr algn="r">
              <a:defRPr sz="1200"/>
            </a:lvl1pPr>
          </a:lstStyle>
          <a:p>
            <a:fld id="{CBE15DDF-695A-4386-B370-BB1B4AE594AE}" type="slidenum">
              <a:rPr lang="en-US" smtClean="0"/>
              <a:t>‹#›</a:t>
            </a:fld>
            <a:endParaRPr lang="en-US"/>
          </a:p>
        </p:txBody>
      </p:sp>
    </p:spTree>
    <p:extLst>
      <p:ext uri="{BB962C8B-B14F-4D97-AF65-F5344CB8AC3E}">
        <p14:creationId xmlns:p14="http://schemas.microsoft.com/office/powerpoint/2010/main" val="2691637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8D47A7-ADC6-4431-97F8-C3F709C08A02}" type="datetime1">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273943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3BC8C0-5DB4-4CB1-9331-E78B6DBB2AF0}" type="datetime1">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18943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9C2A1C-5952-4845-ADFA-EE9E83AC24A7}" type="datetime1">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63531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E583A3-BBEC-47DE-8D3C-C6DC823E1073}" type="datetime1">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202957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DEC5F9-7E46-4A45-957B-F6CE448C0221}" type="datetime1">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32797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8E0E66-237F-403B-8206-3418F2937AC4}" type="datetime1">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223263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C1ED7C7-D39A-4838-A31B-D03430A2719B}" type="datetime1">
              <a:rPr lang="en-US" smtClean="0"/>
              <a:t>5/12/2022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130824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AAE41BA-1991-48F7-9CAA-75D8D8F77BF2}" type="datetime1">
              <a:rPr lang="en-US" smtClean="0"/>
              <a:t>5/12/2022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374898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DC0F2499-443A-4260-8216-97981AA31EFB}" type="datetime1">
              <a:rPr lang="en-US" smtClean="0"/>
              <a:t>5/12/2022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3682311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D7C92D4-5E14-4EE0-AD8C-53A156EDF6D8}" type="datetime1">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171145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133F6D4-1F05-4B63-A3BD-462CE5FD8BA4}" type="datetime1">
              <a:rPr lang="en-US" smtClean="0"/>
              <a:t>5/12/2022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163542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5FE93A6-0144-4CB2-B047-7E9D179A3DDB}" type="datetime1">
              <a:rPr lang="en-US" smtClean="0"/>
              <a:t>5/12/2022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EB415104-7100-48A7-A9DF-EC6D4DC7F4C2}" type="slidenum">
              <a:rPr lang="en-US" smtClean="0"/>
              <a:t>‹#›</a:t>
            </a:fld>
            <a:endParaRPr lang="en-US"/>
          </a:p>
        </p:txBody>
      </p:sp>
    </p:spTree>
    <p:extLst>
      <p:ext uri="{BB962C8B-B14F-4D97-AF65-F5344CB8AC3E}">
        <p14:creationId xmlns:p14="http://schemas.microsoft.com/office/powerpoint/2010/main" val="22439611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D5FE93A6-0144-4CB2-B047-7E9D179A3DDB}" type="datetime1">
              <a:rPr lang="en-US" smtClean="0"/>
              <a:t>5/12/2022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B415104-7100-48A7-A9DF-EC6D4DC7F4C2}" type="slidenum">
              <a:rPr lang="en-US" smtClean="0"/>
              <a:t>‹#›</a:t>
            </a:fld>
            <a:endParaRPr lang="en-US"/>
          </a:p>
        </p:txBody>
      </p:sp>
    </p:spTree>
    <p:extLst>
      <p:ext uri="{BB962C8B-B14F-4D97-AF65-F5344CB8AC3E}">
        <p14:creationId xmlns:p14="http://schemas.microsoft.com/office/powerpoint/2010/main" val="393231559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behaviouralanalysis.com/green-light/"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behaviouralanalysis.com/green-light/"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6.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6.jpeg"/><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8" descr="A horse pulling a cart&#10;&#10;Description automatically generated with low confidence">
            <a:extLst>
              <a:ext uri="{FF2B5EF4-FFF2-40B4-BE49-F238E27FC236}">
                <a16:creationId xmlns:a16="http://schemas.microsoft.com/office/drawing/2014/main" id="{D4691B3D-2EA8-C6D9-1FCD-B99230BA1751}"/>
              </a:ext>
            </a:extLst>
          </p:cNvPr>
          <p:cNvPicPr>
            <a:picLocks noChangeAspect="1"/>
          </p:cNvPicPr>
          <p:nvPr/>
        </p:nvPicPr>
        <p:blipFill rotWithShape="1">
          <a:blip r:embed="rId2" cstate="screen">
            <a:alphaModFix amt="70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9417" r="5409" b="29958"/>
          <a:stretch/>
        </p:blipFill>
        <p:spPr>
          <a:xfrm>
            <a:off x="659454" y="685805"/>
            <a:ext cx="11532546" cy="6172195"/>
          </a:xfrm>
          <a:prstGeom prst="rect">
            <a:avLst/>
          </a:prstGeom>
        </p:spPr>
      </p:pic>
      <p:sp>
        <p:nvSpPr>
          <p:cNvPr id="2" name="Title 1">
            <a:extLst>
              <a:ext uri="{FF2B5EF4-FFF2-40B4-BE49-F238E27FC236}">
                <a16:creationId xmlns:a16="http://schemas.microsoft.com/office/drawing/2014/main" id="{717D2CE5-6EA2-EDC3-A899-F2B4B6FB8F8F}"/>
              </a:ext>
            </a:extLst>
          </p:cNvPr>
          <p:cNvSpPr>
            <a:spLocks noGrp="1"/>
          </p:cNvSpPr>
          <p:nvPr>
            <p:ph type="ctrTitle"/>
          </p:nvPr>
        </p:nvSpPr>
        <p:spPr>
          <a:xfrm>
            <a:off x="4359586" y="173736"/>
            <a:ext cx="7315200" cy="3026664"/>
          </a:xfrm>
        </p:spPr>
        <p:txBody>
          <a:bodyPr>
            <a:normAutofit/>
          </a:bodyPr>
          <a:lstStyle/>
          <a:p>
            <a:pPr algn="r"/>
            <a:r>
              <a:rPr lang="en-US" sz="7200" dirty="0">
                <a:solidFill>
                  <a:schemeClr val="bg2">
                    <a:lumMod val="20000"/>
                    <a:lumOff val="80000"/>
                  </a:schemeClr>
                </a:solidFill>
              </a:rPr>
              <a:t>ADDRESSING</a:t>
            </a:r>
            <a:br>
              <a:rPr lang="en-US" sz="7200" dirty="0">
                <a:solidFill>
                  <a:schemeClr val="bg2">
                    <a:lumMod val="20000"/>
                    <a:lumOff val="80000"/>
                  </a:schemeClr>
                </a:solidFill>
              </a:rPr>
            </a:br>
            <a:r>
              <a:rPr lang="en-US" sz="7200" dirty="0">
                <a:solidFill>
                  <a:schemeClr val="bg2">
                    <a:lumMod val="20000"/>
                    <a:lumOff val="80000"/>
                  </a:schemeClr>
                </a:solidFill>
              </a:rPr>
              <a:t>HOMELESSNESS</a:t>
            </a:r>
          </a:p>
        </p:txBody>
      </p:sp>
      <p:sp>
        <p:nvSpPr>
          <p:cNvPr id="3" name="Subtitle 2">
            <a:extLst>
              <a:ext uri="{FF2B5EF4-FFF2-40B4-BE49-F238E27FC236}">
                <a16:creationId xmlns:a16="http://schemas.microsoft.com/office/drawing/2014/main" id="{3B015288-5823-D5C9-D89C-5E6BF2B3BAE9}"/>
              </a:ext>
            </a:extLst>
          </p:cNvPr>
          <p:cNvSpPr>
            <a:spLocks noGrp="1"/>
          </p:cNvSpPr>
          <p:nvPr>
            <p:ph type="subTitle" idx="1"/>
          </p:nvPr>
        </p:nvSpPr>
        <p:spPr>
          <a:xfrm>
            <a:off x="4359586" y="4114800"/>
            <a:ext cx="7315200" cy="914400"/>
          </a:xfrm>
        </p:spPr>
        <p:txBody>
          <a:bodyPr>
            <a:normAutofit/>
          </a:bodyPr>
          <a:lstStyle/>
          <a:p>
            <a:pPr algn="r"/>
            <a:r>
              <a:rPr lang="en-US" sz="3600" dirty="0">
                <a:solidFill>
                  <a:schemeClr val="bg2">
                    <a:lumMod val="20000"/>
                    <a:lumOff val="80000"/>
                  </a:schemeClr>
                </a:solidFill>
              </a:rPr>
              <a:t>A PATH FORWARD</a:t>
            </a:r>
          </a:p>
        </p:txBody>
      </p:sp>
      <p:sp>
        <p:nvSpPr>
          <p:cNvPr id="9" name="Subtitle 2">
            <a:extLst>
              <a:ext uri="{FF2B5EF4-FFF2-40B4-BE49-F238E27FC236}">
                <a16:creationId xmlns:a16="http://schemas.microsoft.com/office/drawing/2014/main" id="{CE27E525-C941-1DD5-4C57-50A91D42AF0A}"/>
              </a:ext>
            </a:extLst>
          </p:cNvPr>
          <p:cNvSpPr txBox="1">
            <a:spLocks/>
          </p:cNvSpPr>
          <p:nvPr/>
        </p:nvSpPr>
        <p:spPr>
          <a:xfrm>
            <a:off x="4343863" y="5714995"/>
            <a:ext cx="7315200" cy="914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algn="r"/>
            <a:r>
              <a:rPr lang="en-US" sz="2400" dirty="0">
                <a:solidFill>
                  <a:schemeClr val="bg2">
                    <a:lumMod val="20000"/>
                    <a:lumOff val="80000"/>
                  </a:schemeClr>
                </a:solidFill>
                <a:latin typeface="Abadi" panose="020B0604020104020204" pitchFamily="34" charset="0"/>
              </a:rPr>
              <a:t>Savannah City Council Workshop: May 12, 2022</a:t>
            </a:r>
          </a:p>
        </p:txBody>
      </p:sp>
      <p:sp>
        <p:nvSpPr>
          <p:cNvPr id="11" name="Subtitle 2">
            <a:extLst>
              <a:ext uri="{FF2B5EF4-FFF2-40B4-BE49-F238E27FC236}">
                <a16:creationId xmlns:a16="http://schemas.microsoft.com/office/drawing/2014/main" id="{72CCF555-2E68-9A2E-F421-DFC260FB78D6}"/>
              </a:ext>
            </a:extLst>
          </p:cNvPr>
          <p:cNvSpPr txBox="1">
            <a:spLocks/>
          </p:cNvSpPr>
          <p:nvPr/>
        </p:nvSpPr>
        <p:spPr>
          <a:xfrm>
            <a:off x="4343863" y="6050271"/>
            <a:ext cx="7315200" cy="4622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algn="r"/>
            <a:r>
              <a:rPr lang="en-US" sz="2400" dirty="0">
                <a:solidFill>
                  <a:schemeClr val="bg2">
                    <a:lumMod val="20000"/>
                    <a:lumOff val="80000"/>
                  </a:schemeClr>
                </a:solidFill>
                <a:latin typeface="Abadi" panose="020B0604020104020204" pitchFamily="34" charset="0"/>
              </a:rPr>
              <a:t>Office of Community Services</a:t>
            </a:r>
          </a:p>
        </p:txBody>
      </p:sp>
    </p:spTree>
    <p:extLst>
      <p:ext uri="{BB962C8B-B14F-4D97-AF65-F5344CB8AC3E}">
        <p14:creationId xmlns:p14="http://schemas.microsoft.com/office/powerpoint/2010/main" val="35092320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5C912F-7600-D37F-B6E0-5930787C19C6}"/>
              </a:ext>
            </a:extLst>
          </p:cNvPr>
          <p:cNvSpPr>
            <a:spLocks noGrp="1"/>
          </p:cNvSpPr>
          <p:nvPr>
            <p:ph idx="1"/>
          </p:nvPr>
        </p:nvSpPr>
        <p:spPr>
          <a:xfrm>
            <a:off x="4734636" y="960120"/>
            <a:ext cx="6593842" cy="4937760"/>
          </a:xfrm>
        </p:spPr>
        <p:txBody>
          <a:bodyPr>
            <a:normAutofit/>
          </a:bodyPr>
          <a:lstStyle/>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City of Savannah</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Chatham County Government</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Chatham County Hospital Authority</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Chatham Emergency Management Agency</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Behavioral Health and Developmental Disabilities</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Community Supervision</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Family and Children Services</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Labor</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Public Health</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Department of Veterans Affairs</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Housing Authority of Savannah</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200" dirty="0">
                <a:solidFill>
                  <a:schemeClr val="tx1"/>
                </a:solidFill>
                <a:effectLst/>
                <a:latin typeface="Calibri" panose="020F0502020204030204" pitchFamily="34" charset="0"/>
                <a:ea typeface="Georgia" panose="02040502050405020303" pitchFamily="18" charset="0"/>
                <a:cs typeface="Times New Roman" panose="02020603050405020304" pitchFamily="18" charset="0"/>
              </a:rPr>
              <a:t>Savannah/Chatham County Board of Education</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2C9D0D2-87D4-7426-FD6C-E2CCDC379A74}"/>
              </a:ext>
            </a:extLst>
          </p:cNvPr>
          <p:cNvSpPr>
            <a:spLocks noGrp="1"/>
          </p:cNvSpPr>
          <p:nvPr>
            <p:ph type="body" sz="half" idx="2"/>
          </p:nvPr>
        </p:nvSpPr>
        <p:spPr>
          <a:xfrm>
            <a:off x="1107438" y="1539240"/>
            <a:ext cx="3119122" cy="3779520"/>
          </a:xfrm>
          <a:solidFill>
            <a:schemeClr val="accent2">
              <a:lumMod val="60000"/>
              <a:lumOff val="40000"/>
            </a:schemeClr>
          </a:solidFill>
        </p:spPr>
        <p:txBody>
          <a:bodyPr anchor="ctr">
            <a:normAutofit/>
          </a:bodyPr>
          <a:lstStyle/>
          <a:p>
            <a:r>
              <a:rPr lang="en-US" sz="3200" b="1" dirty="0">
                <a:solidFill>
                  <a:schemeClr val="tx2">
                    <a:lumMod val="75000"/>
                  </a:schemeClr>
                </a:solidFill>
              </a:rPr>
              <a:t>Possible Governmental Agencies</a:t>
            </a:r>
          </a:p>
          <a:p>
            <a:pPr>
              <a:spcBef>
                <a:spcPts val="600"/>
              </a:spcBef>
            </a:pPr>
            <a:endParaRPr lang="en-US" sz="2000" b="1" dirty="0">
              <a:solidFill>
                <a:schemeClr val="tx2">
                  <a:lumMod val="75000"/>
                </a:schemeClr>
              </a:solidFill>
            </a:endParaRPr>
          </a:p>
          <a:p>
            <a:pPr>
              <a:spcBef>
                <a:spcPts val="600"/>
              </a:spcBef>
            </a:pPr>
            <a:r>
              <a:rPr lang="en-US" sz="2200" i="1" dirty="0">
                <a:solidFill>
                  <a:schemeClr val="tx2">
                    <a:lumMod val="75000"/>
                  </a:schemeClr>
                </a:solidFill>
              </a:rPr>
              <a:t>with critical roles and services impacting persons experiencing homelessness</a:t>
            </a:r>
          </a:p>
        </p:txBody>
      </p:sp>
      <p:sp>
        <p:nvSpPr>
          <p:cNvPr id="5" name="Slide Number Placeholder 4">
            <a:extLst>
              <a:ext uri="{FF2B5EF4-FFF2-40B4-BE49-F238E27FC236}">
                <a16:creationId xmlns:a16="http://schemas.microsoft.com/office/drawing/2014/main" id="{5AC1C55D-2CA2-3163-0C51-27A823F6ABF3}"/>
              </a:ext>
            </a:extLst>
          </p:cNvPr>
          <p:cNvSpPr>
            <a:spLocks noGrp="1"/>
          </p:cNvSpPr>
          <p:nvPr>
            <p:ph type="sldNum" sz="quarter" idx="12"/>
          </p:nvPr>
        </p:nvSpPr>
        <p:spPr/>
        <p:txBody>
          <a:bodyPr/>
          <a:lstStyle/>
          <a:p>
            <a:fld id="{EB415104-7100-48A7-A9DF-EC6D4DC7F4C2}" type="slidenum">
              <a:rPr lang="en-US" smtClean="0"/>
              <a:t>10</a:t>
            </a:fld>
            <a:endParaRPr lang="en-US"/>
          </a:p>
        </p:txBody>
      </p:sp>
    </p:spTree>
    <p:extLst>
      <p:ext uri="{BB962C8B-B14F-4D97-AF65-F5344CB8AC3E}">
        <p14:creationId xmlns:p14="http://schemas.microsoft.com/office/powerpoint/2010/main" val="45805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B1CD86-7816-4751-B8AE-039641F2052D}"/>
              </a:ext>
            </a:extLst>
          </p:cNvPr>
          <p:cNvSpPr>
            <a:spLocks noGrp="1"/>
          </p:cNvSpPr>
          <p:nvPr>
            <p:ph type="title"/>
          </p:nvPr>
        </p:nvSpPr>
        <p:spPr>
          <a:xfrm>
            <a:off x="1444525" y="864108"/>
            <a:ext cx="3278137" cy="5120639"/>
          </a:xfrm>
        </p:spPr>
        <p:txBody>
          <a:bodyPr>
            <a:normAutofit/>
          </a:bodyPr>
          <a:lstStyle/>
          <a:p>
            <a:pPr algn="r"/>
            <a:r>
              <a:rPr lang="en-US" sz="4000" b="1" dirty="0">
                <a:solidFill>
                  <a:schemeClr val="tx1">
                    <a:lumMod val="85000"/>
                    <a:lumOff val="15000"/>
                  </a:schemeClr>
                </a:solidFill>
              </a:rPr>
              <a:t>Role of the Interagency Council on Homelessness</a:t>
            </a:r>
          </a:p>
        </p:txBody>
      </p:sp>
      <p:sp>
        <p:nvSpPr>
          <p:cNvPr id="12" name="Rectangle 11">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AC9460-C5DD-4553-B6A0-461792AB82E0}"/>
              </a:ext>
            </a:extLst>
          </p:cNvPr>
          <p:cNvSpPr>
            <a:spLocks noGrp="1"/>
          </p:cNvSpPr>
          <p:nvPr>
            <p:ph idx="1"/>
          </p:nvPr>
        </p:nvSpPr>
        <p:spPr>
          <a:xfrm>
            <a:off x="4984259" y="1375049"/>
            <a:ext cx="6846465" cy="4219076"/>
          </a:xfrm>
        </p:spPr>
        <p:txBody>
          <a:bodyPr>
            <a:normAutofit/>
          </a:bodyPr>
          <a:lstStyle/>
          <a:p>
            <a:pPr>
              <a:buFont typeface="Arial" panose="020B0604020202020204" pitchFamily="34" charset="0"/>
              <a:buChar char="•"/>
            </a:pPr>
            <a:r>
              <a:rPr lang="en-US" sz="2400" dirty="0">
                <a:effectLst/>
                <a:latin typeface="Calibri" panose="020F0502020204030204" pitchFamily="34" charset="0"/>
                <a:ea typeface="Georgia" panose="02040502050405020303" pitchFamily="18" charset="0"/>
                <a:cs typeface="Times New Roman" panose="02020603050405020304" pitchFamily="18" charset="0"/>
              </a:rPr>
              <a:t>Provides ongoing leadership and acts on behalf of the </a:t>
            </a:r>
            <a:r>
              <a:rPr lang="en-US" sz="2400" dirty="0">
                <a:latin typeface="Calibri" panose="020F0502020204030204" pitchFamily="34" charset="0"/>
                <a:ea typeface="Georgia" panose="02040502050405020303" pitchFamily="18" charset="0"/>
                <a:cs typeface="Times New Roman" panose="02020603050405020304" pitchFamily="18" charset="0"/>
              </a:rPr>
              <a:t>CoC to carry out the CoC’s mission, goals and priorities</a:t>
            </a:r>
          </a:p>
          <a:p>
            <a:pPr>
              <a:buFont typeface="Arial" panose="020B0604020202020204" pitchFamily="34" charset="0"/>
              <a:buChar char="•"/>
            </a:pPr>
            <a:r>
              <a:rPr lang="en-US" sz="2400" dirty="0">
                <a:effectLst/>
                <a:latin typeface="Calibri" panose="020F0502020204030204" pitchFamily="34" charset="0"/>
                <a:ea typeface="Helvetica" panose="020B0604020202020204" pitchFamily="34" charset="0"/>
              </a:rPr>
              <a:t>Develops a public presence amongst business and nonprofit leaders in order to advocate for community-wide solutions to ending homelessness and improving housing resources</a:t>
            </a:r>
          </a:p>
          <a:p>
            <a:pPr>
              <a:buFont typeface="Arial" panose="020B0604020202020204" pitchFamily="34" charset="0"/>
              <a:buChar char="•"/>
            </a:pPr>
            <a:r>
              <a:rPr lang="en-US" sz="2400" dirty="0">
                <a:effectLst/>
                <a:latin typeface="Calibri" panose="020F0502020204030204" pitchFamily="34" charset="0"/>
                <a:ea typeface="Georgia" panose="02040502050405020303" pitchFamily="18" charset="0"/>
                <a:cs typeface="Times New Roman" panose="02020603050405020304" pitchFamily="18" charset="0"/>
              </a:rPr>
              <a:t>Provides </a:t>
            </a:r>
            <a:r>
              <a:rPr lang="en-US" sz="2400" dirty="0">
                <a:latin typeface="Calibri" panose="020F0502020204030204" pitchFamily="34" charset="0"/>
                <a:ea typeface="Georgia" panose="02040502050405020303" pitchFamily="18" charset="0"/>
                <a:cs typeface="Times New Roman" panose="02020603050405020304" pitchFamily="18" charset="0"/>
              </a:rPr>
              <a:t>p</a:t>
            </a:r>
            <a:r>
              <a:rPr lang="en-US" sz="2400" dirty="0">
                <a:effectLst/>
                <a:latin typeface="Calibri" panose="020F0502020204030204" pitchFamily="34" charset="0"/>
                <a:ea typeface="Georgia" panose="02040502050405020303" pitchFamily="18" charset="0"/>
                <a:cs typeface="Times New Roman" panose="02020603050405020304" pitchFamily="18" charset="0"/>
              </a:rPr>
              <a:t>rofessional </a:t>
            </a:r>
            <a:r>
              <a:rPr lang="en-US" sz="2400" dirty="0">
                <a:latin typeface="Calibri" panose="020F0502020204030204" pitchFamily="34" charset="0"/>
                <a:ea typeface="Georgia" panose="02040502050405020303" pitchFamily="18" charset="0"/>
                <a:cs typeface="Times New Roman" panose="02020603050405020304" pitchFamily="18" charset="0"/>
              </a:rPr>
              <a:t>s</a:t>
            </a:r>
            <a:r>
              <a:rPr lang="en-US" sz="2400" dirty="0">
                <a:effectLst/>
                <a:latin typeface="Calibri" panose="020F0502020204030204" pitchFamily="34" charset="0"/>
                <a:ea typeface="Georgia" panose="02040502050405020303" pitchFamily="18" charset="0"/>
                <a:cs typeface="Times New Roman" panose="02020603050405020304" pitchFamily="18" charset="0"/>
              </a:rPr>
              <a:t>taff </a:t>
            </a:r>
            <a:r>
              <a:rPr lang="en-US" sz="2400" dirty="0">
                <a:latin typeface="Calibri" panose="020F0502020204030204" pitchFamily="34" charset="0"/>
                <a:ea typeface="Georgia" panose="02040502050405020303" pitchFamily="18" charset="0"/>
                <a:cs typeface="Times New Roman" panose="02020603050405020304" pitchFamily="18" charset="0"/>
              </a:rPr>
              <a:t>s</a:t>
            </a:r>
            <a:r>
              <a:rPr lang="en-US" sz="2400" dirty="0">
                <a:effectLst/>
                <a:latin typeface="Calibri" panose="020F0502020204030204" pitchFamily="34" charset="0"/>
                <a:ea typeface="Georgia" panose="02040502050405020303" pitchFamily="18" charset="0"/>
                <a:cs typeface="Times New Roman" panose="02020603050405020304" pitchFamily="18" charset="0"/>
              </a:rPr>
              <a:t>upport to assist the Board and Officers in fulfilling Board responsibilities and achieving CoC goals   </a:t>
            </a:r>
          </a:p>
        </p:txBody>
      </p:sp>
      <p:sp>
        <p:nvSpPr>
          <p:cNvPr id="16" name="Rectangle 15">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30088C8-38A3-BF4F-8D65-3C88A2139D17}"/>
              </a:ext>
            </a:extLst>
          </p:cNvPr>
          <p:cNvSpPr>
            <a:spLocks noGrp="1"/>
          </p:cNvSpPr>
          <p:nvPr>
            <p:ph type="sldNum" sz="quarter" idx="12"/>
          </p:nvPr>
        </p:nvSpPr>
        <p:spPr>
          <a:xfrm>
            <a:off x="10634135" y="6356350"/>
            <a:ext cx="1530927" cy="365125"/>
          </a:xfrm>
        </p:spPr>
        <p:txBody>
          <a:bodyPr>
            <a:normAutofit/>
          </a:bodyPr>
          <a:lstStyle/>
          <a:p>
            <a:pPr>
              <a:spcAft>
                <a:spcPts val="600"/>
              </a:spcAft>
            </a:pPr>
            <a:fld id="{EB415104-7100-48A7-A9DF-EC6D4DC7F4C2}" type="slidenum">
              <a:rPr lang="en-US" smtClean="0"/>
              <a:pPr>
                <a:spcAft>
                  <a:spcPts val="600"/>
                </a:spcAft>
              </a:pPr>
              <a:t>11</a:t>
            </a:fld>
            <a:endParaRPr lang="en-US"/>
          </a:p>
        </p:txBody>
      </p:sp>
    </p:spTree>
    <p:extLst>
      <p:ext uri="{BB962C8B-B14F-4D97-AF65-F5344CB8AC3E}">
        <p14:creationId xmlns:p14="http://schemas.microsoft.com/office/powerpoint/2010/main" val="78144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CD86-7816-4751-B8AE-039641F2052D}"/>
              </a:ext>
            </a:extLst>
          </p:cNvPr>
          <p:cNvSpPr>
            <a:spLocks noGrp="1"/>
          </p:cNvSpPr>
          <p:nvPr>
            <p:ph type="title"/>
          </p:nvPr>
        </p:nvSpPr>
        <p:spPr>
          <a:xfrm>
            <a:off x="264160" y="1367790"/>
            <a:ext cx="3028381" cy="4423410"/>
          </a:xfrm>
        </p:spPr>
        <p:txBody>
          <a:bodyPr>
            <a:noAutofit/>
          </a:bodyPr>
          <a:lstStyle/>
          <a:p>
            <a:pPr>
              <a:spcBef>
                <a:spcPts val="1200"/>
              </a:spcBef>
              <a:spcAft>
                <a:spcPts val="1200"/>
              </a:spcAft>
            </a:pPr>
            <a:r>
              <a:rPr lang="en-US" sz="3200" b="1" dirty="0">
                <a:solidFill>
                  <a:schemeClr val="bg1">
                    <a:lumMod val="95000"/>
                  </a:schemeClr>
                </a:solidFill>
                <a:latin typeface="Century Gothic" panose="020B0502020202020204" pitchFamily="34" charset="0"/>
              </a:rPr>
              <a:t>2022 </a:t>
            </a:r>
            <a:br>
              <a:rPr lang="en-US" sz="3200" b="1" dirty="0">
                <a:solidFill>
                  <a:schemeClr val="bg1">
                    <a:lumMod val="95000"/>
                  </a:schemeClr>
                </a:solidFill>
                <a:latin typeface="Century Gothic" panose="020B0502020202020204" pitchFamily="34" charset="0"/>
              </a:rPr>
            </a:br>
            <a:r>
              <a:rPr lang="en-US" sz="3200" b="1" dirty="0">
                <a:solidFill>
                  <a:schemeClr val="bg1">
                    <a:lumMod val="95000"/>
                  </a:schemeClr>
                </a:solidFill>
                <a:latin typeface="Century Gothic" panose="020B0502020202020204" pitchFamily="34" charset="0"/>
              </a:rPr>
              <a:t>City of Savannah Capacity Building Funds</a:t>
            </a:r>
            <a:br>
              <a:rPr lang="en-US" sz="3200" b="1" dirty="0">
                <a:solidFill>
                  <a:schemeClr val="bg1">
                    <a:lumMod val="95000"/>
                  </a:schemeClr>
                </a:solidFill>
                <a:latin typeface="Century Gothic" panose="020B0502020202020204" pitchFamily="34" charset="0"/>
              </a:rPr>
            </a:br>
            <a:r>
              <a:rPr lang="en-US" sz="3200" b="1" dirty="0">
                <a:solidFill>
                  <a:schemeClr val="bg1">
                    <a:lumMod val="95000"/>
                  </a:schemeClr>
                </a:solidFill>
                <a:latin typeface="Century Gothic" panose="020B0502020202020204" pitchFamily="34" charset="0"/>
              </a:rPr>
              <a:t>($500,000)</a:t>
            </a:r>
            <a:br>
              <a:rPr lang="en-US" sz="3200" b="1" dirty="0">
                <a:solidFill>
                  <a:schemeClr val="bg1">
                    <a:lumMod val="95000"/>
                  </a:schemeClr>
                </a:solidFill>
                <a:latin typeface="Century Gothic" panose="020B0502020202020204" pitchFamily="34" charset="0"/>
              </a:rPr>
            </a:br>
            <a:br>
              <a:rPr lang="en-US" sz="3200" b="1" dirty="0">
                <a:solidFill>
                  <a:schemeClr val="bg1">
                    <a:lumMod val="95000"/>
                  </a:schemeClr>
                </a:solidFill>
                <a:latin typeface="Century Gothic" panose="020B0502020202020204" pitchFamily="34" charset="0"/>
              </a:rPr>
            </a:br>
            <a:r>
              <a:rPr lang="en-US" sz="3200" b="1" dirty="0">
                <a:solidFill>
                  <a:schemeClr val="bg1">
                    <a:lumMod val="95000"/>
                  </a:schemeClr>
                </a:solidFill>
                <a:latin typeface="Century Gothic" panose="020B0502020202020204" pitchFamily="34" charset="0"/>
              </a:rPr>
              <a:t>- UPDATE -</a:t>
            </a:r>
          </a:p>
        </p:txBody>
      </p:sp>
      <p:sp>
        <p:nvSpPr>
          <p:cNvPr id="3" name="Content Placeholder 2">
            <a:extLst>
              <a:ext uri="{FF2B5EF4-FFF2-40B4-BE49-F238E27FC236}">
                <a16:creationId xmlns:a16="http://schemas.microsoft.com/office/drawing/2014/main" id="{B7AC9460-C5DD-4553-B6A0-461792AB82E0}"/>
              </a:ext>
            </a:extLst>
          </p:cNvPr>
          <p:cNvSpPr>
            <a:spLocks noGrp="1"/>
          </p:cNvSpPr>
          <p:nvPr>
            <p:ph idx="1"/>
          </p:nvPr>
        </p:nvSpPr>
        <p:spPr>
          <a:xfrm>
            <a:off x="2092960" y="970280"/>
            <a:ext cx="9635898" cy="1250830"/>
          </a:xfrm>
          <a:solidFill>
            <a:schemeClr val="accent2">
              <a:lumMod val="60000"/>
              <a:lumOff val="40000"/>
            </a:schemeClr>
          </a:solidFill>
          <a:ln>
            <a:noFill/>
          </a:ln>
        </p:spPr>
        <p:txBody>
          <a:bodyPr anchor="t">
            <a:noAutofit/>
          </a:bodyPr>
          <a:lstStyle/>
          <a:p>
            <a:pPr marL="0" indent="0">
              <a:buNone/>
            </a:pPr>
            <a:r>
              <a:rPr lang="en-US" sz="44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rPr>
              <a:t>Two Upcoming Requests for Proposals</a:t>
            </a:r>
          </a:p>
          <a:p>
            <a:pPr marL="0" indent="0" algn="ctr">
              <a:buNone/>
            </a:pPr>
            <a:r>
              <a:rPr lang="en-US" sz="28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rPr>
              <a:t>Addressing “Gaps” in the Local Service Delivery System</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30088C8-38A3-BF4F-8D65-3C88A2139D17}"/>
              </a:ext>
            </a:extLst>
          </p:cNvPr>
          <p:cNvSpPr>
            <a:spLocks noGrp="1"/>
          </p:cNvSpPr>
          <p:nvPr>
            <p:ph type="sldNum" sz="quarter" idx="12"/>
          </p:nvPr>
        </p:nvSpPr>
        <p:spPr/>
        <p:txBody>
          <a:bodyPr/>
          <a:lstStyle/>
          <a:p>
            <a:fld id="{EB415104-7100-48A7-A9DF-EC6D4DC7F4C2}" type="slidenum">
              <a:rPr lang="en-US" smtClean="0"/>
              <a:t>12</a:t>
            </a:fld>
            <a:endParaRPr lang="en-US"/>
          </a:p>
        </p:txBody>
      </p:sp>
      <p:sp>
        <p:nvSpPr>
          <p:cNvPr id="6" name="Content Placeholder 2">
            <a:extLst>
              <a:ext uri="{FF2B5EF4-FFF2-40B4-BE49-F238E27FC236}">
                <a16:creationId xmlns:a16="http://schemas.microsoft.com/office/drawing/2014/main" id="{2158864C-23B2-F470-554E-98FC15C15C6C}"/>
              </a:ext>
            </a:extLst>
          </p:cNvPr>
          <p:cNvSpPr txBox="1">
            <a:spLocks/>
          </p:cNvSpPr>
          <p:nvPr/>
        </p:nvSpPr>
        <p:spPr>
          <a:xfrm>
            <a:off x="3896456" y="2586870"/>
            <a:ext cx="7832401" cy="3769480"/>
          </a:xfrm>
          <a:prstGeom prst="rect">
            <a:avLst/>
          </a:prstGeom>
          <a:noFill/>
          <a:ln>
            <a:solidFill>
              <a:schemeClr val="accent3">
                <a:lumMod val="60000"/>
                <a:lumOff val="40000"/>
              </a:schemeClr>
            </a:solidFill>
          </a:ln>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spcAft>
                <a:spcPts val="1200"/>
              </a:spcAft>
              <a:buNone/>
            </a:pPr>
            <a:r>
              <a:rPr lang="en-US" sz="24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rPr>
              <a:t>Daytime Shelter and Supportive Services</a:t>
            </a:r>
            <a:r>
              <a:rPr lang="en-US" sz="14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rPr>
              <a:t>:  </a:t>
            </a:r>
          </a:p>
          <a:p>
            <a:pPr marL="517525" indent="-233363">
              <a:spcBef>
                <a:spcPts val="600"/>
              </a:spcBef>
            </a:pPr>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Shelter from weather conditions</a:t>
            </a:r>
          </a:p>
          <a:p>
            <a:pPr marL="517525" indent="-233363"/>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Food, clothing, and personal hygiene necessities</a:t>
            </a:r>
          </a:p>
          <a:p>
            <a:pPr marL="517525" indent="-233363"/>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Intake and case management services</a:t>
            </a:r>
          </a:p>
          <a:p>
            <a:pPr marL="517525" indent="-233363"/>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Connection to supportive services</a:t>
            </a:r>
          </a:p>
          <a:p>
            <a:pPr marL="0" indent="0">
              <a:lnSpc>
                <a:spcPct val="100000"/>
              </a:lnSpc>
              <a:buNone/>
            </a:pPr>
            <a:r>
              <a:rPr lang="en-US" sz="2400" b="1" dirty="0">
                <a:solidFill>
                  <a:schemeClr val="accent5">
                    <a:lumMod val="50000"/>
                  </a:schemeClr>
                </a:solidFill>
                <a:latin typeface="Calibri" panose="020F0502020204030204" pitchFamily="34" charset="0"/>
                <a:ea typeface="Georgia" panose="02040502050405020303" pitchFamily="18" charset="0"/>
                <a:cs typeface="Times New Roman" panose="02020603050405020304" pitchFamily="18" charset="0"/>
              </a:rPr>
              <a:t>Street Outreach and Transportation:</a:t>
            </a:r>
            <a:endParaRPr lang="en-US" sz="24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endParaRPr>
          </a:p>
          <a:p>
            <a:pPr marL="514350" indent="-227013">
              <a:spcBef>
                <a:spcPts val="600"/>
              </a:spcBef>
              <a:spcAft>
                <a:spcPts val="600"/>
              </a:spcAft>
            </a:pPr>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Outreaching to individuals experiencing homelessness</a:t>
            </a:r>
          </a:p>
          <a:p>
            <a:pPr marL="514350" indent="-227013">
              <a:spcBef>
                <a:spcPts val="600"/>
              </a:spcBef>
              <a:spcAft>
                <a:spcPts val="600"/>
              </a:spcAft>
            </a:pPr>
            <a:r>
              <a:rPr lang="en-US" dirty="0">
                <a:solidFill>
                  <a:srgbClr val="0E0D0A"/>
                </a:solidFill>
                <a:latin typeface="Calibri" panose="020F0502020204030204" pitchFamily="34" charset="0"/>
                <a:ea typeface="Cambria" panose="02040503050406030204" pitchFamily="18" charset="0"/>
                <a:cs typeface="Times New Roman" panose="02020603050405020304" pitchFamily="18" charset="0"/>
              </a:rPr>
              <a:t>Providing transportation to connect individuals to services</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5383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CD86-7816-4751-B8AE-039641F2052D}"/>
              </a:ext>
            </a:extLst>
          </p:cNvPr>
          <p:cNvSpPr>
            <a:spLocks noGrp="1"/>
          </p:cNvSpPr>
          <p:nvPr>
            <p:ph type="title"/>
          </p:nvPr>
        </p:nvSpPr>
        <p:spPr>
          <a:xfrm>
            <a:off x="538480" y="1464310"/>
            <a:ext cx="2672781" cy="4423410"/>
          </a:xfrm>
        </p:spPr>
        <p:txBody>
          <a:bodyPr>
            <a:noAutofit/>
          </a:bodyPr>
          <a:lstStyle/>
          <a:p>
            <a:pPr>
              <a:spcBef>
                <a:spcPts val="1200"/>
              </a:spcBef>
              <a:spcAft>
                <a:spcPts val="1200"/>
              </a:spcAft>
            </a:pPr>
            <a:r>
              <a:rPr lang="en-US" sz="4000" dirty="0">
                <a:solidFill>
                  <a:schemeClr val="bg1">
                    <a:lumMod val="95000"/>
                  </a:schemeClr>
                </a:solidFill>
                <a:latin typeface="Century Gothic" panose="020B0502020202020204" pitchFamily="34" charset="0"/>
              </a:rPr>
              <a:t>Today’s City Council Agenda</a:t>
            </a:r>
          </a:p>
        </p:txBody>
      </p:sp>
      <p:sp>
        <p:nvSpPr>
          <p:cNvPr id="3" name="Content Placeholder 2">
            <a:extLst>
              <a:ext uri="{FF2B5EF4-FFF2-40B4-BE49-F238E27FC236}">
                <a16:creationId xmlns:a16="http://schemas.microsoft.com/office/drawing/2014/main" id="{B7AC9460-C5DD-4553-B6A0-461792AB82E0}"/>
              </a:ext>
            </a:extLst>
          </p:cNvPr>
          <p:cNvSpPr>
            <a:spLocks noGrp="1"/>
          </p:cNvSpPr>
          <p:nvPr>
            <p:ph idx="1"/>
          </p:nvPr>
        </p:nvSpPr>
        <p:spPr>
          <a:xfrm>
            <a:off x="2092960" y="970280"/>
            <a:ext cx="9635898" cy="1244600"/>
          </a:xfrm>
          <a:solidFill>
            <a:schemeClr val="accent2">
              <a:lumMod val="60000"/>
              <a:lumOff val="40000"/>
            </a:schemeClr>
          </a:solidFill>
          <a:ln>
            <a:noFill/>
          </a:ln>
        </p:spPr>
        <p:txBody>
          <a:bodyPr anchor="ctr">
            <a:noAutofit/>
          </a:bodyPr>
          <a:lstStyle/>
          <a:p>
            <a:pPr marL="0" indent="0">
              <a:buNone/>
            </a:pPr>
            <a:r>
              <a:rPr lang="en-US" sz="5400" b="1" dirty="0">
                <a:solidFill>
                  <a:schemeClr val="accent5">
                    <a:lumMod val="50000"/>
                  </a:schemeClr>
                </a:solidFill>
                <a:effectLst/>
                <a:latin typeface="Calibri" panose="020F0502020204030204" pitchFamily="34" charset="0"/>
                <a:ea typeface="Georgia" panose="02040502050405020303" pitchFamily="18" charset="0"/>
                <a:cs typeface="Times New Roman" panose="02020603050405020304" pitchFamily="18" charset="0"/>
              </a:rPr>
              <a:t>  A Resolution of Support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30088C8-38A3-BF4F-8D65-3C88A2139D17}"/>
              </a:ext>
            </a:extLst>
          </p:cNvPr>
          <p:cNvSpPr>
            <a:spLocks noGrp="1"/>
          </p:cNvSpPr>
          <p:nvPr>
            <p:ph type="sldNum" sz="quarter" idx="12"/>
          </p:nvPr>
        </p:nvSpPr>
        <p:spPr/>
        <p:txBody>
          <a:bodyPr/>
          <a:lstStyle/>
          <a:p>
            <a:fld id="{EB415104-7100-48A7-A9DF-EC6D4DC7F4C2}" type="slidenum">
              <a:rPr lang="en-US" smtClean="0"/>
              <a:t>13</a:t>
            </a:fld>
            <a:endParaRPr lang="en-US"/>
          </a:p>
        </p:txBody>
      </p:sp>
      <p:sp>
        <p:nvSpPr>
          <p:cNvPr id="7" name="TextBox 6">
            <a:extLst>
              <a:ext uri="{FF2B5EF4-FFF2-40B4-BE49-F238E27FC236}">
                <a16:creationId xmlns:a16="http://schemas.microsoft.com/office/drawing/2014/main" id="{0A01CF86-09F6-9568-A418-34AF5C6B7733}"/>
              </a:ext>
            </a:extLst>
          </p:cNvPr>
          <p:cNvSpPr txBox="1"/>
          <p:nvPr/>
        </p:nvSpPr>
        <p:spPr>
          <a:xfrm>
            <a:off x="3548380" y="2366437"/>
            <a:ext cx="8369300" cy="3877985"/>
          </a:xfrm>
          <a:prstGeom prst="rect">
            <a:avLst/>
          </a:prstGeom>
          <a:noFill/>
        </p:spPr>
        <p:txBody>
          <a:bodyPr wrap="square">
            <a:spAutoFit/>
          </a:bodyPr>
          <a:lstStyle/>
          <a:p>
            <a:r>
              <a:rPr lang="en-US" sz="2200" b="1" i="0" dirty="0">
                <a:solidFill>
                  <a:srgbClr val="333333"/>
                </a:solidFill>
                <a:effectLst/>
                <a:latin typeface="+mj-lt"/>
              </a:rPr>
              <a:t>Recommendation to Approve a Resolution supporting </a:t>
            </a:r>
            <a:r>
              <a:rPr lang="en-US" sz="2200" b="1" dirty="0">
                <a:solidFill>
                  <a:srgbClr val="333333"/>
                </a:solidFill>
                <a:latin typeface="+mj-lt"/>
              </a:rPr>
              <a:t>the new </a:t>
            </a:r>
          </a:p>
          <a:p>
            <a:r>
              <a:rPr lang="en-US" sz="2200" b="1" i="0" dirty="0">
                <a:solidFill>
                  <a:srgbClr val="333333"/>
                </a:solidFill>
                <a:effectLst/>
                <a:latin typeface="+mj-lt"/>
              </a:rPr>
              <a:t>Savannah-Chatham County Interagency Council on Homelessness/ Continuum of Care (ICH/CoC). </a:t>
            </a:r>
          </a:p>
          <a:p>
            <a:endParaRPr lang="en-US" sz="1600" dirty="0">
              <a:solidFill>
                <a:srgbClr val="333333"/>
              </a:solidFill>
              <a:latin typeface="Arial" panose="020B0604020202020204" pitchFamily="34" charset="0"/>
            </a:endParaRPr>
          </a:p>
          <a:p>
            <a:pPr>
              <a:spcAft>
                <a:spcPts val="600"/>
              </a:spcAft>
            </a:pPr>
            <a:r>
              <a:rPr lang="en-US" sz="2200" b="1" dirty="0">
                <a:solidFill>
                  <a:srgbClr val="333333"/>
                </a:solidFill>
                <a:latin typeface="Calibri" panose="020F0502020204030204" pitchFamily="34" charset="0"/>
                <a:cs typeface="Calibri" panose="020F0502020204030204" pitchFamily="34" charset="0"/>
              </a:rPr>
              <a:t>The proposed Resolution:</a:t>
            </a:r>
          </a:p>
          <a:p>
            <a:pPr marL="285750" indent="-285750">
              <a:spcAft>
                <a:spcPts val="600"/>
              </a:spcAft>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Formalizes the City of Savannah’s role and participation in the ICH/CoC</a:t>
            </a:r>
          </a:p>
          <a:p>
            <a:pPr marL="285750" indent="-285750">
              <a:spcAft>
                <a:spcPts val="600"/>
              </a:spcAft>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Directs the City Manager to </a:t>
            </a:r>
            <a:r>
              <a:rPr lang="en-US" sz="2000" b="0" i="0" dirty="0">
                <a:solidFill>
                  <a:srgbClr val="333333"/>
                </a:solidFill>
                <a:effectLst/>
                <a:latin typeface="Calibri" panose="020F0502020204030204" pitchFamily="34" charset="0"/>
                <a:cs typeface="Calibri" panose="020F0502020204030204" pitchFamily="34" charset="0"/>
              </a:rPr>
              <a:t>provide administrative support for the Board </a:t>
            </a:r>
          </a:p>
          <a:p>
            <a:pPr marL="285750" indent="-285750">
              <a:spcAft>
                <a:spcPts val="600"/>
              </a:spcAft>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Support will be provided by the new Senior Policy Advisor on Homelessness position approved by City Council in the City’s 2022 Budget.</a:t>
            </a:r>
          </a:p>
          <a:p>
            <a:pPr marL="285750" indent="-285750">
              <a:spcAft>
                <a:spcPts val="600"/>
              </a:spcAft>
              <a:buFont typeface="Arial" panose="020B0604020202020204" pitchFamily="34" charset="0"/>
              <a:buChar char="•"/>
            </a:pPr>
            <a:r>
              <a:rPr lang="en-US" sz="2000" b="0" i="0" dirty="0">
                <a:solidFill>
                  <a:srgbClr val="333333"/>
                </a:solidFill>
                <a:effectLst/>
                <a:latin typeface="Calibri" panose="020F0502020204030204" pitchFamily="34" charset="0"/>
                <a:cs typeface="Calibri" panose="020F0502020204030204" pitchFamily="34" charset="0"/>
              </a:rPr>
              <a:t>The new position will ensure homelessness receives the daily attention required to address needs and implement solutions to homelessness.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416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574D49-D973-B34F-4F63-03831A92A755}"/>
              </a:ext>
            </a:extLst>
          </p:cNvPr>
          <p:cNvSpPr>
            <a:spLocks noGrp="1"/>
          </p:cNvSpPr>
          <p:nvPr>
            <p:ph type="title"/>
          </p:nvPr>
        </p:nvSpPr>
        <p:spPr>
          <a:xfrm>
            <a:off x="1371547" y="1109134"/>
            <a:ext cx="5509628" cy="4690534"/>
          </a:xfrm>
        </p:spPr>
        <p:txBody>
          <a:bodyPr vert="horz" lIns="91440" tIns="45720" rIns="91440" bIns="45720" rtlCol="0" anchor="ctr">
            <a:normAutofit/>
          </a:bodyPr>
          <a:lstStyle/>
          <a:p>
            <a:pPr algn="r"/>
            <a:r>
              <a:rPr lang="en-US" sz="7200" dirty="0">
                <a:solidFill>
                  <a:schemeClr val="tx1">
                    <a:lumMod val="75000"/>
                    <a:lumOff val="25000"/>
                  </a:schemeClr>
                </a:solidFill>
              </a:rPr>
              <a:t>Housing for Persons experiencing homelessness</a:t>
            </a:r>
          </a:p>
        </p:txBody>
      </p:sp>
      <p:sp>
        <p:nvSpPr>
          <p:cNvPr id="15" name="Rectangle 14">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33CF058-72B0-768B-E8BC-B78A3124FD2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14</a:t>
            </a:fld>
            <a:endParaRPr lang="en-US" b="1" kern="1200" dirty="0">
              <a:solidFill>
                <a:schemeClr val="accent1"/>
              </a:solidFill>
              <a:latin typeface="+mn-lt"/>
              <a:ea typeface="+mn-ea"/>
              <a:cs typeface="+mn-cs"/>
            </a:endParaRPr>
          </a:p>
        </p:txBody>
      </p:sp>
      <p:sp>
        <p:nvSpPr>
          <p:cNvPr id="12" name="Title 1">
            <a:extLst>
              <a:ext uri="{FF2B5EF4-FFF2-40B4-BE49-F238E27FC236}">
                <a16:creationId xmlns:a16="http://schemas.microsoft.com/office/drawing/2014/main" id="{BADF4064-7B83-2B7B-E750-4E8E81955D4C}"/>
              </a:ext>
            </a:extLst>
          </p:cNvPr>
          <p:cNvSpPr txBox="1">
            <a:spLocks/>
          </p:cNvSpPr>
          <p:nvPr/>
        </p:nvSpPr>
        <p:spPr>
          <a:xfrm rot="16200000">
            <a:off x="-1764872" y="2751292"/>
            <a:ext cx="4927546" cy="15924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900" b="0" kern="1200" spc="-100" baseline="0">
                <a:solidFill>
                  <a:schemeClr val="tx2">
                    <a:lumMod val="75000"/>
                  </a:schemeClr>
                </a:solidFill>
                <a:latin typeface="+mj-lt"/>
                <a:ea typeface="+mj-ea"/>
                <a:cs typeface="+mj-cs"/>
              </a:defRPr>
            </a:lvl1pPr>
          </a:lstStyle>
          <a:p>
            <a:pPr algn="r">
              <a:lnSpc>
                <a:spcPct val="80000"/>
              </a:lnSpc>
            </a:pPr>
            <a:r>
              <a:rPr lang="en-US" sz="5000" dirty="0">
                <a:solidFill>
                  <a:schemeClr val="bg2">
                    <a:lumMod val="20000"/>
                    <a:lumOff val="80000"/>
                  </a:schemeClr>
                </a:solidFill>
              </a:rPr>
              <a:t>Housing Savannah Action Plan</a:t>
            </a:r>
          </a:p>
        </p:txBody>
      </p:sp>
      <p:pic>
        <p:nvPicPr>
          <p:cNvPr id="6" name="Picture 5" descr="Blue 3d house and several white 3d houses">
            <a:extLst>
              <a:ext uri="{FF2B5EF4-FFF2-40B4-BE49-F238E27FC236}">
                <a16:creationId xmlns:a16="http://schemas.microsoft.com/office/drawing/2014/main" id="{4286093B-56FA-8C3D-AC2E-8A5562A589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91"/>
          <a:stretch/>
        </p:blipFill>
        <p:spPr>
          <a:xfrm>
            <a:off x="7534656" y="1927119"/>
            <a:ext cx="3764988" cy="3105360"/>
          </a:xfrm>
          <a:prstGeom prst="rect">
            <a:avLst/>
          </a:prstGeom>
        </p:spPr>
      </p:pic>
      <p:cxnSp>
        <p:nvCxnSpPr>
          <p:cNvPr id="24" name="Straight Connector 23">
            <a:extLst>
              <a:ext uri="{FF2B5EF4-FFF2-40B4-BE49-F238E27FC236}">
                <a16:creationId xmlns:a16="http://schemas.microsoft.com/office/drawing/2014/main" id="{9DA20185-386B-36B2-FDBD-542A15A590BB}"/>
              </a:ext>
            </a:extLst>
          </p:cNvPr>
          <p:cNvCxnSpPr>
            <a:cxnSpLocks/>
          </p:cNvCxnSpPr>
          <p:nvPr/>
        </p:nvCxnSpPr>
        <p:spPr>
          <a:xfrm>
            <a:off x="7178256" y="1413905"/>
            <a:ext cx="0" cy="4165600"/>
          </a:xfrm>
          <a:prstGeom prst="line">
            <a:avLst/>
          </a:prstGeom>
          <a:ln w="762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97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B306-2C1D-4061-A664-8104CBD6E97F}"/>
              </a:ext>
            </a:extLst>
          </p:cNvPr>
          <p:cNvSpPr>
            <a:spLocks noGrp="1"/>
          </p:cNvSpPr>
          <p:nvPr>
            <p:ph type="ctrTitle" idx="4294967295"/>
          </p:nvPr>
        </p:nvSpPr>
        <p:spPr>
          <a:xfrm>
            <a:off x="427037" y="359930"/>
            <a:ext cx="11337925" cy="3121025"/>
          </a:xfrm>
          <a:solidFill>
            <a:schemeClr val="accent1">
              <a:lumMod val="60000"/>
              <a:lumOff val="40000"/>
            </a:schemeClr>
          </a:solidFill>
        </p:spPr>
        <p:txBody>
          <a:bodyPr>
            <a:noAutofit/>
          </a:bodyPr>
          <a:lstStyle/>
          <a:p>
            <a:pPr algn="ctr"/>
            <a:r>
              <a:rPr lang="en-US" sz="4000" b="1" dirty="0">
                <a:solidFill>
                  <a:srgbClr val="0070C0"/>
                </a:solidFill>
                <a:latin typeface="+mn-lt"/>
              </a:rPr>
              <a:t>2022 Housing Developments</a:t>
            </a:r>
            <a:br>
              <a:rPr lang="en-US" sz="4000" b="1" dirty="0">
                <a:solidFill>
                  <a:srgbClr val="0070C0"/>
                </a:solidFill>
                <a:latin typeface="+mn-lt"/>
              </a:rPr>
            </a:br>
            <a:r>
              <a:rPr lang="en-US" sz="4000" b="1" dirty="0">
                <a:solidFill>
                  <a:srgbClr val="0070C0"/>
                </a:solidFill>
                <a:latin typeface="+mn-lt"/>
              </a:rPr>
              <a:t>79 Dwellings</a:t>
            </a:r>
            <a:br>
              <a:rPr lang="en-US" sz="4000" b="1" dirty="0">
                <a:solidFill>
                  <a:srgbClr val="0070C0"/>
                </a:solidFill>
                <a:latin typeface="+mn-lt"/>
              </a:rPr>
            </a:br>
            <a:r>
              <a:rPr lang="en-US" sz="4000" b="1" dirty="0">
                <a:solidFill>
                  <a:srgbClr val="0070C0"/>
                </a:solidFill>
                <a:latin typeface="+mn-lt"/>
              </a:rPr>
              <a:t>Underway &amp; On The Drawing Board</a:t>
            </a:r>
            <a:br>
              <a:rPr lang="en-US" sz="4000" b="1" dirty="0">
                <a:solidFill>
                  <a:srgbClr val="0070C0"/>
                </a:solidFill>
                <a:latin typeface="+mn-lt"/>
              </a:rPr>
            </a:br>
            <a:r>
              <a:rPr lang="en-US" sz="4000" b="1" dirty="0">
                <a:solidFill>
                  <a:srgbClr val="0070C0"/>
                </a:solidFill>
                <a:latin typeface="+mn-lt"/>
              </a:rPr>
              <a:t>That Benefit Persons and Families</a:t>
            </a:r>
            <a:br>
              <a:rPr lang="en-US" sz="4000" b="1" dirty="0">
                <a:solidFill>
                  <a:srgbClr val="0070C0"/>
                </a:solidFill>
                <a:latin typeface="+mn-lt"/>
              </a:rPr>
            </a:br>
            <a:r>
              <a:rPr lang="en-US" sz="4000" b="1" dirty="0">
                <a:solidFill>
                  <a:srgbClr val="0070C0"/>
                </a:solidFill>
                <a:latin typeface="+mn-lt"/>
              </a:rPr>
              <a:t>Experiencing Homelessness</a:t>
            </a:r>
          </a:p>
        </p:txBody>
      </p:sp>
      <p:sp>
        <p:nvSpPr>
          <p:cNvPr id="3" name="Subtitle 2">
            <a:extLst>
              <a:ext uri="{FF2B5EF4-FFF2-40B4-BE49-F238E27FC236}">
                <a16:creationId xmlns:a16="http://schemas.microsoft.com/office/drawing/2014/main" id="{2DDCAAF2-85EE-40C6-8211-3BDEC4EC2C40}"/>
              </a:ext>
            </a:extLst>
          </p:cNvPr>
          <p:cNvSpPr>
            <a:spLocks noGrp="1"/>
          </p:cNvSpPr>
          <p:nvPr>
            <p:ph type="subTitle" idx="4294967295"/>
          </p:nvPr>
        </p:nvSpPr>
        <p:spPr>
          <a:xfrm>
            <a:off x="213517" y="3921744"/>
            <a:ext cx="11764963" cy="2049463"/>
          </a:xfrm>
        </p:spPr>
        <p:txBody>
          <a:bodyPr>
            <a:noAutofit/>
          </a:bodyPr>
          <a:lstStyle/>
          <a:p>
            <a:pPr marL="342900" indent="-342900" algn="l">
              <a:buFont typeface="Arial" panose="020B0604020202020204" pitchFamily="34" charset="0"/>
              <a:buChar char="•"/>
            </a:pPr>
            <a:r>
              <a:rPr lang="en-US" sz="2400" b="1" dirty="0">
                <a:solidFill>
                  <a:srgbClr val="0070C0"/>
                </a:solidFill>
              </a:rPr>
              <a:t>Savannah Gardens        6  Houses for Families Experiencing Homelessness</a:t>
            </a:r>
          </a:p>
          <a:p>
            <a:pPr marL="342900" indent="-342900" algn="l">
              <a:buFont typeface="Arial" panose="020B0604020202020204" pitchFamily="34" charset="0"/>
              <a:buChar char="•"/>
            </a:pPr>
            <a:r>
              <a:rPr lang="en-US" sz="2400" b="1" dirty="0">
                <a:solidFill>
                  <a:srgbClr val="0070C0"/>
                </a:solidFill>
              </a:rPr>
              <a:t>Dundee Cottages	       38  Cottages for Persons &amp; Families Experiencing Homelessness</a:t>
            </a:r>
          </a:p>
          <a:p>
            <a:pPr marL="342900" indent="-342900" algn="l">
              <a:buFont typeface="Arial" panose="020B0604020202020204" pitchFamily="34" charset="0"/>
              <a:buChar char="•"/>
            </a:pPr>
            <a:r>
              <a:rPr lang="en-US" sz="2400" b="1" dirty="0">
                <a:solidFill>
                  <a:srgbClr val="0070C0"/>
                </a:solidFill>
              </a:rPr>
              <a:t>916 MLK		       35  Studio Apartments for Persons Experiencing Homelessness</a:t>
            </a:r>
          </a:p>
        </p:txBody>
      </p:sp>
      <p:sp>
        <p:nvSpPr>
          <p:cNvPr id="4" name="Slide Number Placeholder 7">
            <a:extLst>
              <a:ext uri="{FF2B5EF4-FFF2-40B4-BE49-F238E27FC236}">
                <a16:creationId xmlns:a16="http://schemas.microsoft.com/office/drawing/2014/main" id="{A82DE9B9-1CF1-46B0-B396-835DE6535ABA}"/>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15</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285184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F08572-C60C-4C28-A38D-BD7DA1615A90}"/>
              </a:ext>
            </a:extLst>
          </p:cNvPr>
          <p:cNvSpPr>
            <a:spLocks noGrp="1"/>
          </p:cNvSpPr>
          <p:nvPr>
            <p:ph type="sldNum" sz="quarter" idx="12"/>
          </p:nvPr>
        </p:nvSpPr>
        <p:spPr/>
        <p:txBody>
          <a:bodyPr/>
          <a:lstStyle/>
          <a:p>
            <a:fld id="{DF3C7566-F60C-4D82-AD57-6A6BB272A36B}" type="slidenum">
              <a:rPr lang="en-US" smtClean="0"/>
              <a:t>16</a:t>
            </a:fld>
            <a:endParaRPr lang="en-US"/>
          </a:p>
        </p:txBody>
      </p:sp>
      <p:sp>
        <p:nvSpPr>
          <p:cNvPr id="3" name="Subtitle 2">
            <a:extLst>
              <a:ext uri="{FF2B5EF4-FFF2-40B4-BE49-F238E27FC236}">
                <a16:creationId xmlns:a16="http://schemas.microsoft.com/office/drawing/2014/main" id="{A5189A9D-227C-4E57-AAFF-30E7B80AE10D}"/>
              </a:ext>
            </a:extLst>
          </p:cNvPr>
          <p:cNvSpPr>
            <a:spLocks noGrp="1"/>
          </p:cNvSpPr>
          <p:nvPr>
            <p:ph idx="4294967295"/>
          </p:nvPr>
        </p:nvSpPr>
        <p:spPr>
          <a:xfrm>
            <a:off x="2438400" y="133815"/>
            <a:ext cx="7315200" cy="1482255"/>
          </a:xfrm>
        </p:spPr>
        <p:txBody>
          <a:bodyPr>
            <a:noAutofit/>
          </a:bodyPr>
          <a:lstStyle/>
          <a:p>
            <a:pPr marL="0" indent="0" algn="ctr">
              <a:lnSpc>
                <a:spcPct val="100000"/>
              </a:lnSpc>
              <a:buNone/>
            </a:pPr>
            <a:r>
              <a:rPr lang="en-US" sz="4000" b="1" dirty="0">
                <a:solidFill>
                  <a:srgbClr val="0070C0"/>
                </a:solidFill>
              </a:rPr>
              <a:t>Savannah Gardens </a:t>
            </a:r>
          </a:p>
          <a:p>
            <a:pPr marL="0" indent="0" algn="ctr">
              <a:lnSpc>
                <a:spcPct val="100000"/>
              </a:lnSpc>
              <a:spcBef>
                <a:spcPts val="0"/>
              </a:spcBef>
              <a:buNone/>
            </a:pPr>
            <a:r>
              <a:rPr lang="en-US" sz="1800" b="1" dirty="0">
                <a:solidFill>
                  <a:srgbClr val="0070C0"/>
                </a:solidFill>
              </a:rPr>
              <a:t>District 3</a:t>
            </a:r>
          </a:p>
          <a:p>
            <a:pPr marL="0" indent="0" algn="ctr">
              <a:lnSpc>
                <a:spcPct val="100000"/>
              </a:lnSpc>
              <a:spcBef>
                <a:spcPts val="0"/>
              </a:spcBef>
              <a:buNone/>
            </a:pPr>
            <a:r>
              <a:rPr lang="en-US" sz="1800" b="1" dirty="0">
                <a:solidFill>
                  <a:srgbClr val="FF0000"/>
                </a:solidFill>
              </a:rPr>
              <a:t>FY 2022 Budget at Work</a:t>
            </a:r>
          </a:p>
        </p:txBody>
      </p:sp>
      <p:sp>
        <p:nvSpPr>
          <p:cNvPr id="2" name="TextBox 1">
            <a:extLst>
              <a:ext uri="{FF2B5EF4-FFF2-40B4-BE49-F238E27FC236}">
                <a16:creationId xmlns:a16="http://schemas.microsoft.com/office/drawing/2014/main" id="{77BABFD0-FE0B-487D-8D0E-9E5E9A990AE1}"/>
              </a:ext>
            </a:extLst>
          </p:cNvPr>
          <p:cNvSpPr txBox="1"/>
          <p:nvPr/>
        </p:nvSpPr>
        <p:spPr>
          <a:xfrm>
            <a:off x="250530" y="1786108"/>
            <a:ext cx="5124997" cy="4401205"/>
          </a:xfrm>
          <a:prstGeom prst="rect">
            <a:avLst/>
          </a:prstGeom>
          <a:noFill/>
        </p:spPr>
        <p:txBody>
          <a:bodyPr wrap="square" rtlCol="0">
            <a:spAutoFit/>
          </a:bodyPr>
          <a:lstStyle/>
          <a:p>
            <a:r>
              <a:rPr lang="en-US" sz="2400" b="1" dirty="0">
                <a:solidFill>
                  <a:srgbClr val="0070C0"/>
                </a:solidFill>
              </a:rPr>
              <a:t>6 New Houses for </a:t>
            </a:r>
          </a:p>
          <a:p>
            <a:r>
              <a:rPr lang="en-US" sz="2400" b="1" dirty="0">
                <a:solidFill>
                  <a:srgbClr val="0070C0"/>
                </a:solidFill>
              </a:rPr>
              <a:t>Families Experiencing Homelessness</a:t>
            </a:r>
          </a:p>
          <a:p>
            <a:endParaRPr lang="en-US" sz="2400" b="1" dirty="0">
              <a:solidFill>
                <a:srgbClr val="0070C0"/>
              </a:solidFill>
            </a:endParaRPr>
          </a:p>
          <a:p>
            <a:pPr marL="342900" indent="-342900">
              <a:buFont typeface="Arial" panose="020B0604020202020204" pitchFamily="34" charset="0"/>
              <a:buChar char="•"/>
            </a:pPr>
            <a:r>
              <a:rPr lang="en-US" sz="2000" b="1" dirty="0">
                <a:solidFill>
                  <a:srgbClr val="0070C0"/>
                </a:solidFill>
              </a:rPr>
              <a:t>CHSA Development is providing lots at Savannah Garden for the construction of at least 6 new homes for families experiencing homelessness.</a:t>
            </a:r>
          </a:p>
          <a:p>
            <a:pPr marL="342900" indent="-342900">
              <a:buFont typeface="Arial" panose="020B0604020202020204" pitchFamily="34" charset="0"/>
              <a:buChar char="•"/>
            </a:pPr>
            <a:r>
              <a:rPr lang="en-US" sz="2000" b="1" dirty="0">
                <a:solidFill>
                  <a:srgbClr val="0070C0"/>
                </a:solidFill>
              </a:rPr>
              <a:t>City is providing CDBG-CV funds for construction.</a:t>
            </a:r>
          </a:p>
          <a:p>
            <a:pPr marL="342900" indent="-342900">
              <a:buFont typeface="Arial" panose="020B0604020202020204" pitchFamily="34" charset="0"/>
              <a:buChar char="•"/>
            </a:pPr>
            <a:r>
              <a:rPr lang="en-US" sz="2000" b="1" dirty="0">
                <a:solidFill>
                  <a:srgbClr val="0070C0"/>
                </a:solidFill>
              </a:rPr>
              <a:t>Family Promise will select the families and provide supportive services.</a:t>
            </a:r>
          </a:p>
          <a:p>
            <a:pPr marL="342900" indent="-342900">
              <a:buFont typeface="Arial" panose="020B0604020202020204" pitchFamily="34" charset="0"/>
              <a:buChar char="•"/>
            </a:pPr>
            <a:r>
              <a:rPr lang="en-US" sz="2000" b="1" dirty="0">
                <a:solidFill>
                  <a:srgbClr val="0070C0"/>
                </a:solidFill>
              </a:rPr>
              <a:t>First four houses are underway and expected ready for occupancy in August.</a:t>
            </a:r>
          </a:p>
          <a:p>
            <a:endParaRPr lang="en-US" sz="800" b="1" dirty="0">
              <a:solidFill>
                <a:srgbClr val="FF0000"/>
              </a:solidFill>
            </a:endParaRPr>
          </a:p>
        </p:txBody>
      </p:sp>
      <p:pic>
        <p:nvPicPr>
          <p:cNvPr id="7" name="Picture 6" descr="Icon&#10;&#10;Description automatically generated">
            <a:extLst>
              <a:ext uri="{FF2B5EF4-FFF2-40B4-BE49-F238E27FC236}">
                <a16:creationId xmlns:a16="http://schemas.microsoft.com/office/drawing/2014/main" id="{47523568-E940-4906-AA52-C38ECFED4AD2}"/>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465060" cy="1482255"/>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092B3BD2-BB7B-44CC-A10C-45D8B3EBDC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957" t="9802" r="13746" b="13040"/>
          <a:stretch/>
        </p:blipFill>
        <p:spPr>
          <a:xfrm>
            <a:off x="5229680" y="1616070"/>
            <a:ext cx="6711790" cy="4571243"/>
          </a:xfrm>
          <a:prstGeom prst="rect">
            <a:avLst/>
          </a:prstGeom>
        </p:spPr>
      </p:pic>
    </p:spTree>
    <p:extLst>
      <p:ext uri="{BB962C8B-B14F-4D97-AF65-F5344CB8AC3E}">
        <p14:creationId xmlns:p14="http://schemas.microsoft.com/office/powerpoint/2010/main" val="598898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ground&#10;&#10;Description automatically generated">
            <a:extLst>
              <a:ext uri="{FF2B5EF4-FFF2-40B4-BE49-F238E27FC236}">
                <a16:creationId xmlns:a16="http://schemas.microsoft.com/office/drawing/2014/main" id="{99F008D9-1E17-4937-8626-DD49AADA88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7759" y="1682328"/>
            <a:ext cx="6445023" cy="4833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ubtitle 2">
            <a:extLst>
              <a:ext uri="{FF2B5EF4-FFF2-40B4-BE49-F238E27FC236}">
                <a16:creationId xmlns:a16="http://schemas.microsoft.com/office/drawing/2014/main" id="{D17E877C-FD5E-4230-A7DC-90D1EA2D3784}"/>
              </a:ext>
            </a:extLst>
          </p:cNvPr>
          <p:cNvSpPr txBox="1">
            <a:spLocks/>
          </p:cNvSpPr>
          <p:nvPr/>
        </p:nvSpPr>
        <p:spPr>
          <a:xfrm>
            <a:off x="58724" y="136525"/>
            <a:ext cx="12133276" cy="13980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b="1" dirty="0">
                <a:solidFill>
                  <a:srgbClr val="0070C0"/>
                </a:solidFill>
              </a:rPr>
              <a:t>Savannah Gardens Houses Under Construction</a:t>
            </a:r>
          </a:p>
          <a:p>
            <a:pPr marL="0" indent="0" algn="ctr">
              <a:lnSpc>
                <a:spcPct val="100000"/>
              </a:lnSpc>
              <a:buNone/>
            </a:pPr>
            <a:r>
              <a:rPr lang="en-US" sz="4000" b="1" dirty="0">
                <a:solidFill>
                  <a:srgbClr val="0070C0"/>
                </a:solidFill>
              </a:rPr>
              <a:t>Following March 23 Groundbreaking</a:t>
            </a:r>
            <a:r>
              <a:rPr lang="en-US" sz="4000" dirty="0">
                <a:solidFill>
                  <a:srgbClr val="0070C0"/>
                </a:solidFill>
              </a:rPr>
              <a:t> </a:t>
            </a:r>
          </a:p>
        </p:txBody>
      </p:sp>
      <p:pic>
        <p:nvPicPr>
          <p:cNvPr id="5" name="Picture 4">
            <a:extLst>
              <a:ext uri="{FF2B5EF4-FFF2-40B4-BE49-F238E27FC236}">
                <a16:creationId xmlns:a16="http://schemas.microsoft.com/office/drawing/2014/main" id="{E36C43FC-77AB-4518-AF6F-A8AF5671E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04571" y="2285270"/>
            <a:ext cx="4837176" cy="362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7">
            <a:extLst>
              <a:ext uri="{FF2B5EF4-FFF2-40B4-BE49-F238E27FC236}">
                <a16:creationId xmlns:a16="http://schemas.microsoft.com/office/drawing/2014/main" id="{42538019-CACE-4D26-AC2B-73B492C7DAF3}"/>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17</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2396621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DFA911-AD24-40D2-8B34-82D18CDACD71}"/>
              </a:ext>
            </a:extLst>
          </p:cNvPr>
          <p:cNvSpPr txBox="1"/>
          <p:nvPr/>
        </p:nvSpPr>
        <p:spPr>
          <a:xfrm>
            <a:off x="-26938" y="157527"/>
            <a:ext cx="12192000" cy="1261884"/>
          </a:xfrm>
          <a:prstGeom prst="rect">
            <a:avLst/>
          </a:prstGeom>
          <a:noFill/>
        </p:spPr>
        <p:txBody>
          <a:bodyPr wrap="square" rtlCol="0">
            <a:spAutoFit/>
          </a:bodyPr>
          <a:lstStyle/>
          <a:p>
            <a:pPr algn="ctr"/>
            <a:r>
              <a:rPr lang="en-US" sz="4000" b="1" dirty="0">
                <a:solidFill>
                  <a:srgbClr val="0070C0"/>
                </a:solidFill>
              </a:rPr>
              <a:t>Dundee Cottages</a:t>
            </a:r>
          </a:p>
          <a:p>
            <a:pPr algn="ctr"/>
            <a:r>
              <a:rPr lang="en-US" b="1" dirty="0">
                <a:solidFill>
                  <a:srgbClr val="0070C0"/>
                </a:solidFill>
              </a:rPr>
              <a:t>District 3</a:t>
            </a:r>
          </a:p>
          <a:p>
            <a:pPr algn="ctr"/>
            <a:r>
              <a:rPr lang="en-US" b="1" dirty="0">
                <a:solidFill>
                  <a:srgbClr val="FF0000"/>
                </a:solidFill>
              </a:rPr>
              <a:t>FY 2022 Budget at Work</a:t>
            </a:r>
          </a:p>
        </p:txBody>
      </p:sp>
      <p:sp>
        <p:nvSpPr>
          <p:cNvPr id="4" name="TextBox 3">
            <a:extLst>
              <a:ext uri="{FF2B5EF4-FFF2-40B4-BE49-F238E27FC236}">
                <a16:creationId xmlns:a16="http://schemas.microsoft.com/office/drawing/2014/main" id="{40ABE2EF-530F-42AD-92F9-24104446179F}"/>
              </a:ext>
            </a:extLst>
          </p:cNvPr>
          <p:cNvSpPr txBox="1"/>
          <p:nvPr/>
        </p:nvSpPr>
        <p:spPr>
          <a:xfrm>
            <a:off x="782209" y="1627011"/>
            <a:ext cx="10627581" cy="4647426"/>
          </a:xfrm>
          <a:prstGeom prst="rect">
            <a:avLst/>
          </a:prstGeom>
          <a:noFill/>
        </p:spPr>
        <p:txBody>
          <a:bodyPr wrap="square" rtlCol="0">
            <a:spAutoFit/>
          </a:bodyPr>
          <a:lstStyle/>
          <a:p>
            <a:r>
              <a:rPr lang="en-US" sz="2400" b="1" dirty="0">
                <a:solidFill>
                  <a:srgbClr val="0070C0"/>
                </a:solidFill>
              </a:rPr>
              <a:t>38 PSH Cottages &amp; Community Facility for Persons Experiencing Homelessness</a:t>
            </a:r>
          </a:p>
          <a:p>
            <a:endParaRPr lang="en-US" sz="1200" b="1" dirty="0">
              <a:solidFill>
                <a:srgbClr val="0070C0"/>
              </a:solidFill>
            </a:endParaRPr>
          </a:p>
          <a:p>
            <a:pPr marL="342900" indent="-342900">
              <a:buFont typeface="Arial" panose="020B0604020202020204" pitchFamily="34" charset="0"/>
              <a:buChar char="•"/>
            </a:pPr>
            <a:r>
              <a:rPr lang="en-US" sz="2000" b="1" dirty="0">
                <a:solidFill>
                  <a:srgbClr val="0070C0"/>
                </a:solidFill>
              </a:rPr>
              <a:t>City owned property.</a:t>
            </a:r>
          </a:p>
          <a:p>
            <a:pPr marL="342900" indent="-342900">
              <a:buFont typeface="Arial" panose="020B0604020202020204" pitchFamily="34" charset="0"/>
              <a:buChar char="•"/>
            </a:pPr>
            <a:r>
              <a:rPr lang="en-US" sz="2000" b="1" dirty="0">
                <a:solidFill>
                  <a:srgbClr val="0070C0"/>
                </a:solidFill>
              </a:rPr>
              <a:t>Projected Development Partners &amp; Sequence:</a:t>
            </a:r>
          </a:p>
          <a:p>
            <a:pPr marL="800100" lvl="1" indent="-342900">
              <a:buFont typeface="Courier New" panose="02070309020205020404" pitchFamily="49" charset="0"/>
              <a:buChar char="o"/>
            </a:pPr>
            <a:r>
              <a:rPr lang="en-US" sz="2000" b="1" dirty="0">
                <a:solidFill>
                  <a:srgbClr val="0070C0"/>
                </a:solidFill>
              </a:rPr>
              <a:t>City (Install Site Infrastructure on City Land—SPLOST).</a:t>
            </a:r>
          </a:p>
          <a:p>
            <a:pPr marL="800100" lvl="1" indent="-342900">
              <a:buFont typeface="Courier New" panose="02070309020205020404" pitchFamily="49" charset="0"/>
              <a:buChar char="o"/>
            </a:pPr>
            <a:r>
              <a:rPr lang="en-US" sz="2000" b="1" dirty="0">
                <a:solidFill>
                  <a:srgbClr val="0070C0"/>
                </a:solidFill>
              </a:rPr>
              <a:t>Land Bank Authority (City Transfers Land to LBA with LBA Providing Ground Lease to CHSA).</a:t>
            </a:r>
          </a:p>
          <a:p>
            <a:pPr marL="800100" lvl="1" indent="-342900">
              <a:buFont typeface="Courier New" panose="02070309020205020404" pitchFamily="49" charset="0"/>
              <a:buChar char="o"/>
            </a:pPr>
            <a:r>
              <a:rPr lang="en-US" sz="2000" b="1" dirty="0">
                <a:solidFill>
                  <a:srgbClr val="0070C0"/>
                </a:solidFill>
              </a:rPr>
              <a:t>CHSA Development (Oversees Vertical Construction—SAHF/CHSA).</a:t>
            </a:r>
          </a:p>
          <a:p>
            <a:pPr marL="800100" lvl="1" indent="-342900">
              <a:buFont typeface="Courier New" panose="02070309020205020404" pitchFamily="49" charset="0"/>
              <a:buChar char="o"/>
            </a:pPr>
            <a:r>
              <a:rPr lang="en-US" sz="2000" b="1" dirty="0">
                <a:solidFill>
                  <a:srgbClr val="0070C0"/>
                </a:solidFill>
              </a:rPr>
              <a:t>Homeless Provider (Acquires Vertical Improvements—Possible CHSA &amp; HOME-ARP).</a:t>
            </a:r>
          </a:p>
          <a:p>
            <a:pPr marL="1257300" lvl="2" indent="-342900">
              <a:buFont typeface="Arial" panose="020B0604020202020204" pitchFamily="34" charset="0"/>
              <a:buChar char="•"/>
            </a:pPr>
            <a:r>
              <a:rPr lang="en-US" sz="2000" b="1" dirty="0">
                <a:solidFill>
                  <a:srgbClr val="0070C0"/>
                </a:solidFill>
              </a:rPr>
              <a:t>City Retains Ownership of Land via Land Bank Authority.</a:t>
            </a:r>
          </a:p>
          <a:p>
            <a:pPr marL="800100" lvl="1" indent="-342900">
              <a:buFont typeface="Courier New" panose="02070309020205020404" pitchFamily="49" charset="0"/>
              <a:buChar char="o"/>
            </a:pPr>
            <a:endParaRPr lang="en-US" sz="1000" b="1" dirty="0">
              <a:solidFill>
                <a:srgbClr val="0070C0"/>
              </a:solidFill>
            </a:endParaRPr>
          </a:p>
          <a:p>
            <a:pPr marL="342900" indent="-342900">
              <a:buFont typeface="Arial" panose="020B0604020202020204" pitchFamily="34" charset="0"/>
              <a:buChar char="•"/>
            </a:pPr>
            <a:r>
              <a:rPr lang="en-US" sz="2000" b="1" dirty="0">
                <a:solidFill>
                  <a:srgbClr val="0070C0"/>
                </a:solidFill>
              </a:rPr>
              <a:t>Engineering 95% complete.</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000" b="1" dirty="0">
                <a:solidFill>
                  <a:srgbClr val="0070C0"/>
                </a:solidFill>
              </a:rPr>
              <a:t>Site Work Infrastructure Construction Start Anticipated for July 2022.</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000" b="1" dirty="0">
                <a:solidFill>
                  <a:srgbClr val="0070C0"/>
                </a:solidFill>
              </a:rPr>
              <a:t>Cottage and Community Building Construction Anticipated for March-June 2023.</a:t>
            </a:r>
          </a:p>
          <a:p>
            <a:pPr marL="342900" indent="-342900">
              <a:buFont typeface="Arial" panose="020B0604020202020204" pitchFamily="34" charset="0"/>
              <a:buChar char="•"/>
            </a:pPr>
            <a:endParaRPr lang="en-US" sz="1000" b="1" dirty="0">
              <a:solidFill>
                <a:srgbClr val="0070C0"/>
              </a:solidFill>
            </a:endParaRPr>
          </a:p>
          <a:p>
            <a:pPr marL="342900" indent="-342900">
              <a:buFont typeface="Arial" panose="020B0604020202020204" pitchFamily="34" charset="0"/>
              <a:buChar char="•"/>
            </a:pPr>
            <a:r>
              <a:rPr lang="en-US" sz="2000" b="1" dirty="0">
                <a:solidFill>
                  <a:srgbClr val="0070C0"/>
                </a:solidFill>
              </a:rPr>
              <a:t>Cottage Occupancy Anticipated to Begin in July 2023.</a:t>
            </a:r>
          </a:p>
        </p:txBody>
      </p:sp>
      <p:sp>
        <p:nvSpPr>
          <p:cNvPr id="3" name="Slide Number Placeholder 2">
            <a:extLst>
              <a:ext uri="{FF2B5EF4-FFF2-40B4-BE49-F238E27FC236}">
                <a16:creationId xmlns:a16="http://schemas.microsoft.com/office/drawing/2014/main" id="{53F1A747-BCE2-4A54-80A0-C1711B395A33}"/>
              </a:ext>
            </a:extLst>
          </p:cNvPr>
          <p:cNvSpPr>
            <a:spLocks noGrp="1"/>
          </p:cNvSpPr>
          <p:nvPr>
            <p:ph type="sldNum" sz="quarter" idx="12"/>
          </p:nvPr>
        </p:nvSpPr>
        <p:spPr/>
        <p:txBody>
          <a:bodyPr/>
          <a:lstStyle/>
          <a:p>
            <a:fld id="{DF3C7566-F60C-4D82-AD57-6A6BB272A36B}" type="slidenum">
              <a:rPr lang="en-US" smtClean="0"/>
              <a:t>18</a:t>
            </a:fld>
            <a:endParaRPr lang="en-US"/>
          </a:p>
        </p:txBody>
      </p:sp>
      <p:pic>
        <p:nvPicPr>
          <p:cNvPr id="5" name="Picture 4" descr="Icon&#10;&#10;Description automatically generated">
            <a:extLst>
              <a:ext uri="{FF2B5EF4-FFF2-40B4-BE49-F238E27FC236}">
                <a16:creationId xmlns:a16="http://schemas.microsoft.com/office/drawing/2014/main" id="{88028C8B-8A22-4EAB-A7E6-9A3CE030ECD7}"/>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465060" cy="1482255"/>
          </a:xfrm>
          <a:prstGeom prst="rect">
            <a:avLst/>
          </a:prstGeom>
        </p:spPr>
      </p:pic>
    </p:spTree>
    <p:extLst>
      <p:ext uri="{BB962C8B-B14F-4D97-AF65-F5344CB8AC3E}">
        <p14:creationId xmlns:p14="http://schemas.microsoft.com/office/powerpoint/2010/main" val="80527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CAEB69-EF7F-4AAA-AE36-BFAF4E08CD3E}"/>
              </a:ext>
            </a:extLst>
          </p:cNvPr>
          <p:cNvSpPr txBox="1"/>
          <p:nvPr/>
        </p:nvSpPr>
        <p:spPr>
          <a:xfrm>
            <a:off x="9982200" y="762192"/>
            <a:ext cx="2031123" cy="1477328"/>
          </a:xfrm>
          <a:prstGeom prst="rect">
            <a:avLst/>
          </a:prstGeom>
          <a:noFill/>
        </p:spPr>
        <p:txBody>
          <a:bodyPr wrap="square" rtlCol="0">
            <a:spAutoFit/>
          </a:bodyPr>
          <a:lstStyle/>
          <a:p>
            <a:pPr algn="ctr"/>
            <a:r>
              <a:rPr lang="en-US" sz="3600" b="1" dirty="0">
                <a:solidFill>
                  <a:srgbClr val="0070C0"/>
                </a:solidFill>
              </a:rPr>
              <a:t>Dundee</a:t>
            </a:r>
          </a:p>
          <a:p>
            <a:pPr algn="ctr"/>
            <a:r>
              <a:rPr lang="en-US" sz="3600" b="1" dirty="0">
                <a:solidFill>
                  <a:srgbClr val="0070C0"/>
                </a:solidFill>
              </a:rPr>
              <a:t>Cottages</a:t>
            </a:r>
          </a:p>
          <a:p>
            <a:pPr algn="ctr"/>
            <a:r>
              <a:rPr lang="en-US" b="1" dirty="0">
                <a:solidFill>
                  <a:srgbClr val="0070C0"/>
                </a:solidFill>
              </a:rPr>
              <a:t>District 3</a:t>
            </a:r>
          </a:p>
        </p:txBody>
      </p:sp>
      <p:sp>
        <p:nvSpPr>
          <p:cNvPr id="3" name="Slide Number Placeholder 2">
            <a:extLst>
              <a:ext uri="{FF2B5EF4-FFF2-40B4-BE49-F238E27FC236}">
                <a16:creationId xmlns:a16="http://schemas.microsoft.com/office/drawing/2014/main" id="{E805EAE6-0D13-44FD-8CFB-E1ACBC770794}"/>
              </a:ext>
            </a:extLst>
          </p:cNvPr>
          <p:cNvSpPr>
            <a:spLocks noGrp="1"/>
          </p:cNvSpPr>
          <p:nvPr>
            <p:ph type="sldNum" sz="quarter" idx="12"/>
          </p:nvPr>
        </p:nvSpPr>
        <p:spPr/>
        <p:txBody>
          <a:bodyPr/>
          <a:lstStyle/>
          <a:p>
            <a:fld id="{DF3C7566-F60C-4D82-AD57-6A6BB272A36B}" type="slidenum">
              <a:rPr lang="en-US" smtClean="0"/>
              <a:t>19</a:t>
            </a:fld>
            <a:endParaRPr lang="en-US"/>
          </a:p>
        </p:txBody>
      </p:sp>
      <p:pic>
        <p:nvPicPr>
          <p:cNvPr id="5" name="Picture 4" descr="A picture containing tree, outdoor, ground, trailer&#10;&#10;Description automatically generated">
            <a:extLst>
              <a:ext uri="{FF2B5EF4-FFF2-40B4-BE49-F238E27FC236}">
                <a16:creationId xmlns:a16="http://schemas.microsoft.com/office/drawing/2014/main" id="{A481B96A-15F1-4A49-BD15-12338C4466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8822" y="2417492"/>
            <a:ext cx="1817876" cy="1363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Object 1">
            <a:extLst>
              <a:ext uri="{FF2B5EF4-FFF2-40B4-BE49-F238E27FC236}">
                <a16:creationId xmlns:a16="http://schemas.microsoft.com/office/drawing/2014/main" id="{2638B115-9D0A-4A6D-B8ED-762DEECADCBE}"/>
              </a:ext>
            </a:extLst>
          </p:cNvPr>
          <p:cNvGraphicFramePr>
            <a:graphicFrameLocks noChangeAspect="1"/>
          </p:cNvGraphicFramePr>
          <p:nvPr/>
        </p:nvGraphicFramePr>
        <p:xfrm>
          <a:off x="46656" y="98425"/>
          <a:ext cx="9935544" cy="6623050"/>
        </p:xfrm>
        <a:graphic>
          <a:graphicData uri="http://schemas.openxmlformats.org/presentationml/2006/ole">
            <mc:AlternateContent xmlns:mc="http://schemas.openxmlformats.org/markup-compatibility/2006">
              <mc:Choice xmlns:v="urn:schemas-microsoft-com:vml" Requires="v">
                <p:oleObj spid="_x0000_s2051" name="Acrobat Document" r:id="rId4" imgW="16459200" imgH="10972800" progId="Acrobat.Document.DC">
                  <p:embed/>
                </p:oleObj>
              </mc:Choice>
              <mc:Fallback>
                <p:oleObj name="Acrobat Document" r:id="rId4" imgW="16459200" imgH="10972800" progId="Acrobat.Document.DC">
                  <p:embed/>
                  <p:pic>
                    <p:nvPicPr>
                      <p:cNvPr id="2" name="Object 1">
                        <a:extLst>
                          <a:ext uri="{FF2B5EF4-FFF2-40B4-BE49-F238E27FC236}">
                            <a16:creationId xmlns:a16="http://schemas.microsoft.com/office/drawing/2014/main" id="{2638B115-9D0A-4A6D-B8ED-762DEECADCBE}"/>
                          </a:ext>
                        </a:extLst>
                      </p:cNvPr>
                      <p:cNvPicPr/>
                      <p:nvPr/>
                    </p:nvPicPr>
                    <p:blipFill>
                      <a:blip r:embed="rId5"/>
                      <a:stretch>
                        <a:fillRect/>
                      </a:stretch>
                    </p:blipFill>
                    <p:spPr>
                      <a:xfrm>
                        <a:off x="46656" y="98425"/>
                        <a:ext cx="9935544" cy="6623050"/>
                      </a:xfrm>
                      <a:prstGeom prst="rect">
                        <a:avLst/>
                      </a:prstGeom>
                    </p:spPr>
                  </p:pic>
                </p:oleObj>
              </mc:Fallback>
            </mc:AlternateContent>
          </a:graphicData>
        </a:graphic>
      </p:graphicFrame>
      <p:pic>
        <p:nvPicPr>
          <p:cNvPr id="7" name="Picture 6" descr="A sign in front of a house&#10;&#10;Description automatically generated with medium confidence">
            <a:extLst>
              <a:ext uri="{FF2B5EF4-FFF2-40B4-BE49-F238E27FC236}">
                <a16:creationId xmlns:a16="http://schemas.microsoft.com/office/drawing/2014/main" id="{46AD117D-801D-49C2-8E76-0FF997F2E9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8822" y="4265910"/>
            <a:ext cx="1817878" cy="1363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77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521F-408D-873A-6E4D-97594C9BDF7A}"/>
              </a:ext>
            </a:extLst>
          </p:cNvPr>
          <p:cNvSpPr>
            <a:spLocks noGrp="1"/>
          </p:cNvSpPr>
          <p:nvPr>
            <p:ph type="ctrTitle"/>
          </p:nvPr>
        </p:nvSpPr>
        <p:spPr>
          <a:xfrm>
            <a:off x="7132320" y="1066800"/>
            <a:ext cx="4766030" cy="4724400"/>
          </a:xfrm>
          <a:solidFill>
            <a:srgbClr val="0E0D0A">
              <a:alpha val="80000"/>
            </a:srgbClr>
          </a:solidFill>
        </p:spPr>
        <p:txBody>
          <a:bodyPr anchor="ctr">
            <a:normAutofit/>
          </a:bodyPr>
          <a:lstStyle/>
          <a:p>
            <a:pPr algn="r"/>
            <a:r>
              <a:rPr lang="en-US" sz="3600" dirty="0">
                <a:solidFill>
                  <a:schemeClr val="bg1"/>
                </a:solidFill>
              </a:rPr>
              <a:t>HOMELESSNESS </a:t>
            </a:r>
            <a:br>
              <a:rPr lang="en-US" sz="3600" dirty="0">
                <a:solidFill>
                  <a:schemeClr val="bg1"/>
                </a:solidFill>
              </a:rPr>
            </a:br>
            <a:r>
              <a:rPr lang="en-US" sz="3600" dirty="0">
                <a:solidFill>
                  <a:schemeClr val="bg1"/>
                </a:solidFill>
              </a:rPr>
              <a:t>KNOWS  </a:t>
            </a:r>
            <a:br>
              <a:rPr lang="en-US" sz="3600" dirty="0">
                <a:solidFill>
                  <a:schemeClr val="bg1"/>
                </a:solidFill>
              </a:rPr>
            </a:br>
            <a:r>
              <a:rPr lang="en-US" sz="3600" dirty="0">
                <a:solidFill>
                  <a:schemeClr val="bg1"/>
                </a:solidFill>
              </a:rPr>
              <a:t>NO BOUNDARIES &amp; </a:t>
            </a:r>
            <a:br>
              <a:rPr lang="en-US" sz="3600" dirty="0">
                <a:solidFill>
                  <a:schemeClr val="bg1"/>
                </a:solidFill>
              </a:rPr>
            </a:br>
            <a:r>
              <a:rPr lang="en-US" sz="3600" dirty="0">
                <a:solidFill>
                  <a:schemeClr val="bg1"/>
                </a:solidFill>
              </a:rPr>
              <a:t>HAS NO PREFERENCES</a:t>
            </a:r>
            <a:br>
              <a:rPr lang="en-US" sz="3600" dirty="0">
                <a:solidFill>
                  <a:schemeClr val="bg1"/>
                </a:solidFill>
              </a:rPr>
            </a:br>
            <a:br>
              <a:rPr lang="en-US" sz="3600" dirty="0">
                <a:solidFill>
                  <a:schemeClr val="bg1"/>
                </a:solidFill>
              </a:rPr>
            </a:br>
            <a:r>
              <a:rPr lang="en-US" sz="2800" dirty="0">
                <a:solidFill>
                  <a:schemeClr val="bg1"/>
                </a:solidFill>
              </a:rPr>
              <a:t>It impacts </a:t>
            </a:r>
            <a:br>
              <a:rPr lang="en-US" sz="2800" dirty="0">
                <a:solidFill>
                  <a:schemeClr val="bg1"/>
                </a:solidFill>
              </a:rPr>
            </a:br>
            <a:r>
              <a:rPr lang="en-US" sz="2800" dirty="0">
                <a:solidFill>
                  <a:schemeClr val="bg1"/>
                </a:solidFill>
              </a:rPr>
              <a:t>EVERYONE</a:t>
            </a:r>
            <a:br>
              <a:rPr lang="en-US" sz="2800" dirty="0">
                <a:solidFill>
                  <a:schemeClr val="bg1"/>
                </a:solidFill>
              </a:rPr>
            </a:br>
            <a:r>
              <a:rPr lang="en-US" sz="2800" dirty="0">
                <a:solidFill>
                  <a:schemeClr val="bg1"/>
                </a:solidFill>
              </a:rPr>
              <a:t>men AND women,</a:t>
            </a:r>
            <a:br>
              <a:rPr lang="en-US" sz="2800" dirty="0">
                <a:solidFill>
                  <a:schemeClr val="bg1"/>
                </a:solidFill>
              </a:rPr>
            </a:br>
            <a:r>
              <a:rPr lang="en-US" sz="2800" dirty="0">
                <a:solidFill>
                  <a:schemeClr val="bg1"/>
                </a:solidFill>
              </a:rPr>
              <a:t>old AND young, </a:t>
            </a:r>
            <a:br>
              <a:rPr lang="en-US" sz="2800" dirty="0">
                <a:solidFill>
                  <a:schemeClr val="bg1"/>
                </a:solidFill>
              </a:rPr>
            </a:br>
            <a:r>
              <a:rPr lang="en-US" sz="2800" dirty="0">
                <a:solidFill>
                  <a:schemeClr val="bg1"/>
                </a:solidFill>
              </a:rPr>
              <a:t>regardless of race. </a:t>
            </a:r>
            <a:endParaRPr lang="en-US" sz="3600" dirty="0">
              <a:solidFill>
                <a:schemeClr val="bg1"/>
              </a:solidFill>
            </a:endParaRPr>
          </a:p>
        </p:txBody>
      </p:sp>
      <p:pic>
        <p:nvPicPr>
          <p:cNvPr id="9" name="Picture 8" descr="A person with a beard&#10;&#10;Description automatically generated with low confidence">
            <a:extLst>
              <a:ext uri="{FF2B5EF4-FFF2-40B4-BE49-F238E27FC236}">
                <a16:creationId xmlns:a16="http://schemas.microsoft.com/office/drawing/2014/main" id="{DF34656F-6485-275B-F54B-DB894FFE23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9714" y="338642"/>
            <a:ext cx="2612882" cy="3266320"/>
          </a:xfrm>
          <a:prstGeom prst="rect">
            <a:avLst/>
          </a:prstGeom>
        </p:spPr>
      </p:pic>
      <p:pic>
        <p:nvPicPr>
          <p:cNvPr id="10" name="Picture 9" descr="A picture containing wall, stone&#10;&#10;Description automatically generated">
            <a:extLst>
              <a:ext uri="{FF2B5EF4-FFF2-40B4-BE49-F238E27FC236}">
                <a16:creationId xmlns:a16="http://schemas.microsoft.com/office/drawing/2014/main" id="{D8C647E3-D6E4-50FA-FDD9-FAE8D453B761}"/>
              </a:ext>
            </a:extLst>
          </p:cNvPr>
          <p:cNvPicPr>
            <a:picLocks noChangeAspect="1"/>
          </p:cNvPicPr>
          <p:nvPr/>
        </p:nvPicPr>
        <p:blipFill rotWithShape="1">
          <a:blip r:embed="rId3" cstate="screen">
            <a:graysc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l="32271" t="40341" r="38640" b="12083"/>
          <a:stretch/>
        </p:blipFill>
        <p:spPr>
          <a:xfrm>
            <a:off x="4129714" y="3505201"/>
            <a:ext cx="2612882" cy="3014157"/>
          </a:xfrm>
          <a:prstGeom prst="rect">
            <a:avLst/>
          </a:prstGeom>
        </p:spPr>
      </p:pic>
      <p:pic>
        <p:nvPicPr>
          <p:cNvPr id="12" name="Picture 11" descr="A person wearing a hat&#10;&#10;Description automatically generated with low confidence">
            <a:extLst>
              <a:ext uri="{FF2B5EF4-FFF2-40B4-BE49-F238E27FC236}">
                <a16:creationId xmlns:a16="http://schemas.microsoft.com/office/drawing/2014/main" id="{F0BB6DB7-4BE8-3473-BF3D-D129043CCE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75" y="698500"/>
            <a:ext cx="3445115" cy="5461000"/>
          </a:xfrm>
          <a:prstGeom prst="rect">
            <a:avLst/>
          </a:prstGeom>
        </p:spPr>
      </p:pic>
      <p:cxnSp>
        <p:nvCxnSpPr>
          <p:cNvPr id="6" name="Straight Connector 5">
            <a:extLst>
              <a:ext uri="{FF2B5EF4-FFF2-40B4-BE49-F238E27FC236}">
                <a16:creationId xmlns:a16="http://schemas.microsoft.com/office/drawing/2014/main" id="{DCA4417A-7E49-A00A-9963-8EA28DC4230D}"/>
              </a:ext>
            </a:extLst>
          </p:cNvPr>
          <p:cNvCxnSpPr/>
          <p:nvPr/>
        </p:nvCxnSpPr>
        <p:spPr>
          <a:xfrm>
            <a:off x="8168640" y="3505201"/>
            <a:ext cx="2783840" cy="0"/>
          </a:xfrm>
          <a:prstGeom prst="line">
            <a:avLst/>
          </a:prstGeom>
          <a:ln w="28575">
            <a:solidFill>
              <a:schemeClr val="accent3">
                <a:lumMod val="60000"/>
                <a:lumOff val="40000"/>
                <a:alpha val="50000"/>
              </a:schemeClr>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1828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sky, house&#10;&#10;Description automatically generated">
            <a:extLst>
              <a:ext uri="{FF2B5EF4-FFF2-40B4-BE49-F238E27FC236}">
                <a16:creationId xmlns:a16="http://schemas.microsoft.com/office/drawing/2014/main" id="{1EBF8B27-3EA3-45A5-92FE-97491790E4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304" y="1181114"/>
            <a:ext cx="6650804" cy="4988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room with a bed and a shelf with objects on it&#10;&#10;Description automatically generated with low confidence">
            <a:extLst>
              <a:ext uri="{FF2B5EF4-FFF2-40B4-BE49-F238E27FC236}">
                <a16:creationId xmlns:a16="http://schemas.microsoft.com/office/drawing/2014/main" id="{27D73E82-2725-4B4A-A385-E615E4A53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9416" y="1166458"/>
            <a:ext cx="3335173" cy="5002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20DD661-2897-4740-9F7C-F7153B3F9E02}"/>
              </a:ext>
            </a:extLst>
          </p:cNvPr>
          <p:cNvSpPr txBox="1"/>
          <p:nvPr/>
        </p:nvSpPr>
        <p:spPr>
          <a:xfrm>
            <a:off x="0" y="334840"/>
            <a:ext cx="12192000" cy="707886"/>
          </a:xfrm>
          <a:prstGeom prst="rect">
            <a:avLst/>
          </a:prstGeom>
          <a:noFill/>
        </p:spPr>
        <p:txBody>
          <a:bodyPr wrap="square" rtlCol="0">
            <a:spAutoFit/>
          </a:bodyPr>
          <a:lstStyle/>
          <a:p>
            <a:pPr algn="ctr"/>
            <a:r>
              <a:rPr lang="en-US" sz="4000" b="1" dirty="0">
                <a:solidFill>
                  <a:srgbClr val="0070C0"/>
                </a:solidFill>
              </a:rPr>
              <a:t>Dundee Cottages Builds Upon The Cove</a:t>
            </a:r>
          </a:p>
        </p:txBody>
      </p:sp>
      <p:sp>
        <p:nvSpPr>
          <p:cNvPr id="6" name="Slide Number Placeholder 7">
            <a:extLst>
              <a:ext uri="{FF2B5EF4-FFF2-40B4-BE49-F238E27FC236}">
                <a16:creationId xmlns:a16="http://schemas.microsoft.com/office/drawing/2014/main" id="{B68605F9-6B83-4BC5-8C5A-512054AAB108}"/>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20</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119076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7CBC689-3D07-420C-858A-BAF68687E33E}"/>
              </a:ext>
            </a:extLst>
          </p:cNvPr>
          <p:cNvGraphicFramePr>
            <a:graphicFrameLocks noChangeAspect="1"/>
          </p:cNvGraphicFramePr>
          <p:nvPr>
            <p:extLst>
              <p:ext uri="{D42A27DB-BD31-4B8C-83A1-F6EECF244321}">
                <p14:modId xmlns:p14="http://schemas.microsoft.com/office/powerpoint/2010/main" val="595773372"/>
              </p:ext>
            </p:extLst>
          </p:nvPr>
        </p:nvGraphicFramePr>
        <p:xfrm>
          <a:off x="0" y="-252663"/>
          <a:ext cx="12192000" cy="7351295"/>
        </p:xfrm>
        <a:graphic>
          <a:graphicData uri="http://schemas.openxmlformats.org/presentationml/2006/ole">
            <mc:AlternateContent xmlns:mc="http://schemas.openxmlformats.org/markup-compatibility/2006">
              <mc:Choice xmlns:v="urn:schemas-microsoft-com:vml" Requires="v">
                <p:oleObj spid="_x0000_s3075" name="Acrobat Document" r:id="rId3" imgW="11658513" imgH="7543568" progId="Acrobat.Document.DC">
                  <p:embed/>
                </p:oleObj>
              </mc:Choice>
              <mc:Fallback>
                <p:oleObj name="Acrobat Document" r:id="rId3" imgW="11658513" imgH="7543568" progId="Acrobat.Document.DC">
                  <p:embed/>
                  <p:pic>
                    <p:nvPicPr>
                      <p:cNvPr id="3" name="Object 2">
                        <a:extLst>
                          <a:ext uri="{FF2B5EF4-FFF2-40B4-BE49-F238E27FC236}">
                            <a16:creationId xmlns:a16="http://schemas.microsoft.com/office/drawing/2014/main" id="{07CBC689-3D07-420C-858A-BAF68687E33E}"/>
                          </a:ext>
                        </a:extLst>
                      </p:cNvPr>
                      <p:cNvPicPr/>
                      <p:nvPr/>
                    </p:nvPicPr>
                    <p:blipFill>
                      <a:blip r:embed="rId4"/>
                      <a:stretch>
                        <a:fillRect/>
                      </a:stretch>
                    </p:blipFill>
                    <p:spPr>
                      <a:xfrm>
                        <a:off x="0" y="-252663"/>
                        <a:ext cx="12192000" cy="735129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4F2AE7E-3083-4C4E-A68E-164F8F2DC839}"/>
              </a:ext>
            </a:extLst>
          </p:cNvPr>
          <p:cNvSpPr txBox="1"/>
          <p:nvPr/>
        </p:nvSpPr>
        <p:spPr>
          <a:xfrm>
            <a:off x="7467600" y="136525"/>
            <a:ext cx="3886200" cy="800219"/>
          </a:xfrm>
          <a:prstGeom prst="rect">
            <a:avLst/>
          </a:prstGeom>
          <a:noFill/>
        </p:spPr>
        <p:txBody>
          <a:bodyPr wrap="square" rtlCol="0">
            <a:spAutoFit/>
          </a:bodyPr>
          <a:lstStyle/>
          <a:p>
            <a:pPr algn="ctr"/>
            <a:r>
              <a:rPr lang="en-US" sz="2800" b="1" dirty="0">
                <a:solidFill>
                  <a:srgbClr val="0070C0"/>
                </a:solidFill>
              </a:rPr>
              <a:t>Dundee Cottages</a:t>
            </a:r>
            <a:endParaRPr lang="en-US" b="1" dirty="0">
              <a:solidFill>
                <a:srgbClr val="0070C0"/>
              </a:solidFill>
            </a:endParaRPr>
          </a:p>
          <a:p>
            <a:pPr algn="ctr"/>
            <a:r>
              <a:rPr lang="en-US" b="1" dirty="0">
                <a:solidFill>
                  <a:srgbClr val="0070C0"/>
                </a:solidFill>
              </a:rPr>
              <a:t>District 3</a:t>
            </a:r>
          </a:p>
        </p:txBody>
      </p:sp>
      <p:sp>
        <p:nvSpPr>
          <p:cNvPr id="2" name="Slide Number Placeholder 1">
            <a:extLst>
              <a:ext uri="{FF2B5EF4-FFF2-40B4-BE49-F238E27FC236}">
                <a16:creationId xmlns:a16="http://schemas.microsoft.com/office/drawing/2014/main" id="{C388DF2E-A262-49C2-B369-131220EA9273}"/>
              </a:ext>
            </a:extLst>
          </p:cNvPr>
          <p:cNvSpPr>
            <a:spLocks noGrp="1"/>
          </p:cNvSpPr>
          <p:nvPr>
            <p:ph type="sldNum" sz="quarter" idx="12"/>
          </p:nvPr>
        </p:nvSpPr>
        <p:spPr/>
        <p:txBody>
          <a:bodyPr/>
          <a:lstStyle/>
          <a:p>
            <a:fld id="{DF3C7566-F60C-4D82-AD57-6A6BB272A36B}" type="slidenum">
              <a:rPr lang="en-US" smtClean="0"/>
              <a:t>21</a:t>
            </a:fld>
            <a:endParaRPr lang="en-US" dirty="0"/>
          </a:p>
        </p:txBody>
      </p:sp>
    </p:spTree>
    <p:extLst>
      <p:ext uri="{BB962C8B-B14F-4D97-AF65-F5344CB8AC3E}">
        <p14:creationId xmlns:p14="http://schemas.microsoft.com/office/powerpoint/2010/main" val="211150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A5A9C-2D92-4716-A520-EE1D7DF79A66}"/>
              </a:ext>
            </a:extLst>
          </p:cNvPr>
          <p:cNvSpPr txBox="1"/>
          <p:nvPr/>
        </p:nvSpPr>
        <p:spPr>
          <a:xfrm>
            <a:off x="93677" y="391388"/>
            <a:ext cx="12004645" cy="984885"/>
          </a:xfrm>
          <a:prstGeom prst="rect">
            <a:avLst/>
          </a:prstGeom>
          <a:noFill/>
        </p:spPr>
        <p:txBody>
          <a:bodyPr wrap="square" rtlCol="0">
            <a:spAutoFit/>
          </a:bodyPr>
          <a:lstStyle/>
          <a:p>
            <a:pPr algn="ctr"/>
            <a:r>
              <a:rPr lang="en-US" sz="4000" b="1" dirty="0">
                <a:solidFill>
                  <a:srgbClr val="0070C0"/>
                </a:solidFill>
              </a:rPr>
              <a:t>916 MLK &amp; Adjoining Properties</a:t>
            </a:r>
          </a:p>
          <a:p>
            <a:pPr algn="ctr"/>
            <a:r>
              <a:rPr lang="en-US" b="1" dirty="0">
                <a:solidFill>
                  <a:srgbClr val="0070C0"/>
                </a:solidFill>
              </a:rPr>
              <a:t>District 2</a:t>
            </a:r>
          </a:p>
        </p:txBody>
      </p:sp>
      <p:sp>
        <p:nvSpPr>
          <p:cNvPr id="7" name="TextBox 6">
            <a:extLst>
              <a:ext uri="{FF2B5EF4-FFF2-40B4-BE49-F238E27FC236}">
                <a16:creationId xmlns:a16="http://schemas.microsoft.com/office/drawing/2014/main" id="{7D8ED960-C5D6-4B25-A47F-96B3828D1341}"/>
              </a:ext>
            </a:extLst>
          </p:cNvPr>
          <p:cNvSpPr txBox="1"/>
          <p:nvPr/>
        </p:nvSpPr>
        <p:spPr>
          <a:xfrm>
            <a:off x="220948" y="1934946"/>
            <a:ext cx="7669261" cy="4524315"/>
          </a:xfrm>
          <a:prstGeom prst="rect">
            <a:avLst/>
          </a:prstGeom>
          <a:noFill/>
        </p:spPr>
        <p:txBody>
          <a:bodyPr wrap="square">
            <a:spAutoFit/>
          </a:bodyPr>
          <a:lstStyle/>
          <a:p>
            <a:pPr marL="112713" lvl="1" algn="l">
              <a:lnSpc>
                <a:spcPct val="100000"/>
              </a:lnSpc>
              <a:spcBef>
                <a:spcPts val="0"/>
              </a:spcBef>
            </a:pPr>
            <a:r>
              <a:rPr lang="en-US" sz="2400" b="1" dirty="0">
                <a:solidFill>
                  <a:srgbClr val="0070C0"/>
                </a:solidFill>
              </a:rPr>
              <a:t>Proposed Development to Include </a:t>
            </a:r>
          </a:p>
          <a:p>
            <a:pPr marL="112713" lvl="1" algn="l">
              <a:lnSpc>
                <a:spcPct val="100000"/>
              </a:lnSpc>
              <a:spcBef>
                <a:spcPts val="0"/>
              </a:spcBef>
            </a:pPr>
            <a:r>
              <a:rPr lang="en-US" sz="2400" b="1" dirty="0">
                <a:solidFill>
                  <a:srgbClr val="0070C0"/>
                </a:solidFill>
              </a:rPr>
              <a:t>35 Studio Apartments</a:t>
            </a:r>
          </a:p>
          <a:p>
            <a:pPr lvl="1" algn="l">
              <a:lnSpc>
                <a:spcPct val="100000"/>
              </a:lnSpc>
              <a:spcBef>
                <a:spcPts val="0"/>
              </a:spcBef>
            </a:pPr>
            <a:endParaRPr lang="en-US" sz="1600" b="1" dirty="0">
              <a:solidFill>
                <a:srgbClr val="0070C0"/>
              </a:solidFill>
            </a:endParaRPr>
          </a:p>
          <a:p>
            <a:pPr marL="461963" lvl="1" indent="-234950" algn="l">
              <a:lnSpc>
                <a:spcPct val="100000"/>
              </a:lnSpc>
              <a:spcBef>
                <a:spcPts val="0"/>
              </a:spcBef>
              <a:buFont typeface="Arial" panose="020B0604020202020204" pitchFamily="34" charset="0"/>
              <a:buChar char="•"/>
            </a:pPr>
            <a:r>
              <a:rPr lang="en-US" sz="2000" b="1" dirty="0">
                <a:solidFill>
                  <a:srgbClr val="0070C0"/>
                </a:solidFill>
              </a:rPr>
              <a:t>City owned Property.</a:t>
            </a:r>
          </a:p>
          <a:p>
            <a:pPr marL="461963" lvl="1" indent="-234950" algn="l">
              <a:lnSpc>
                <a:spcPct val="100000"/>
              </a:lnSpc>
              <a:spcBef>
                <a:spcPts val="0"/>
              </a:spcBef>
              <a:buFont typeface="Arial" panose="020B0604020202020204" pitchFamily="34" charset="0"/>
              <a:buChar char="•"/>
            </a:pPr>
            <a:r>
              <a:rPr lang="en-US" sz="2000" b="1" dirty="0">
                <a:solidFill>
                  <a:srgbClr val="0070C0"/>
                </a:solidFill>
              </a:rPr>
              <a:t>Provides affordable housing option in an area. experiencing development of significant market driven, high cost, rental housing.</a:t>
            </a:r>
          </a:p>
          <a:p>
            <a:pPr marL="461963" lvl="1" indent="-234950" algn="l">
              <a:lnSpc>
                <a:spcPct val="100000"/>
              </a:lnSpc>
              <a:spcBef>
                <a:spcPts val="0"/>
              </a:spcBef>
              <a:buFont typeface="Arial" panose="020B0604020202020204" pitchFamily="34" charset="0"/>
              <a:buChar char="•"/>
            </a:pPr>
            <a:r>
              <a:rPr lang="en-US" sz="2000" b="1" dirty="0">
                <a:solidFill>
                  <a:srgbClr val="0070C0"/>
                </a:solidFill>
              </a:rPr>
              <a:t>Potential housing for persons entering the workforce, including:</a:t>
            </a:r>
          </a:p>
          <a:p>
            <a:pPr marL="1089025" lvl="2" indent="-287338">
              <a:buFont typeface="Courier New" panose="02070309020205020404" pitchFamily="49" charset="0"/>
              <a:buChar char="o"/>
            </a:pPr>
            <a:r>
              <a:rPr lang="en-US" b="1" dirty="0">
                <a:solidFill>
                  <a:srgbClr val="0070C0"/>
                </a:solidFill>
              </a:rPr>
              <a:t>After experiencing homelessness </a:t>
            </a:r>
          </a:p>
          <a:p>
            <a:pPr marL="1089025" lvl="2" indent="-287338">
              <a:buFont typeface="Courier New" panose="02070309020205020404" pitchFamily="49" charset="0"/>
              <a:buChar char="o"/>
            </a:pPr>
            <a:r>
              <a:rPr lang="en-US" b="1" dirty="0">
                <a:solidFill>
                  <a:srgbClr val="0070C0"/>
                </a:solidFill>
              </a:rPr>
              <a:t>After returning from incarceration</a:t>
            </a:r>
          </a:p>
          <a:p>
            <a:pPr marL="461963" lvl="1" indent="-234950">
              <a:buFont typeface="Arial" panose="020B0604020202020204" pitchFamily="34" charset="0"/>
              <a:buChar char="•"/>
            </a:pPr>
            <a:r>
              <a:rPr lang="en-US" sz="2000" b="1" dirty="0">
                <a:solidFill>
                  <a:srgbClr val="0070C0"/>
                </a:solidFill>
              </a:rPr>
              <a:t>Community space for supportive services.</a:t>
            </a:r>
          </a:p>
          <a:p>
            <a:pPr marL="461963" lvl="1" indent="-234950">
              <a:buFont typeface="Arial" panose="020B0604020202020204" pitchFamily="34" charset="0"/>
              <a:buChar char="•"/>
            </a:pPr>
            <a:r>
              <a:rPr lang="en-US" sz="2000" b="1" dirty="0">
                <a:solidFill>
                  <a:srgbClr val="0070C0"/>
                </a:solidFill>
              </a:rPr>
              <a:t>Seek appropriate zoning.</a:t>
            </a:r>
          </a:p>
          <a:p>
            <a:pPr marL="461963" lvl="1" indent="-234950">
              <a:buFont typeface="Arial" panose="020B0604020202020204" pitchFamily="34" charset="0"/>
              <a:buChar char="•"/>
            </a:pPr>
            <a:r>
              <a:rPr lang="en-US" sz="2000" b="1" dirty="0">
                <a:solidFill>
                  <a:srgbClr val="0070C0"/>
                </a:solidFill>
              </a:rPr>
              <a:t>Release RPF and award project in 2022.</a:t>
            </a:r>
          </a:p>
          <a:p>
            <a:pPr marL="461963" lvl="1" indent="-234950" algn="l">
              <a:lnSpc>
                <a:spcPct val="100000"/>
              </a:lnSpc>
              <a:spcBef>
                <a:spcPts val="0"/>
              </a:spcBef>
              <a:buFont typeface="Arial" panose="020B0604020202020204" pitchFamily="34" charset="0"/>
              <a:buChar char="•"/>
            </a:pPr>
            <a:r>
              <a:rPr lang="en-US" sz="2000" b="1" dirty="0">
                <a:solidFill>
                  <a:srgbClr val="0070C0"/>
                </a:solidFill>
              </a:rPr>
              <a:t>Possible funding options include SAHF and HOME-ARP.</a:t>
            </a:r>
          </a:p>
          <a:p>
            <a:pPr lvl="1" algn="l">
              <a:lnSpc>
                <a:spcPct val="100000"/>
              </a:lnSpc>
              <a:spcBef>
                <a:spcPts val="0"/>
              </a:spcBef>
            </a:pPr>
            <a:endParaRPr lang="en-US" sz="800" b="1" dirty="0">
              <a:solidFill>
                <a:srgbClr val="FF0000"/>
              </a:solidFill>
            </a:endParaRPr>
          </a:p>
        </p:txBody>
      </p:sp>
      <p:sp>
        <p:nvSpPr>
          <p:cNvPr id="2" name="Slide Number Placeholder 1">
            <a:extLst>
              <a:ext uri="{FF2B5EF4-FFF2-40B4-BE49-F238E27FC236}">
                <a16:creationId xmlns:a16="http://schemas.microsoft.com/office/drawing/2014/main" id="{CBD75149-F62C-41FE-A00E-8588E7CBDBD8}"/>
              </a:ext>
            </a:extLst>
          </p:cNvPr>
          <p:cNvSpPr>
            <a:spLocks noGrp="1"/>
          </p:cNvSpPr>
          <p:nvPr>
            <p:ph type="sldNum" sz="quarter" idx="12"/>
          </p:nvPr>
        </p:nvSpPr>
        <p:spPr/>
        <p:txBody>
          <a:bodyPr/>
          <a:lstStyle/>
          <a:p>
            <a:fld id="{DF3C7566-F60C-4D82-AD57-6A6BB272A36B}" type="slidenum">
              <a:rPr lang="en-US" smtClean="0"/>
              <a:t>22</a:t>
            </a:fld>
            <a:endParaRPr lang="en-US"/>
          </a:p>
        </p:txBody>
      </p:sp>
      <p:graphicFrame>
        <p:nvGraphicFramePr>
          <p:cNvPr id="3" name="Object 2">
            <a:extLst>
              <a:ext uri="{FF2B5EF4-FFF2-40B4-BE49-F238E27FC236}">
                <a16:creationId xmlns:a16="http://schemas.microsoft.com/office/drawing/2014/main" id="{81E0DF64-2C38-4452-9BEA-28FE18A78107}"/>
              </a:ext>
            </a:extLst>
          </p:cNvPr>
          <p:cNvGraphicFramePr>
            <a:graphicFrameLocks noChangeAspect="1"/>
          </p:cNvGraphicFramePr>
          <p:nvPr>
            <p:extLst>
              <p:ext uri="{D42A27DB-BD31-4B8C-83A1-F6EECF244321}">
                <p14:modId xmlns:p14="http://schemas.microsoft.com/office/powerpoint/2010/main" val="479587446"/>
              </p:ext>
            </p:extLst>
          </p:nvPr>
        </p:nvGraphicFramePr>
        <p:xfrm>
          <a:off x="7820297" y="1107837"/>
          <a:ext cx="4371703" cy="3316076"/>
        </p:xfrm>
        <a:graphic>
          <a:graphicData uri="http://schemas.openxmlformats.org/presentationml/2006/ole">
            <mc:AlternateContent xmlns:mc="http://schemas.openxmlformats.org/markup-compatibility/2006">
              <mc:Choice xmlns:v="urn:schemas-microsoft-com:vml" Requires="v">
                <p:oleObj spid="_x0000_s4099" name="Acrobat Document" r:id="rId3" imgW="5029026" imgH="3886123" progId="Acrobat.Document.DC">
                  <p:embed/>
                </p:oleObj>
              </mc:Choice>
              <mc:Fallback>
                <p:oleObj name="Acrobat Document" r:id="rId3" imgW="5029026" imgH="3886123" progId="Acrobat.Document.DC">
                  <p:embed/>
                  <p:pic>
                    <p:nvPicPr>
                      <p:cNvPr id="3" name="Object 2">
                        <a:extLst>
                          <a:ext uri="{FF2B5EF4-FFF2-40B4-BE49-F238E27FC236}">
                            <a16:creationId xmlns:a16="http://schemas.microsoft.com/office/drawing/2014/main" id="{81E0DF64-2C38-4452-9BEA-28FE18A78107}"/>
                          </a:ext>
                        </a:extLst>
                      </p:cNvPr>
                      <p:cNvPicPr/>
                      <p:nvPr/>
                    </p:nvPicPr>
                    <p:blipFill>
                      <a:blip r:embed="rId4"/>
                      <a:stretch>
                        <a:fillRect/>
                      </a:stretch>
                    </p:blipFill>
                    <p:spPr>
                      <a:xfrm>
                        <a:off x="7820297" y="1107837"/>
                        <a:ext cx="4371703" cy="3316076"/>
                      </a:xfrm>
                      <a:prstGeom prst="rect">
                        <a:avLst/>
                      </a:prstGeom>
                      <a:noFill/>
                    </p:spPr>
                  </p:pic>
                </p:oleObj>
              </mc:Fallback>
            </mc:AlternateContent>
          </a:graphicData>
        </a:graphic>
      </p:graphicFrame>
      <p:pic>
        <p:nvPicPr>
          <p:cNvPr id="6" name="Picture 3">
            <a:extLst>
              <a:ext uri="{FF2B5EF4-FFF2-40B4-BE49-F238E27FC236}">
                <a16:creationId xmlns:a16="http://schemas.microsoft.com/office/drawing/2014/main" id="{60320FFB-2A74-4DB3-889C-6D3E40AD87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bwMode="auto">
          <a:xfrm>
            <a:off x="98817" y="98743"/>
            <a:ext cx="1154630" cy="154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road, outdoor, tree, sky&#10;&#10;Description automatically generated">
            <a:extLst>
              <a:ext uri="{FF2B5EF4-FFF2-40B4-BE49-F238E27FC236}">
                <a16:creationId xmlns:a16="http://schemas.microsoft.com/office/drawing/2014/main" id="{7528FA5D-C0BC-4D98-9F02-6EAF48DDBC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8050"/>
          <a:stretch/>
        </p:blipFill>
        <p:spPr>
          <a:xfrm>
            <a:off x="8032359" y="3876804"/>
            <a:ext cx="3945517" cy="2406499"/>
          </a:xfrm>
          <a:prstGeom prst="rect">
            <a:avLst/>
          </a:prstGeom>
          <a:ln w="19050">
            <a:solidFill>
              <a:schemeClr val="bg1">
                <a:lumMod val="65000"/>
              </a:schemeClr>
            </a:solidFill>
          </a:ln>
        </p:spPr>
      </p:pic>
    </p:spTree>
    <p:extLst>
      <p:ext uri="{BB962C8B-B14F-4D97-AF65-F5344CB8AC3E}">
        <p14:creationId xmlns:p14="http://schemas.microsoft.com/office/powerpoint/2010/main" val="190899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3CDC01AB-D72E-4B7A-A78D-2170397E8C70}"/>
              </a:ext>
            </a:extLst>
          </p:cNvPr>
          <p:cNvGraphicFramePr>
            <a:graphicFrameLocks noChangeAspect="1"/>
          </p:cNvGraphicFramePr>
          <p:nvPr>
            <p:extLst>
              <p:ext uri="{D42A27DB-BD31-4B8C-83A1-F6EECF244321}">
                <p14:modId xmlns:p14="http://schemas.microsoft.com/office/powerpoint/2010/main" val="4123408927"/>
              </p:ext>
            </p:extLst>
          </p:nvPr>
        </p:nvGraphicFramePr>
        <p:xfrm>
          <a:off x="-333375" y="162226"/>
          <a:ext cx="5048928" cy="6476699"/>
        </p:xfrm>
        <a:graphic>
          <a:graphicData uri="http://schemas.openxmlformats.org/presentationml/2006/ole">
            <mc:AlternateContent xmlns:mc="http://schemas.openxmlformats.org/markup-compatibility/2006">
              <mc:Choice xmlns:v="urn:schemas-microsoft-com:vml" Requires="v">
                <p:oleObj spid="_x0000_s5123" name="Acrobat Document" r:id="rId3" imgW="3885906" imgH="5029024" progId="AcroExch.Document.DC">
                  <p:embed/>
                </p:oleObj>
              </mc:Choice>
              <mc:Fallback>
                <p:oleObj name="Acrobat Document" r:id="rId3" imgW="3885906" imgH="5029024" progId="AcroExch.Document.DC">
                  <p:embed/>
                  <p:pic>
                    <p:nvPicPr>
                      <p:cNvPr id="9" name="Object 8">
                        <a:extLst>
                          <a:ext uri="{FF2B5EF4-FFF2-40B4-BE49-F238E27FC236}">
                            <a16:creationId xmlns:a16="http://schemas.microsoft.com/office/drawing/2014/main" id="{3CDC01AB-D72E-4B7A-A78D-2170397E8C70}"/>
                          </a:ext>
                        </a:extLst>
                      </p:cNvPr>
                      <p:cNvPicPr/>
                      <p:nvPr/>
                    </p:nvPicPr>
                    <p:blipFill>
                      <a:blip r:embed="rId4"/>
                      <a:stretch>
                        <a:fillRect/>
                      </a:stretch>
                    </p:blipFill>
                    <p:spPr>
                      <a:xfrm>
                        <a:off x="-333375" y="162226"/>
                        <a:ext cx="5048928" cy="6476699"/>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87CB838-C76A-41D8-AE0C-7F81031A8EBC}"/>
              </a:ext>
            </a:extLst>
          </p:cNvPr>
          <p:cNvSpPr txBox="1"/>
          <p:nvPr/>
        </p:nvSpPr>
        <p:spPr>
          <a:xfrm>
            <a:off x="4428321" y="156014"/>
            <a:ext cx="7670001" cy="707886"/>
          </a:xfrm>
          <a:prstGeom prst="rect">
            <a:avLst/>
          </a:prstGeom>
          <a:noFill/>
        </p:spPr>
        <p:txBody>
          <a:bodyPr wrap="square" rtlCol="0">
            <a:spAutoFit/>
          </a:bodyPr>
          <a:lstStyle/>
          <a:p>
            <a:pPr algn="ctr"/>
            <a:r>
              <a:rPr lang="en-US" sz="4000" b="1" dirty="0">
                <a:solidFill>
                  <a:srgbClr val="0070C0"/>
                </a:solidFill>
              </a:rPr>
              <a:t>916 MLK Possibilities</a:t>
            </a:r>
          </a:p>
        </p:txBody>
      </p:sp>
      <p:pic>
        <p:nvPicPr>
          <p:cNvPr id="7" name="Picture 6" descr="A street with cars parked on the side and buildings on the side&#10;&#10;Description automatically generated with low confidence">
            <a:extLst>
              <a:ext uri="{FF2B5EF4-FFF2-40B4-BE49-F238E27FC236}">
                <a16:creationId xmlns:a16="http://schemas.microsoft.com/office/drawing/2014/main" id="{534C92EC-1BF4-4BB7-BDCA-8E8DAB9687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8321" y="863900"/>
            <a:ext cx="7442975" cy="5582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7">
            <a:extLst>
              <a:ext uri="{FF2B5EF4-FFF2-40B4-BE49-F238E27FC236}">
                <a16:creationId xmlns:a16="http://schemas.microsoft.com/office/drawing/2014/main" id="{D900F9E7-A151-470E-A97C-BFEB88B7FFB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23</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393922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049282-4F87-470E-BE77-D2D8B599CC8E}"/>
              </a:ext>
            </a:extLst>
          </p:cNvPr>
          <p:cNvSpPr/>
          <p:nvPr/>
        </p:nvSpPr>
        <p:spPr>
          <a:xfrm>
            <a:off x="1" y="234881"/>
            <a:ext cx="6269139" cy="63882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89EA0851-4CFB-7DE1-E9C7-73B268727F54}"/>
              </a:ext>
            </a:extLst>
          </p:cNvPr>
          <p:cNvSpPr>
            <a:spLocks noGrp="1"/>
          </p:cNvSpPr>
          <p:nvPr>
            <p:ph type="title"/>
          </p:nvPr>
        </p:nvSpPr>
        <p:spPr>
          <a:xfrm>
            <a:off x="6269140" y="1552577"/>
            <a:ext cx="5557902" cy="3810000"/>
          </a:xfrm>
          <a:noFill/>
          <a:ln>
            <a:noFill/>
          </a:ln>
        </p:spPr>
        <p:txBody>
          <a:bodyPr vert="horz" lIns="91440" tIns="45720" rIns="91440" bIns="45720" rtlCol="0" anchor="ctr">
            <a:normAutofit/>
          </a:bodyPr>
          <a:lstStyle/>
          <a:p>
            <a:pPr algn="ctr"/>
            <a:r>
              <a:rPr lang="en-US" sz="6600" b="1" spc="-100" dirty="0">
                <a:solidFill>
                  <a:srgbClr val="0070C0"/>
                </a:solidFill>
              </a:rPr>
              <a:t> </a:t>
            </a:r>
            <a:r>
              <a:rPr lang="en-US" sz="6600" b="1" cap="none" spc="-100" dirty="0">
                <a:solidFill>
                  <a:schemeClr val="accent5">
                    <a:lumMod val="50000"/>
                  </a:schemeClr>
                </a:solidFill>
              </a:rPr>
              <a:t>Questions?</a:t>
            </a:r>
            <a:endParaRPr lang="en-US" sz="6600" b="1" spc="-100" dirty="0">
              <a:solidFill>
                <a:schemeClr val="accent5">
                  <a:lumMod val="50000"/>
                </a:schemeClr>
              </a:solidFill>
            </a:endParaRPr>
          </a:p>
        </p:txBody>
      </p:sp>
      <p:sp>
        <p:nvSpPr>
          <p:cNvPr id="8" name="Slide Number Placeholder 7">
            <a:extLst>
              <a:ext uri="{FF2B5EF4-FFF2-40B4-BE49-F238E27FC236}">
                <a16:creationId xmlns:a16="http://schemas.microsoft.com/office/drawing/2014/main" id="{8C315DA1-0DCA-9663-B67D-10D4482C067A}"/>
              </a:ext>
            </a:extLst>
          </p:cNvPr>
          <p:cNvSpPr>
            <a:spLocks noGrp="1"/>
          </p:cNvSpPr>
          <p:nvPr>
            <p:ph type="sldNum" sz="quarter" idx="12"/>
          </p:nvPr>
        </p:nvSpPr>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24</a:t>
            </a:fld>
            <a:endParaRPr lang="en-US" b="1" kern="1200" dirty="0">
              <a:solidFill>
                <a:schemeClr val="accent1"/>
              </a:solidFill>
              <a:latin typeface="+mn-lt"/>
              <a:ea typeface="+mn-ea"/>
              <a:cs typeface="+mn-cs"/>
            </a:endParaRPr>
          </a:p>
        </p:txBody>
      </p:sp>
      <p:pic>
        <p:nvPicPr>
          <p:cNvPr id="6" name="Picture 5">
            <a:extLst>
              <a:ext uri="{FF2B5EF4-FFF2-40B4-BE49-F238E27FC236}">
                <a16:creationId xmlns:a16="http://schemas.microsoft.com/office/drawing/2014/main" id="{B5409AEC-5898-4841-9269-1CD06DEF2E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010" t="9857" r="16212" b="4904"/>
          <a:stretch/>
        </p:blipFill>
        <p:spPr>
          <a:xfrm>
            <a:off x="843716" y="1057277"/>
            <a:ext cx="4542668" cy="4800600"/>
          </a:xfrm>
          <a:prstGeom prst="rect">
            <a:avLst/>
          </a:prstGeom>
        </p:spPr>
      </p:pic>
      <p:sp>
        <p:nvSpPr>
          <p:cNvPr id="7" name="TextBox 6">
            <a:extLst>
              <a:ext uri="{FF2B5EF4-FFF2-40B4-BE49-F238E27FC236}">
                <a16:creationId xmlns:a16="http://schemas.microsoft.com/office/drawing/2014/main" id="{8D789DFA-B012-4CA4-A25E-8DFE2E53E476}"/>
              </a:ext>
            </a:extLst>
          </p:cNvPr>
          <p:cNvSpPr txBox="1"/>
          <p:nvPr/>
        </p:nvSpPr>
        <p:spPr>
          <a:xfrm rot="19446840">
            <a:off x="3543530" y="3807755"/>
            <a:ext cx="1395831" cy="523220"/>
          </a:xfrm>
          <a:prstGeom prst="rect">
            <a:avLst/>
          </a:prstGeom>
          <a:noFill/>
        </p:spPr>
        <p:txBody>
          <a:bodyPr wrap="none" rtlCol="0">
            <a:spAutoFit/>
          </a:bodyPr>
          <a:lstStyle/>
          <a:p>
            <a:r>
              <a:rPr lang="en-US" sz="2800" b="1" dirty="0">
                <a:solidFill>
                  <a:schemeClr val="accent5">
                    <a:lumMod val="50000"/>
                  </a:schemeClr>
                </a:solidFill>
                <a:latin typeface="Bernard MT Condensed" panose="02050806060905020404" pitchFamily="18" charset="0"/>
              </a:rPr>
              <a:t>Together</a:t>
            </a:r>
          </a:p>
        </p:txBody>
      </p:sp>
      <p:sp>
        <p:nvSpPr>
          <p:cNvPr id="16" name="TextBox 15">
            <a:extLst>
              <a:ext uri="{FF2B5EF4-FFF2-40B4-BE49-F238E27FC236}">
                <a16:creationId xmlns:a16="http://schemas.microsoft.com/office/drawing/2014/main" id="{68F7AA88-1C4D-44A6-88D1-C3B24D18F85B}"/>
              </a:ext>
            </a:extLst>
          </p:cNvPr>
          <p:cNvSpPr txBox="1"/>
          <p:nvPr/>
        </p:nvSpPr>
        <p:spPr>
          <a:xfrm rot="20271759">
            <a:off x="1209466" y="4097709"/>
            <a:ext cx="1459054" cy="584775"/>
          </a:xfrm>
          <a:prstGeom prst="rect">
            <a:avLst/>
          </a:prstGeom>
          <a:noFill/>
        </p:spPr>
        <p:txBody>
          <a:bodyPr wrap="none" rtlCol="0">
            <a:spAutoFit/>
          </a:bodyPr>
          <a:lstStyle/>
          <a:p>
            <a:r>
              <a:rPr lang="en-US" sz="3200" dirty="0">
                <a:solidFill>
                  <a:schemeClr val="accent5">
                    <a:lumMod val="75000"/>
                  </a:schemeClr>
                </a:solidFill>
                <a:latin typeface="Cooper Black" panose="0208090404030B020404" pitchFamily="18" charset="0"/>
              </a:rPr>
              <a:t>Pieces</a:t>
            </a:r>
          </a:p>
        </p:txBody>
      </p:sp>
      <p:sp>
        <p:nvSpPr>
          <p:cNvPr id="18" name="TextBox 17">
            <a:extLst>
              <a:ext uri="{FF2B5EF4-FFF2-40B4-BE49-F238E27FC236}">
                <a16:creationId xmlns:a16="http://schemas.microsoft.com/office/drawing/2014/main" id="{8C0039B0-360D-4CE4-949A-057A2A123B81}"/>
              </a:ext>
            </a:extLst>
          </p:cNvPr>
          <p:cNvSpPr txBox="1"/>
          <p:nvPr/>
        </p:nvSpPr>
        <p:spPr>
          <a:xfrm>
            <a:off x="3539925" y="2453206"/>
            <a:ext cx="792463" cy="584775"/>
          </a:xfrm>
          <a:prstGeom prst="rect">
            <a:avLst/>
          </a:prstGeom>
          <a:noFill/>
        </p:spPr>
        <p:txBody>
          <a:bodyPr wrap="square" rtlCol="0">
            <a:spAutoFit/>
          </a:bodyPr>
          <a:lstStyle/>
          <a:p>
            <a:r>
              <a:rPr lang="en-US" sz="3200" dirty="0">
                <a:latin typeface="Britannic Bold" panose="020B0903060703020204" pitchFamily="34" charset="0"/>
              </a:rPr>
              <a:t>the</a:t>
            </a:r>
          </a:p>
        </p:txBody>
      </p:sp>
      <p:sp>
        <p:nvSpPr>
          <p:cNvPr id="20" name="TextBox 19">
            <a:extLst>
              <a:ext uri="{FF2B5EF4-FFF2-40B4-BE49-F238E27FC236}">
                <a16:creationId xmlns:a16="http://schemas.microsoft.com/office/drawing/2014/main" id="{2C438048-9A6C-4493-9A36-8F41DEC4DAEB}"/>
              </a:ext>
            </a:extLst>
          </p:cNvPr>
          <p:cNvSpPr txBox="1"/>
          <p:nvPr/>
        </p:nvSpPr>
        <p:spPr>
          <a:xfrm rot="2029640">
            <a:off x="2131621" y="1863337"/>
            <a:ext cx="1398140" cy="461665"/>
          </a:xfrm>
          <a:prstGeom prst="rect">
            <a:avLst/>
          </a:prstGeom>
          <a:noFill/>
        </p:spPr>
        <p:txBody>
          <a:bodyPr wrap="none" rtlCol="0">
            <a:spAutoFit/>
          </a:bodyPr>
          <a:lstStyle/>
          <a:p>
            <a:r>
              <a:rPr lang="en-US" sz="2400" b="1" dirty="0">
                <a:solidFill>
                  <a:schemeClr val="accent3">
                    <a:lumMod val="75000"/>
                  </a:schemeClr>
                </a:solidFill>
                <a:latin typeface="Arial Black" panose="020B0A04020102020204" pitchFamily="34" charset="0"/>
              </a:rPr>
              <a:t>Putting</a:t>
            </a:r>
          </a:p>
        </p:txBody>
      </p:sp>
      <p:sp>
        <p:nvSpPr>
          <p:cNvPr id="24" name="Title 4">
            <a:extLst>
              <a:ext uri="{FF2B5EF4-FFF2-40B4-BE49-F238E27FC236}">
                <a16:creationId xmlns:a16="http://schemas.microsoft.com/office/drawing/2014/main" id="{79DE0048-D6B3-4A60-8514-8B9CDFE2257B}"/>
              </a:ext>
            </a:extLst>
          </p:cNvPr>
          <p:cNvSpPr txBox="1">
            <a:spLocks/>
          </p:cNvSpPr>
          <p:nvPr/>
        </p:nvSpPr>
        <p:spPr>
          <a:xfrm rot="16200000">
            <a:off x="-1649560" y="2630167"/>
            <a:ext cx="4638566" cy="1378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7200" b="1" spc="-100" dirty="0">
                <a:solidFill>
                  <a:schemeClr val="tx1"/>
                </a:solidFill>
              </a:rPr>
              <a:t> </a:t>
            </a:r>
          </a:p>
        </p:txBody>
      </p:sp>
      <p:sp>
        <p:nvSpPr>
          <p:cNvPr id="25" name="Title 4">
            <a:extLst>
              <a:ext uri="{FF2B5EF4-FFF2-40B4-BE49-F238E27FC236}">
                <a16:creationId xmlns:a16="http://schemas.microsoft.com/office/drawing/2014/main" id="{96172BF3-D26E-44AC-94B1-8D5B68B7047D}"/>
              </a:ext>
            </a:extLst>
          </p:cNvPr>
          <p:cNvSpPr txBox="1">
            <a:spLocks/>
          </p:cNvSpPr>
          <p:nvPr/>
        </p:nvSpPr>
        <p:spPr>
          <a:xfrm>
            <a:off x="-19519" y="234880"/>
            <a:ext cx="6288659" cy="86803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400" spc="-100" dirty="0">
                <a:solidFill>
                  <a:schemeClr val="tx1"/>
                </a:solidFill>
                <a:latin typeface="Bernard MT Condensed" panose="02050806060905020404" pitchFamily="18" charset="0"/>
              </a:rPr>
              <a:t>ADDRESSING</a:t>
            </a:r>
          </a:p>
        </p:txBody>
      </p:sp>
      <p:sp>
        <p:nvSpPr>
          <p:cNvPr id="26" name="Title 4">
            <a:extLst>
              <a:ext uri="{FF2B5EF4-FFF2-40B4-BE49-F238E27FC236}">
                <a16:creationId xmlns:a16="http://schemas.microsoft.com/office/drawing/2014/main" id="{78DACA1C-611D-457D-8DF1-A34D8917EBC3}"/>
              </a:ext>
            </a:extLst>
          </p:cNvPr>
          <p:cNvSpPr txBox="1">
            <a:spLocks/>
          </p:cNvSpPr>
          <p:nvPr/>
        </p:nvSpPr>
        <p:spPr>
          <a:xfrm>
            <a:off x="-19519" y="5779677"/>
            <a:ext cx="6432351" cy="109148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spc="-100" dirty="0">
                <a:solidFill>
                  <a:schemeClr val="tx1"/>
                </a:solidFill>
                <a:latin typeface="Bernard MT Condensed" panose="02050806060905020404" pitchFamily="18" charset="0"/>
              </a:rPr>
              <a:t>HOMELESSNESS</a:t>
            </a:r>
          </a:p>
        </p:txBody>
      </p:sp>
    </p:spTree>
    <p:extLst>
      <p:ext uri="{BB962C8B-B14F-4D97-AF65-F5344CB8AC3E}">
        <p14:creationId xmlns:p14="http://schemas.microsoft.com/office/powerpoint/2010/main" val="114943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ofa, clothes&#10;&#10;Description automatically generated">
            <a:extLst>
              <a:ext uri="{FF2B5EF4-FFF2-40B4-BE49-F238E27FC236}">
                <a16:creationId xmlns:a16="http://schemas.microsoft.com/office/drawing/2014/main" id="{773FBF46-EF24-F83C-EEB9-CFD4F218F4A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a:ext>
            </a:extLst>
          </a:blip>
          <a:srcRect t="28419" b="21605"/>
          <a:stretch/>
        </p:blipFill>
        <p:spPr>
          <a:xfrm>
            <a:off x="7654446" y="502920"/>
            <a:ext cx="3848788" cy="2885440"/>
          </a:xfrm>
          <a:prstGeom prst="rect">
            <a:avLst/>
          </a:prstGeom>
        </p:spPr>
      </p:pic>
      <p:sp>
        <p:nvSpPr>
          <p:cNvPr id="2" name="Title 1">
            <a:extLst>
              <a:ext uri="{FF2B5EF4-FFF2-40B4-BE49-F238E27FC236}">
                <a16:creationId xmlns:a16="http://schemas.microsoft.com/office/drawing/2014/main" id="{6141988A-60A2-4009-8323-77583F48DF0A}"/>
              </a:ext>
            </a:extLst>
          </p:cNvPr>
          <p:cNvSpPr>
            <a:spLocks noGrp="1"/>
          </p:cNvSpPr>
          <p:nvPr>
            <p:ph type="title"/>
          </p:nvPr>
        </p:nvSpPr>
        <p:spPr>
          <a:xfrm>
            <a:off x="1" y="1101165"/>
            <a:ext cx="3481460" cy="4574390"/>
          </a:xfrm>
        </p:spPr>
        <p:txBody>
          <a:bodyPr>
            <a:noAutofit/>
          </a:bodyPr>
          <a:lstStyle/>
          <a:p>
            <a:pPr algn="ctr"/>
            <a:r>
              <a:rPr lang="en-US" sz="4800" b="1" dirty="0"/>
              <a:t>PRIORITY NEEDS</a:t>
            </a:r>
            <a:br>
              <a:rPr lang="en-US" sz="4800" b="1" dirty="0"/>
            </a:br>
            <a:br>
              <a:rPr lang="en-US" sz="3200" b="1" dirty="0"/>
            </a:br>
            <a:r>
              <a:rPr lang="en-US" sz="2400" dirty="0">
                <a:latin typeface="Century Gothic" panose="020B0502020202020204" pitchFamily="34" charset="0"/>
              </a:rPr>
              <a:t>Planning,</a:t>
            </a:r>
            <a:br>
              <a:rPr lang="en-US" sz="2400" dirty="0">
                <a:latin typeface="Century Gothic" panose="020B0502020202020204" pitchFamily="34" charset="0"/>
              </a:rPr>
            </a:br>
            <a:r>
              <a:rPr lang="en-US" sz="2400" dirty="0">
                <a:latin typeface="Century Gothic" panose="020B0502020202020204" pitchFamily="34" charset="0"/>
              </a:rPr>
              <a:t>Resource </a:t>
            </a:r>
            <a:br>
              <a:rPr lang="en-US" sz="2400" dirty="0">
                <a:latin typeface="Century Gothic" panose="020B0502020202020204" pitchFamily="34" charset="0"/>
              </a:rPr>
            </a:br>
            <a:r>
              <a:rPr lang="en-US" sz="2400" dirty="0">
                <a:latin typeface="Century Gothic" panose="020B0502020202020204" pitchFamily="34" charset="0"/>
              </a:rPr>
              <a:t>Development, </a:t>
            </a:r>
            <a:br>
              <a:rPr lang="en-US" sz="2400" dirty="0">
                <a:latin typeface="Century Gothic" panose="020B0502020202020204" pitchFamily="34" charset="0"/>
              </a:rPr>
            </a:br>
            <a:r>
              <a:rPr lang="en-US" sz="2400" dirty="0">
                <a:latin typeface="Century Gothic" panose="020B0502020202020204" pitchFamily="34" charset="0"/>
              </a:rPr>
              <a:t>and a</a:t>
            </a:r>
            <a:br>
              <a:rPr lang="en-US" sz="2400" dirty="0">
                <a:latin typeface="Century Gothic" panose="020B0502020202020204" pitchFamily="34" charset="0"/>
              </a:rPr>
            </a:br>
            <a:r>
              <a:rPr lang="en-US" sz="2400" dirty="0">
                <a:latin typeface="Century Gothic" panose="020B0502020202020204" pitchFamily="34" charset="0"/>
              </a:rPr>
              <a:t>Coordinated </a:t>
            </a:r>
            <a:br>
              <a:rPr lang="en-US" sz="2400" dirty="0">
                <a:latin typeface="Century Gothic" panose="020B0502020202020204" pitchFamily="34" charset="0"/>
              </a:rPr>
            </a:br>
            <a:r>
              <a:rPr lang="en-US" sz="2400" dirty="0">
                <a:latin typeface="Century Gothic" panose="020B0502020202020204" pitchFamily="34" charset="0"/>
              </a:rPr>
              <a:t>Service Delivery </a:t>
            </a:r>
            <a:br>
              <a:rPr lang="en-US" sz="2400" dirty="0">
                <a:latin typeface="Century Gothic" panose="020B0502020202020204" pitchFamily="34" charset="0"/>
              </a:rPr>
            </a:br>
            <a:r>
              <a:rPr lang="en-US" sz="2400" dirty="0">
                <a:latin typeface="Century Gothic" panose="020B0502020202020204" pitchFamily="34" charset="0"/>
              </a:rPr>
              <a:t>System</a:t>
            </a:r>
            <a:endParaRPr lang="en-US" sz="4800" dirty="0">
              <a:latin typeface="Century Gothic" panose="020B0502020202020204" pitchFamily="34" charset="0"/>
            </a:endParaRPr>
          </a:p>
        </p:txBody>
      </p:sp>
      <p:sp>
        <p:nvSpPr>
          <p:cNvPr id="7" name="Slide Number Placeholder 6">
            <a:extLst>
              <a:ext uri="{FF2B5EF4-FFF2-40B4-BE49-F238E27FC236}">
                <a16:creationId xmlns:a16="http://schemas.microsoft.com/office/drawing/2014/main" id="{83B8FBCE-C3CF-C382-E85C-F4FE21B06555}"/>
              </a:ext>
            </a:extLst>
          </p:cNvPr>
          <p:cNvSpPr>
            <a:spLocks noGrp="1"/>
          </p:cNvSpPr>
          <p:nvPr>
            <p:ph type="sldNum" sz="quarter" idx="12"/>
          </p:nvPr>
        </p:nvSpPr>
        <p:spPr/>
        <p:txBody>
          <a:bodyPr/>
          <a:lstStyle/>
          <a:p>
            <a:fld id="{EB415104-7100-48A7-A9DF-EC6D4DC7F4C2}" type="slidenum">
              <a:rPr lang="en-US" smtClean="0"/>
              <a:t>3</a:t>
            </a:fld>
            <a:endParaRPr lang="en-US"/>
          </a:p>
        </p:txBody>
      </p:sp>
      <p:pic>
        <p:nvPicPr>
          <p:cNvPr id="15" name="Picture 14" descr="A sign on a wall&#10;&#10;Description automatically generated with low confidence">
            <a:extLst>
              <a:ext uri="{FF2B5EF4-FFF2-40B4-BE49-F238E27FC236}">
                <a16:creationId xmlns:a16="http://schemas.microsoft.com/office/drawing/2014/main" id="{9A009A3F-EC53-286F-1300-212F3F520A8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t="32888" b="8302"/>
          <a:stretch/>
        </p:blipFill>
        <p:spPr>
          <a:xfrm>
            <a:off x="3854719" y="3406446"/>
            <a:ext cx="3320640" cy="2929077"/>
          </a:xfrm>
          <a:prstGeom prst="rect">
            <a:avLst/>
          </a:prstGeom>
        </p:spPr>
      </p:pic>
      <p:sp>
        <p:nvSpPr>
          <p:cNvPr id="20" name="TextBox 19">
            <a:extLst>
              <a:ext uri="{FF2B5EF4-FFF2-40B4-BE49-F238E27FC236}">
                <a16:creationId xmlns:a16="http://schemas.microsoft.com/office/drawing/2014/main" id="{C7E59BCF-8A67-03DC-E157-B276C80F4110}"/>
              </a:ext>
            </a:extLst>
          </p:cNvPr>
          <p:cNvSpPr txBox="1"/>
          <p:nvPr/>
        </p:nvSpPr>
        <p:spPr>
          <a:xfrm>
            <a:off x="8347442" y="3442684"/>
            <a:ext cx="2381517" cy="584775"/>
          </a:xfrm>
          <a:prstGeom prst="rect">
            <a:avLst/>
          </a:prstGeom>
          <a:noFill/>
        </p:spPr>
        <p:txBody>
          <a:bodyPr wrap="square" rtlCol="0">
            <a:spAutoFit/>
          </a:bodyPr>
          <a:lstStyle/>
          <a:p>
            <a:pPr algn="ctr"/>
            <a:r>
              <a:rPr lang="en-US" sz="3200" dirty="0">
                <a:solidFill>
                  <a:srgbClr val="0E0D0A"/>
                </a:solidFill>
                <a:latin typeface="Century Gothic" panose="020B0502020202020204" pitchFamily="34" charset="0"/>
              </a:rPr>
              <a:t>HOUSING</a:t>
            </a:r>
          </a:p>
        </p:txBody>
      </p:sp>
      <p:sp>
        <p:nvSpPr>
          <p:cNvPr id="21" name="TextBox 20">
            <a:extLst>
              <a:ext uri="{FF2B5EF4-FFF2-40B4-BE49-F238E27FC236}">
                <a16:creationId xmlns:a16="http://schemas.microsoft.com/office/drawing/2014/main" id="{52CC428A-B259-1637-779E-91128CC671CA}"/>
              </a:ext>
            </a:extLst>
          </p:cNvPr>
          <p:cNvSpPr txBox="1"/>
          <p:nvPr/>
        </p:nvSpPr>
        <p:spPr>
          <a:xfrm>
            <a:off x="3710483" y="2741094"/>
            <a:ext cx="3838135" cy="584775"/>
          </a:xfrm>
          <a:prstGeom prst="rect">
            <a:avLst/>
          </a:prstGeom>
          <a:noFill/>
        </p:spPr>
        <p:txBody>
          <a:bodyPr wrap="square" rtlCol="0">
            <a:spAutoFit/>
          </a:bodyPr>
          <a:lstStyle/>
          <a:p>
            <a:r>
              <a:rPr lang="en-US" sz="3200" dirty="0">
                <a:solidFill>
                  <a:srgbClr val="0E0D0A"/>
                </a:solidFill>
                <a:latin typeface="Century Gothic" panose="020B0502020202020204" pitchFamily="34" charset="0"/>
              </a:rPr>
              <a:t>HUMAN SERVICES</a:t>
            </a:r>
          </a:p>
        </p:txBody>
      </p:sp>
      <p:pic>
        <p:nvPicPr>
          <p:cNvPr id="4" name="Picture 3">
            <a:extLst>
              <a:ext uri="{FF2B5EF4-FFF2-40B4-BE49-F238E27FC236}">
                <a16:creationId xmlns:a16="http://schemas.microsoft.com/office/drawing/2014/main" id="{FB9119B2-C583-479D-9077-1F28F34CBB89}"/>
              </a:ext>
            </a:extLst>
          </p:cNvPr>
          <p:cNvPicPr>
            <a:picLocks noChangeAspect="1"/>
          </p:cNvPicPr>
          <p:nvPr/>
        </p:nvPicPr>
        <p:blipFill>
          <a:blip r:embed="rId6" cstate="screen">
            <a:grayscl/>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 uri="{28A0092B-C50C-407E-A947-70E740481C1C}">
                <a14:useLocalDpi xmlns:a14="http://schemas.microsoft.com/office/drawing/2010/main"/>
              </a:ext>
            </a:extLst>
          </a:blip>
          <a:stretch>
            <a:fillRect/>
          </a:stretch>
        </p:blipFill>
        <p:spPr>
          <a:xfrm>
            <a:off x="3854719" y="502920"/>
            <a:ext cx="3320640" cy="2238173"/>
          </a:xfrm>
          <a:prstGeom prst="rect">
            <a:avLst/>
          </a:prstGeom>
        </p:spPr>
      </p:pic>
      <p:pic>
        <p:nvPicPr>
          <p:cNvPr id="6" name="Picture 5">
            <a:extLst>
              <a:ext uri="{FF2B5EF4-FFF2-40B4-BE49-F238E27FC236}">
                <a16:creationId xmlns:a16="http://schemas.microsoft.com/office/drawing/2014/main" id="{6F8D5988-63CD-47FF-A8FD-79AFF9BB2B7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l="38732" t="47287" r="43666" b="8144"/>
          <a:stretch/>
        </p:blipFill>
        <p:spPr>
          <a:xfrm rot="5400000">
            <a:off x="8424806" y="3257099"/>
            <a:ext cx="2308061" cy="3848787"/>
          </a:xfrm>
          <a:prstGeom prst="rect">
            <a:avLst/>
          </a:prstGeom>
        </p:spPr>
      </p:pic>
    </p:spTree>
    <p:extLst>
      <p:ext uri="{BB962C8B-B14F-4D97-AF65-F5344CB8AC3E}">
        <p14:creationId xmlns:p14="http://schemas.microsoft.com/office/powerpoint/2010/main" val="3405439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574D49-D973-B34F-4F63-03831A92A755}"/>
              </a:ext>
            </a:extLst>
          </p:cNvPr>
          <p:cNvSpPr>
            <a:spLocks noGrp="1"/>
          </p:cNvSpPr>
          <p:nvPr>
            <p:ph type="title"/>
          </p:nvPr>
        </p:nvSpPr>
        <p:spPr>
          <a:xfrm>
            <a:off x="1393515" y="1090506"/>
            <a:ext cx="5509628" cy="4690534"/>
          </a:xfrm>
        </p:spPr>
        <p:txBody>
          <a:bodyPr vert="horz" lIns="91440" tIns="45720" rIns="91440" bIns="45720" rtlCol="0" anchor="ctr">
            <a:normAutofit/>
          </a:bodyPr>
          <a:lstStyle/>
          <a:p>
            <a:pPr algn="r"/>
            <a:r>
              <a:rPr lang="en-US" sz="7200" dirty="0">
                <a:solidFill>
                  <a:schemeClr val="tx1">
                    <a:lumMod val="75000"/>
                    <a:lumOff val="25000"/>
                  </a:schemeClr>
                </a:solidFill>
              </a:rPr>
              <a:t>Improving the delivery of  Human Services</a:t>
            </a:r>
          </a:p>
        </p:txBody>
      </p:sp>
      <p:sp>
        <p:nvSpPr>
          <p:cNvPr id="15" name="Rectangle 14">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33CF058-72B0-768B-E8BC-B78A3124FD2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EB415104-7100-48A7-A9DF-EC6D4DC7F4C2}" type="slidenum">
              <a:rPr lang="en-US" b="1" kern="1200" dirty="0">
                <a:solidFill>
                  <a:schemeClr val="accent1"/>
                </a:solidFill>
                <a:latin typeface="+mn-lt"/>
                <a:ea typeface="+mn-ea"/>
                <a:cs typeface="+mn-cs"/>
              </a:rPr>
              <a:pPr>
                <a:spcAft>
                  <a:spcPts val="600"/>
                </a:spcAft>
              </a:pPr>
              <a:t>4</a:t>
            </a:fld>
            <a:endParaRPr lang="en-US" b="1" kern="1200" dirty="0">
              <a:solidFill>
                <a:schemeClr val="accent1"/>
              </a:solidFill>
              <a:latin typeface="+mn-lt"/>
              <a:ea typeface="+mn-ea"/>
              <a:cs typeface="+mn-cs"/>
            </a:endParaRPr>
          </a:p>
        </p:txBody>
      </p:sp>
      <p:sp>
        <p:nvSpPr>
          <p:cNvPr id="12" name="Title 1">
            <a:extLst>
              <a:ext uri="{FF2B5EF4-FFF2-40B4-BE49-F238E27FC236}">
                <a16:creationId xmlns:a16="http://schemas.microsoft.com/office/drawing/2014/main" id="{BADF4064-7B83-2B7B-E750-4E8E81955D4C}"/>
              </a:ext>
            </a:extLst>
          </p:cNvPr>
          <p:cNvSpPr txBox="1">
            <a:spLocks/>
          </p:cNvSpPr>
          <p:nvPr/>
        </p:nvSpPr>
        <p:spPr>
          <a:xfrm rot="16200000">
            <a:off x="-1764872" y="2690332"/>
            <a:ext cx="4927546" cy="15924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900" b="0" kern="1200" spc="-100" baseline="0">
                <a:solidFill>
                  <a:schemeClr val="tx2">
                    <a:lumMod val="75000"/>
                  </a:schemeClr>
                </a:solidFill>
                <a:latin typeface="+mj-lt"/>
                <a:ea typeface="+mj-ea"/>
                <a:cs typeface="+mj-cs"/>
              </a:defRPr>
            </a:lvl1pPr>
          </a:lstStyle>
          <a:p>
            <a:pPr algn="r">
              <a:lnSpc>
                <a:spcPct val="80000"/>
              </a:lnSpc>
            </a:pPr>
            <a:r>
              <a:rPr lang="en-US" sz="5000" dirty="0">
                <a:solidFill>
                  <a:schemeClr val="bg2">
                    <a:lumMod val="20000"/>
                    <a:lumOff val="80000"/>
                  </a:schemeClr>
                </a:solidFill>
              </a:rPr>
              <a:t>Homeless Continuum of Care</a:t>
            </a:r>
          </a:p>
        </p:txBody>
      </p:sp>
      <p:pic>
        <p:nvPicPr>
          <p:cNvPr id="6" name="Picture 5" descr="A person eating a sandwich&#10;&#10;Description automatically generated">
            <a:extLst>
              <a:ext uri="{FF2B5EF4-FFF2-40B4-BE49-F238E27FC236}">
                <a16:creationId xmlns:a16="http://schemas.microsoft.com/office/drawing/2014/main" id="{3837876B-AEB4-92AB-7F31-F4974DEF814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 t="56949" r="25215" b="4717"/>
          <a:stretch/>
        </p:blipFill>
        <p:spPr>
          <a:xfrm>
            <a:off x="7407868" y="2051894"/>
            <a:ext cx="3991730" cy="2865972"/>
          </a:xfrm>
          <a:prstGeom prst="rect">
            <a:avLst/>
          </a:prstGeom>
        </p:spPr>
      </p:pic>
      <p:cxnSp>
        <p:nvCxnSpPr>
          <p:cNvPr id="8" name="Straight Connector 7">
            <a:extLst>
              <a:ext uri="{FF2B5EF4-FFF2-40B4-BE49-F238E27FC236}">
                <a16:creationId xmlns:a16="http://schemas.microsoft.com/office/drawing/2014/main" id="{5E1D7C45-EAB3-BE74-6469-9496C8E7090B}"/>
              </a:ext>
            </a:extLst>
          </p:cNvPr>
          <p:cNvCxnSpPr>
            <a:cxnSpLocks/>
          </p:cNvCxnSpPr>
          <p:nvPr/>
        </p:nvCxnSpPr>
        <p:spPr>
          <a:xfrm>
            <a:off x="7102056" y="1402080"/>
            <a:ext cx="0" cy="4165600"/>
          </a:xfrm>
          <a:prstGeom prst="line">
            <a:avLst/>
          </a:prstGeom>
          <a:ln w="762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2165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7715-09DC-BFE5-47B8-525DE2603DD0}"/>
              </a:ext>
            </a:extLst>
          </p:cNvPr>
          <p:cNvSpPr>
            <a:spLocks noGrp="1"/>
          </p:cNvSpPr>
          <p:nvPr>
            <p:ph type="title"/>
          </p:nvPr>
        </p:nvSpPr>
        <p:spPr>
          <a:xfrm>
            <a:off x="213361" y="1064286"/>
            <a:ext cx="3128629" cy="4601183"/>
          </a:xfrm>
        </p:spPr>
        <p:txBody>
          <a:bodyPr>
            <a:normAutofit/>
          </a:bodyPr>
          <a:lstStyle/>
          <a:p>
            <a:r>
              <a:rPr lang="en-US" sz="3200" dirty="0">
                <a:latin typeface="Bahnschrift" panose="020B0502040204020203" pitchFamily="34" charset="0"/>
              </a:rPr>
              <a:t>The McKinney-Vento Homeless Assistance Act </a:t>
            </a:r>
            <a:br>
              <a:rPr lang="en-US" sz="3200" dirty="0">
                <a:latin typeface="Bahnschrift" panose="020B0502040204020203" pitchFamily="34" charset="0"/>
              </a:rPr>
            </a:br>
            <a:r>
              <a:rPr lang="en-US" sz="3200" dirty="0">
                <a:latin typeface="Bahnschrift" panose="020B0502040204020203" pitchFamily="34" charset="0"/>
              </a:rPr>
              <a:t>as amended by </a:t>
            </a:r>
            <a:br>
              <a:rPr lang="en-US" sz="3200" dirty="0">
                <a:latin typeface="Bahnschrift" panose="020B0502040204020203" pitchFamily="34" charset="0"/>
              </a:rPr>
            </a:br>
            <a:r>
              <a:rPr lang="en-US" sz="3200" dirty="0">
                <a:latin typeface="Bahnschrift" panose="020B0502040204020203" pitchFamily="34" charset="0"/>
              </a:rPr>
              <a:t>S. 896 HEARTH Act of 2009</a:t>
            </a:r>
          </a:p>
        </p:txBody>
      </p:sp>
      <p:sp>
        <p:nvSpPr>
          <p:cNvPr id="3" name="Text Placeholder 2">
            <a:extLst>
              <a:ext uri="{FF2B5EF4-FFF2-40B4-BE49-F238E27FC236}">
                <a16:creationId xmlns:a16="http://schemas.microsoft.com/office/drawing/2014/main" id="{F8CBA1E0-2153-3D7F-30E0-F3BD73247C80}"/>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945D774E-F6AC-AF5B-62BF-2845F9F2B3EB}"/>
              </a:ext>
            </a:extLst>
          </p:cNvPr>
          <p:cNvSpPr>
            <a:spLocks noGrp="1"/>
          </p:cNvSpPr>
          <p:nvPr>
            <p:ph type="body" sz="quarter" idx="3"/>
          </p:nvPr>
        </p:nvSpPr>
        <p:spPr/>
        <p:txBody>
          <a:bodyPr/>
          <a:lstStyle/>
          <a:p>
            <a:endParaRPr lang="en-US"/>
          </a:p>
        </p:txBody>
      </p:sp>
      <p:pic>
        <p:nvPicPr>
          <p:cNvPr id="11" name="Content Placeholder 10" descr="A person sitting on a bench&#10;&#10;Description automatically generated with low confidence">
            <a:extLst>
              <a:ext uri="{FF2B5EF4-FFF2-40B4-BE49-F238E27FC236}">
                <a16:creationId xmlns:a16="http://schemas.microsoft.com/office/drawing/2014/main" id="{FE358B01-1134-4B0E-56B2-0A38ADEBA1D7}"/>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3685741" y="760172"/>
            <a:ext cx="7897064" cy="5325668"/>
          </a:xfrm>
        </p:spPr>
      </p:pic>
      <p:sp>
        <p:nvSpPr>
          <p:cNvPr id="7" name="Slide Number Placeholder 6">
            <a:extLst>
              <a:ext uri="{FF2B5EF4-FFF2-40B4-BE49-F238E27FC236}">
                <a16:creationId xmlns:a16="http://schemas.microsoft.com/office/drawing/2014/main" id="{5E07DCFB-A3F2-BA61-DC69-1269D3EDEACA}"/>
              </a:ext>
            </a:extLst>
          </p:cNvPr>
          <p:cNvSpPr>
            <a:spLocks noGrp="1"/>
          </p:cNvSpPr>
          <p:nvPr>
            <p:ph type="sldNum" sz="quarter" idx="12"/>
          </p:nvPr>
        </p:nvSpPr>
        <p:spPr/>
        <p:txBody>
          <a:bodyPr/>
          <a:lstStyle/>
          <a:p>
            <a:fld id="{EB415104-7100-48A7-A9DF-EC6D4DC7F4C2}" type="slidenum">
              <a:rPr lang="en-US" smtClean="0"/>
              <a:t>5</a:t>
            </a:fld>
            <a:endParaRPr lang="en-US"/>
          </a:p>
        </p:txBody>
      </p:sp>
      <p:sp>
        <p:nvSpPr>
          <p:cNvPr id="15" name="Content Placeholder 14">
            <a:extLst>
              <a:ext uri="{FF2B5EF4-FFF2-40B4-BE49-F238E27FC236}">
                <a16:creationId xmlns:a16="http://schemas.microsoft.com/office/drawing/2014/main" id="{0C14D4B5-FE7E-4A06-2B5D-2C71C11DA1A8}"/>
              </a:ext>
            </a:extLst>
          </p:cNvPr>
          <p:cNvSpPr>
            <a:spLocks noGrp="1"/>
          </p:cNvSpPr>
          <p:nvPr>
            <p:ph sz="half" idx="2"/>
          </p:nvPr>
        </p:nvSpPr>
        <p:spPr>
          <a:xfrm>
            <a:off x="3827272" y="901666"/>
            <a:ext cx="4594008" cy="3517934"/>
          </a:xfrm>
          <a:solidFill>
            <a:srgbClr val="F2F2F2">
              <a:alpha val="54902"/>
            </a:srgbClr>
          </a:solidFill>
        </p:spPr>
        <p:txBody>
          <a:bodyPr anchor="t">
            <a:noAutofit/>
          </a:bodyPr>
          <a:lstStyle/>
          <a:p>
            <a:endParaRPr lang="en-US" sz="700" b="1" dirty="0">
              <a:solidFill>
                <a:schemeClr val="tx2">
                  <a:lumMod val="50000"/>
                </a:schemeClr>
              </a:solidFill>
            </a:endParaRPr>
          </a:p>
          <a:p>
            <a:pPr>
              <a:spcBef>
                <a:spcPts val="600"/>
              </a:spcBef>
            </a:pPr>
            <a:r>
              <a:rPr lang="en-US" sz="1600" b="1" dirty="0">
                <a:solidFill>
                  <a:srgbClr val="000000"/>
                </a:solidFill>
              </a:rPr>
              <a:t>Established the Continuum of Care Program </a:t>
            </a:r>
            <a:r>
              <a:rPr lang="en-US" sz="1600" dirty="0">
                <a:solidFill>
                  <a:srgbClr val="000000"/>
                </a:solidFill>
              </a:rPr>
              <a:t>administered by the U.S. Department of Housing and Urban Development (HUD). The CoC Program is designed to promote a community-wide commitment to the goal of ending homelessness and to provide funding for those efforts. </a:t>
            </a:r>
          </a:p>
          <a:p>
            <a:pPr>
              <a:spcBef>
                <a:spcPts val="600"/>
              </a:spcBef>
            </a:pPr>
            <a:r>
              <a:rPr lang="en-US" sz="1600" b="1" dirty="0">
                <a:solidFill>
                  <a:srgbClr val="000000"/>
                </a:solidFill>
              </a:rPr>
              <a:t>In 2020, local homeless services providers were surveyed </a:t>
            </a:r>
            <a:r>
              <a:rPr lang="en-US" sz="1600" dirty="0">
                <a:solidFill>
                  <a:srgbClr val="000000"/>
                </a:solidFill>
              </a:rPr>
              <a:t>and identified the need for the City of Savannah to serve as a Convener and provide leadership in developing a shared vision and plan to end homelessness in Savannah and Chatham County.  This need was restated in an August 24, 2021, meeting of service providers convened by Mayor Van Johnson.</a:t>
            </a:r>
          </a:p>
        </p:txBody>
      </p:sp>
    </p:spTree>
    <p:extLst>
      <p:ext uri="{BB962C8B-B14F-4D97-AF65-F5344CB8AC3E}">
        <p14:creationId xmlns:p14="http://schemas.microsoft.com/office/powerpoint/2010/main" val="120178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988A-60A2-4009-8323-77583F48DF0A}"/>
              </a:ext>
            </a:extLst>
          </p:cNvPr>
          <p:cNvSpPr>
            <a:spLocks noGrp="1"/>
          </p:cNvSpPr>
          <p:nvPr>
            <p:ph type="title"/>
          </p:nvPr>
        </p:nvSpPr>
        <p:spPr>
          <a:xfrm>
            <a:off x="204580" y="762000"/>
            <a:ext cx="3170287" cy="5049520"/>
          </a:xfrm>
        </p:spPr>
        <p:txBody>
          <a:bodyPr>
            <a:noAutofit/>
          </a:bodyPr>
          <a:lstStyle/>
          <a:p>
            <a:pPr marL="173038">
              <a:lnSpc>
                <a:spcPct val="100000"/>
              </a:lnSpc>
            </a:pPr>
            <a:r>
              <a:rPr lang="en-US" sz="3200" b="1" dirty="0"/>
              <a:t>Homelessness Continuums of Care (CoC) manage:</a:t>
            </a:r>
            <a:br>
              <a:rPr lang="en-US" sz="3200" b="1" dirty="0"/>
            </a:br>
            <a:br>
              <a:rPr lang="en-US" sz="1600" b="1" dirty="0"/>
            </a:br>
            <a:r>
              <a:rPr lang="en-US" sz="1600" b="1" dirty="0"/>
              <a:t>      </a:t>
            </a:r>
            <a:r>
              <a:rPr lang="en-US" sz="2400" b="1" dirty="0"/>
              <a:t>-   Communication</a:t>
            </a:r>
            <a:br>
              <a:rPr lang="en-US" sz="2400" b="1" dirty="0"/>
            </a:br>
            <a:r>
              <a:rPr lang="en-US" sz="2400" b="1" dirty="0"/>
              <a:t>    -   Collaboration</a:t>
            </a:r>
            <a:br>
              <a:rPr lang="en-US" sz="2400" b="1" dirty="0"/>
            </a:br>
            <a:r>
              <a:rPr lang="en-US" sz="2400" b="1" dirty="0"/>
              <a:t>    -   Coordination</a:t>
            </a:r>
            <a:br>
              <a:rPr lang="en-US" sz="2400" b="1" dirty="0"/>
            </a:br>
            <a:r>
              <a:rPr lang="en-US" sz="2400" b="1" dirty="0"/>
              <a:t>    -   Consensus </a:t>
            </a:r>
            <a:br>
              <a:rPr lang="en-US" sz="2400" b="1" dirty="0"/>
            </a:br>
            <a:r>
              <a:rPr lang="en-US" sz="2400" b="1" dirty="0"/>
              <a:t>    -   Collective Action</a:t>
            </a:r>
          </a:p>
        </p:txBody>
      </p:sp>
      <p:sp>
        <p:nvSpPr>
          <p:cNvPr id="3" name="Text Placeholder 2">
            <a:extLst>
              <a:ext uri="{FF2B5EF4-FFF2-40B4-BE49-F238E27FC236}">
                <a16:creationId xmlns:a16="http://schemas.microsoft.com/office/drawing/2014/main" id="{5642EC42-6683-4262-AE1B-A995FBACE9EC}"/>
              </a:ext>
            </a:extLst>
          </p:cNvPr>
          <p:cNvSpPr>
            <a:spLocks noGrp="1"/>
          </p:cNvSpPr>
          <p:nvPr>
            <p:ph type="body" idx="1"/>
          </p:nvPr>
        </p:nvSpPr>
        <p:spPr>
          <a:xfrm>
            <a:off x="3701732" y="626973"/>
            <a:ext cx="3992732" cy="576262"/>
          </a:xfrm>
        </p:spPr>
        <p:txBody>
          <a:bodyPr>
            <a:normAutofit/>
          </a:bodyPr>
          <a:lstStyle/>
          <a:p>
            <a:r>
              <a:rPr lang="en-US" sz="3200" b="1" u="sng" dirty="0">
                <a:solidFill>
                  <a:schemeClr val="accent5">
                    <a:lumMod val="50000"/>
                  </a:schemeClr>
                </a:solidFill>
              </a:rPr>
              <a:t>Primary Roles</a:t>
            </a:r>
          </a:p>
        </p:txBody>
      </p:sp>
      <p:sp>
        <p:nvSpPr>
          <p:cNvPr id="4" name="Content Placeholder 3">
            <a:extLst>
              <a:ext uri="{FF2B5EF4-FFF2-40B4-BE49-F238E27FC236}">
                <a16:creationId xmlns:a16="http://schemas.microsoft.com/office/drawing/2014/main" id="{6698E89A-EB45-409C-B5CF-A6DAF8600266}"/>
              </a:ext>
            </a:extLst>
          </p:cNvPr>
          <p:cNvSpPr>
            <a:spLocks noGrp="1"/>
          </p:cNvSpPr>
          <p:nvPr>
            <p:ph sz="half" idx="2"/>
          </p:nvPr>
        </p:nvSpPr>
        <p:spPr>
          <a:xfrm>
            <a:off x="3529012" y="1351841"/>
            <a:ext cx="4165452" cy="3639532"/>
          </a:xfrm>
          <a:solidFill>
            <a:schemeClr val="bg2">
              <a:lumMod val="40000"/>
              <a:lumOff val="60000"/>
            </a:schemeClr>
          </a:solidFill>
        </p:spPr>
        <p:txBody>
          <a:bodyPr anchor="ctr">
            <a:normAutofit/>
          </a:bodyPr>
          <a:lstStyle/>
          <a:p>
            <a:pPr marL="346075" marR="161925" lvl="0" indent="-346075">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Gathering and analyzing information to determine the local needs of people experiencing homelessness </a:t>
            </a:r>
            <a:endParaRPr lang="en-US" sz="1800" dirty="0">
              <a:effectLst/>
              <a:latin typeface="Calibri" panose="020F0502020204030204" pitchFamily="34" charset="0"/>
              <a:ea typeface="Calibri" panose="020F0502020204030204" pitchFamily="34" charset="0"/>
            </a:endParaRPr>
          </a:p>
          <a:p>
            <a:pPr marL="346075" marR="161925" lvl="0" indent="-346075">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Implementing strategic responses and evaluating performance/results</a:t>
            </a:r>
            <a:endParaRPr lang="en-US" dirty="0">
              <a:latin typeface="Calibri" panose="020F0502020204030204" pitchFamily="34" charset="0"/>
              <a:ea typeface="Calibri" panose="020F0502020204030204" pitchFamily="34" charset="0"/>
              <a:cs typeface="Calibri" panose="020F0502020204030204" pitchFamily="34" charset="0"/>
            </a:endParaRPr>
          </a:p>
          <a:p>
            <a:pPr marL="346075" marR="161925" lvl="0" indent="-346075">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Setting the local process for applying, reviewing and prioritizing project applications for funding each year in the Continuum of Care Program Competition</a:t>
            </a:r>
            <a:endParaRPr lang="en-US" dirty="0"/>
          </a:p>
        </p:txBody>
      </p:sp>
      <p:sp>
        <p:nvSpPr>
          <p:cNvPr id="5" name="Text Placeholder 4">
            <a:extLst>
              <a:ext uri="{FF2B5EF4-FFF2-40B4-BE49-F238E27FC236}">
                <a16:creationId xmlns:a16="http://schemas.microsoft.com/office/drawing/2014/main" id="{B30EC34F-EA8C-4208-82E8-44CFBE35532D}"/>
              </a:ext>
            </a:extLst>
          </p:cNvPr>
          <p:cNvSpPr>
            <a:spLocks noGrp="1"/>
          </p:cNvSpPr>
          <p:nvPr>
            <p:ph type="body" sz="quarter" idx="3"/>
          </p:nvPr>
        </p:nvSpPr>
        <p:spPr>
          <a:xfrm>
            <a:off x="7856681" y="2440177"/>
            <a:ext cx="3999001" cy="576262"/>
          </a:xfrm>
        </p:spPr>
        <p:txBody>
          <a:bodyPr>
            <a:normAutofit/>
          </a:bodyPr>
          <a:lstStyle/>
          <a:p>
            <a:r>
              <a:rPr lang="en-US" sz="3200" b="1" u="sng" dirty="0">
                <a:solidFill>
                  <a:schemeClr val="accent5">
                    <a:lumMod val="50000"/>
                  </a:schemeClr>
                </a:solidFill>
              </a:rPr>
              <a:t>Major Functions</a:t>
            </a:r>
          </a:p>
        </p:txBody>
      </p:sp>
      <p:sp>
        <p:nvSpPr>
          <p:cNvPr id="6" name="Content Placeholder 5">
            <a:extLst>
              <a:ext uri="{FF2B5EF4-FFF2-40B4-BE49-F238E27FC236}">
                <a16:creationId xmlns:a16="http://schemas.microsoft.com/office/drawing/2014/main" id="{8798938A-7B73-4436-8754-1360E3E1EB03}"/>
              </a:ext>
            </a:extLst>
          </p:cNvPr>
          <p:cNvSpPr>
            <a:spLocks noGrp="1"/>
          </p:cNvSpPr>
          <p:nvPr>
            <p:ph sz="quarter" idx="4"/>
          </p:nvPr>
        </p:nvSpPr>
        <p:spPr>
          <a:xfrm>
            <a:off x="7505777" y="3171607"/>
            <a:ext cx="4512123" cy="3184743"/>
          </a:xfrm>
          <a:solidFill>
            <a:schemeClr val="bg2"/>
          </a:solidFill>
        </p:spPr>
        <p:txBody>
          <a:bodyPr>
            <a:normAutofit/>
          </a:bodyPr>
          <a:lstStyle/>
          <a:p>
            <a:pPr marL="396875" marR="162560" lvl="0" indent="-28575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Georgia" panose="02040502050405020303" pitchFamily="18" charset="0"/>
                <a:cs typeface="Calibri" panose="020F0502020204030204" pitchFamily="34" charset="0"/>
              </a:rPr>
              <a:t>Administration and operation of the CoC </a:t>
            </a:r>
            <a:endParaRPr lang="en-US" sz="1800" dirty="0">
              <a:effectLst/>
              <a:latin typeface="Calibri" panose="020F0502020204030204" pitchFamily="34" charset="0"/>
              <a:ea typeface="Calibri" panose="020F0502020204030204" pitchFamily="34" charset="0"/>
            </a:endParaRPr>
          </a:p>
          <a:p>
            <a:pPr marL="396875" marR="162560" lvl="0" indent="-28575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Georgia" panose="02040502050405020303" pitchFamily="18" charset="0"/>
                <a:cs typeface="Calibri" panose="020F0502020204030204" pitchFamily="34" charset="0"/>
              </a:rPr>
              <a:t>Designating and operating </a:t>
            </a:r>
            <a:r>
              <a:rPr lang="en-US" sz="1800" dirty="0">
                <a:solidFill>
                  <a:srgbClr val="000000"/>
                </a:solidFill>
                <a:latin typeface="Calibri" panose="020F0502020204030204" pitchFamily="34" charset="0"/>
                <a:ea typeface="Georgia" panose="02040502050405020303" pitchFamily="18" charset="0"/>
                <a:cs typeface="Calibri" panose="020F0502020204030204" pitchFamily="34" charset="0"/>
              </a:rPr>
              <a:t>th</a:t>
            </a:r>
            <a:r>
              <a:rPr lang="en-US" sz="1800" dirty="0">
                <a:solidFill>
                  <a:srgbClr val="000000"/>
                </a:solidFill>
                <a:effectLst/>
                <a:latin typeface="Calibri" panose="020F0502020204030204" pitchFamily="34" charset="0"/>
                <a:ea typeface="Georgia" panose="02040502050405020303" pitchFamily="18" charset="0"/>
                <a:cs typeface="Calibri" panose="020F0502020204030204" pitchFamily="34" charset="0"/>
              </a:rPr>
              <a:t>e Homeless Management Information System (HMIS) for the CoC</a:t>
            </a:r>
            <a:endParaRPr lang="en-US" sz="1800" dirty="0">
              <a:effectLst/>
              <a:latin typeface="Calibri" panose="020F0502020204030204" pitchFamily="34" charset="0"/>
              <a:ea typeface="Calibri" panose="020F0502020204030204" pitchFamily="34" charset="0"/>
            </a:endParaRPr>
          </a:p>
          <a:p>
            <a:pPr marL="396875" marR="162560" lvl="0" indent="-28575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Georgia" panose="02040502050405020303" pitchFamily="18" charset="0"/>
                <a:cs typeface="Calibri" panose="020F0502020204030204" pitchFamily="34" charset="0"/>
              </a:rPr>
              <a:t>Continuum of Care planning</a:t>
            </a:r>
            <a:endParaRPr lang="en-US" sz="1800" dirty="0">
              <a:effectLst/>
              <a:latin typeface="Calibri" panose="020F0502020204030204" pitchFamily="34" charset="0"/>
              <a:ea typeface="Calibri" panose="020F0502020204030204" pitchFamily="34" charset="0"/>
            </a:endParaRPr>
          </a:p>
          <a:p>
            <a:pPr marL="396875" marR="162560" lvl="0" indent="-28575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Georgia" panose="02040502050405020303" pitchFamily="18" charset="0"/>
                <a:cs typeface="Calibri" panose="020F0502020204030204" pitchFamily="34" charset="0"/>
              </a:rPr>
              <a:t>Preparing and submitting the local application for funds in accordance with 24 CFR 578.7 and 578.9. </a:t>
            </a:r>
            <a:endParaRPr lang="en-US" sz="1800" dirty="0">
              <a:effectLst/>
              <a:latin typeface="Calibri" panose="020F0502020204030204" pitchFamily="34" charset="0"/>
              <a:ea typeface="Calibri" panose="020F0502020204030204" pitchFamily="34" charset="0"/>
            </a:endParaRPr>
          </a:p>
        </p:txBody>
      </p:sp>
      <p:sp>
        <p:nvSpPr>
          <p:cNvPr id="7" name="Slide Number Placeholder 6">
            <a:extLst>
              <a:ext uri="{FF2B5EF4-FFF2-40B4-BE49-F238E27FC236}">
                <a16:creationId xmlns:a16="http://schemas.microsoft.com/office/drawing/2014/main" id="{83B8FBCE-C3CF-C382-E85C-F4FE21B06555}"/>
              </a:ext>
            </a:extLst>
          </p:cNvPr>
          <p:cNvSpPr>
            <a:spLocks noGrp="1"/>
          </p:cNvSpPr>
          <p:nvPr>
            <p:ph type="sldNum" sz="quarter" idx="12"/>
          </p:nvPr>
        </p:nvSpPr>
        <p:spPr/>
        <p:txBody>
          <a:bodyPr/>
          <a:lstStyle/>
          <a:p>
            <a:fld id="{EB415104-7100-48A7-A9DF-EC6D4DC7F4C2}" type="slidenum">
              <a:rPr lang="en-US" smtClean="0"/>
              <a:t>6</a:t>
            </a:fld>
            <a:endParaRPr lang="en-US"/>
          </a:p>
        </p:txBody>
      </p:sp>
    </p:spTree>
    <p:extLst>
      <p:ext uri="{BB962C8B-B14F-4D97-AF65-F5344CB8AC3E}">
        <p14:creationId xmlns:p14="http://schemas.microsoft.com/office/powerpoint/2010/main" val="327537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B6A43C-93CC-41B9-DCC4-A929E60E03A2}"/>
              </a:ext>
            </a:extLst>
          </p:cNvPr>
          <p:cNvSpPr>
            <a:spLocks noGrp="1"/>
          </p:cNvSpPr>
          <p:nvPr>
            <p:ph type="sldNum" sz="quarter" idx="12"/>
          </p:nvPr>
        </p:nvSpPr>
        <p:spPr/>
        <p:txBody>
          <a:bodyPr/>
          <a:lstStyle/>
          <a:p>
            <a:fld id="{EB415104-7100-48A7-A9DF-EC6D4DC7F4C2}" type="slidenum">
              <a:rPr lang="en-US" smtClean="0"/>
              <a:t>7</a:t>
            </a:fld>
            <a:endParaRPr lang="en-US"/>
          </a:p>
        </p:txBody>
      </p:sp>
      <p:sp>
        <p:nvSpPr>
          <p:cNvPr id="2" name="Title 1">
            <a:extLst>
              <a:ext uri="{FF2B5EF4-FFF2-40B4-BE49-F238E27FC236}">
                <a16:creationId xmlns:a16="http://schemas.microsoft.com/office/drawing/2014/main" id="{E6563AC3-516E-49B7-A5CD-34DA5EF95B30}"/>
              </a:ext>
            </a:extLst>
          </p:cNvPr>
          <p:cNvSpPr>
            <a:spLocks noGrp="1"/>
          </p:cNvSpPr>
          <p:nvPr>
            <p:ph type="title" idx="4294967295"/>
          </p:nvPr>
        </p:nvSpPr>
        <p:spPr>
          <a:xfrm>
            <a:off x="2373313" y="333375"/>
            <a:ext cx="9818687" cy="1129665"/>
          </a:xfrm>
          <a:solidFill>
            <a:srgbClr val="A09B56"/>
          </a:solidFill>
        </p:spPr>
        <p:txBody>
          <a:bodyPr>
            <a:noAutofit/>
          </a:bodyPr>
          <a:lstStyle/>
          <a:p>
            <a:r>
              <a:rPr lang="en-US" sz="4000" b="1" dirty="0"/>
              <a:t>The Savannah-Chatham County CoC</a:t>
            </a:r>
            <a:br>
              <a:rPr lang="en-US" sz="4000" b="1" dirty="0"/>
            </a:br>
            <a:r>
              <a:rPr lang="en-US" sz="4000" b="1" dirty="0"/>
              <a:t>Initial Governance Structure</a:t>
            </a:r>
            <a:endParaRPr lang="en-US" sz="4000" b="1" i="1" dirty="0"/>
          </a:p>
        </p:txBody>
      </p:sp>
      <p:graphicFrame>
        <p:nvGraphicFramePr>
          <p:cNvPr id="9" name="Content Placeholder 8">
            <a:extLst>
              <a:ext uri="{FF2B5EF4-FFF2-40B4-BE49-F238E27FC236}">
                <a16:creationId xmlns:a16="http://schemas.microsoft.com/office/drawing/2014/main" id="{E3487BDB-B09F-4F3C-B357-122519AED66B}"/>
              </a:ext>
            </a:extLst>
          </p:cNvPr>
          <p:cNvGraphicFramePr>
            <a:graphicFrameLocks noGrp="1"/>
          </p:cNvGraphicFramePr>
          <p:nvPr>
            <p:ph idx="4294967295"/>
            <p:extLst>
              <p:ext uri="{D42A27DB-BD31-4B8C-83A1-F6EECF244321}">
                <p14:modId xmlns:p14="http://schemas.microsoft.com/office/powerpoint/2010/main" val="2569691106"/>
              </p:ext>
            </p:extLst>
          </p:nvPr>
        </p:nvGraphicFramePr>
        <p:xfrm>
          <a:off x="470892" y="2604770"/>
          <a:ext cx="11250216" cy="425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BCD9884-7505-AE7B-5817-04CA3B61A9C0}"/>
              </a:ext>
            </a:extLst>
          </p:cNvPr>
          <p:cNvSpPr txBox="1"/>
          <p:nvPr/>
        </p:nvSpPr>
        <p:spPr>
          <a:xfrm>
            <a:off x="0" y="1773773"/>
            <a:ext cx="12070080" cy="830997"/>
          </a:xfrm>
          <a:prstGeom prst="rect">
            <a:avLst/>
          </a:prstGeom>
          <a:noFill/>
        </p:spPr>
        <p:txBody>
          <a:bodyPr wrap="square" rtlCol="0">
            <a:spAutoFit/>
          </a:bodyPr>
          <a:lstStyle/>
          <a:p>
            <a:pPr algn="ctr"/>
            <a:r>
              <a:rPr lang="en-US" sz="2400" b="1" dirty="0"/>
              <a:t>Success of the CoC depends upon the strength of each of these components </a:t>
            </a:r>
          </a:p>
          <a:p>
            <a:pPr algn="ctr"/>
            <a:r>
              <a:rPr lang="en-US" sz="2400" b="1" dirty="0"/>
              <a:t>and particularly the CoC Board.</a:t>
            </a:r>
          </a:p>
        </p:txBody>
      </p:sp>
    </p:spTree>
    <p:extLst>
      <p:ext uri="{BB962C8B-B14F-4D97-AF65-F5344CB8AC3E}">
        <p14:creationId xmlns:p14="http://schemas.microsoft.com/office/powerpoint/2010/main" val="334125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C9460-C5DD-4553-B6A0-461792AB82E0}"/>
              </a:ext>
            </a:extLst>
          </p:cNvPr>
          <p:cNvSpPr>
            <a:spLocks noGrp="1"/>
          </p:cNvSpPr>
          <p:nvPr>
            <p:ph idx="1"/>
          </p:nvPr>
        </p:nvSpPr>
        <p:spPr>
          <a:xfrm>
            <a:off x="4535655" y="525786"/>
            <a:ext cx="7056983" cy="5806427"/>
          </a:xfrm>
        </p:spPr>
        <p:txBody>
          <a:bodyPr>
            <a:normAutofit fontScale="92500" lnSpcReduction="10000"/>
          </a:bodyPr>
          <a:lstStyle/>
          <a:p>
            <a:pPr marL="0" indent="0">
              <a:buNone/>
            </a:pPr>
            <a:r>
              <a:rPr lang="en-US" sz="3900" b="1" dirty="0">
                <a:solidFill>
                  <a:schemeClr val="accent5">
                    <a:lumMod val="50000"/>
                  </a:schemeClr>
                </a:solidFill>
              </a:rPr>
              <a:t>What’s Missing?</a:t>
            </a:r>
          </a:p>
          <a:p>
            <a:pPr marL="0" indent="0">
              <a:buNone/>
            </a:pPr>
            <a:r>
              <a:rPr lang="en-US" sz="2800" dirty="0">
                <a:solidFill>
                  <a:schemeClr val="tx1"/>
                </a:solidFill>
              </a:rPr>
              <a:t>Representatives of </a:t>
            </a:r>
            <a:r>
              <a:rPr lang="en-US" sz="2800" b="1" dirty="0">
                <a:solidFill>
                  <a:schemeClr val="tx1"/>
                </a:solidFill>
              </a:rPr>
              <a:t>key governmental agencies</a:t>
            </a:r>
          </a:p>
          <a:p>
            <a:pPr marL="0" indent="0">
              <a:buNone/>
            </a:pPr>
            <a:endParaRPr lang="en-US" sz="1100" dirty="0"/>
          </a:p>
          <a:p>
            <a:pPr marL="0" indent="0">
              <a:spcBef>
                <a:spcPts val="2400"/>
              </a:spcBef>
              <a:buNone/>
            </a:pPr>
            <a:r>
              <a:rPr lang="en-US" sz="3800" b="1" dirty="0">
                <a:solidFill>
                  <a:schemeClr val="accent5">
                    <a:lumMod val="50000"/>
                  </a:schemeClr>
                </a:solidFill>
              </a:rPr>
              <a:t>Why is it important?</a:t>
            </a:r>
          </a:p>
          <a:p>
            <a:pPr>
              <a:spcAft>
                <a:spcPts val="1800"/>
              </a:spcAft>
              <a:buFont typeface="Arial" panose="020B0604020202020204" pitchFamily="34" charset="0"/>
              <a:buChar char="•"/>
            </a:pPr>
            <a:r>
              <a:rPr lang="en-US" sz="2800" dirty="0">
                <a:solidFill>
                  <a:schemeClr val="tx1"/>
                </a:solidFill>
              </a:rPr>
              <a:t>Governmental agencies institute </a:t>
            </a:r>
            <a:r>
              <a:rPr lang="en-US" sz="2800" b="1" dirty="0">
                <a:solidFill>
                  <a:schemeClr val="tx1"/>
                </a:solidFill>
              </a:rPr>
              <a:t>critical public policies</a:t>
            </a:r>
            <a:r>
              <a:rPr lang="en-US" sz="2800" dirty="0">
                <a:solidFill>
                  <a:schemeClr val="tx1"/>
                </a:solidFill>
              </a:rPr>
              <a:t> that impact homeless populations</a:t>
            </a:r>
          </a:p>
          <a:p>
            <a:pPr>
              <a:spcAft>
                <a:spcPts val="1800"/>
              </a:spcAft>
              <a:buFont typeface="Arial" panose="020B0604020202020204" pitchFamily="34" charset="0"/>
              <a:buChar char="•"/>
            </a:pPr>
            <a:r>
              <a:rPr lang="en-US" sz="2800" dirty="0">
                <a:solidFill>
                  <a:schemeClr val="tx1"/>
                </a:solidFill>
              </a:rPr>
              <a:t>Governmental agencies </a:t>
            </a:r>
            <a:r>
              <a:rPr lang="en-US" sz="2800" b="1" dirty="0">
                <a:solidFill>
                  <a:schemeClr val="tx1"/>
                </a:solidFill>
              </a:rPr>
              <a:t>manage essential public services </a:t>
            </a:r>
            <a:r>
              <a:rPr lang="en-US" sz="2800" dirty="0">
                <a:solidFill>
                  <a:schemeClr val="tx1"/>
                </a:solidFill>
              </a:rPr>
              <a:t>that impact homeless populations</a:t>
            </a:r>
          </a:p>
          <a:p>
            <a:pPr>
              <a:spcAft>
                <a:spcPts val="1800"/>
              </a:spcAft>
              <a:buFont typeface="Arial" panose="020B0604020202020204" pitchFamily="34" charset="0"/>
              <a:buChar char="•"/>
            </a:pPr>
            <a:r>
              <a:rPr lang="en-US" sz="2800" dirty="0">
                <a:solidFill>
                  <a:schemeClr val="tx1"/>
                </a:solidFill>
              </a:rPr>
              <a:t>Governmental agencies </a:t>
            </a:r>
            <a:r>
              <a:rPr lang="en-US" sz="2800" b="1" dirty="0">
                <a:solidFill>
                  <a:schemeClr val="tx1"/>
                </a:solidFill>
              </a:rPr>
              <a:t>manage critical public dollars </a:t>
            </a:r>
            <a:r>
              <a:rPr lang="en-US" sz="2800" dirty="0">
                <a:solidFill>
                  <a:schemeClr val="tx1"/>
                </a:solidFill>
              </a:rPr>
              <a:t>that can help support solutions to homelessness</a:t>
            </a:r>
          </a:p>
        </p:txBody>
      </p:sp>
      <p:sp>
        <p:nvSpPr>
          <p:cNvPr id="5" name="Slide Number Placeholder 4">
            <a:extLst>
              <a:ext uri="{FF2B5EF4-FFF2-40B4-BE49-F238E27FC236}">
                <a16:creationId xmlns:a16="http://schemas.microsoft.com/office/drawing/2014/main" id="{ED6018E3-F187-CB2E-D32C-AB205CF6342E}"/>
              </a:ext>
            </a:extLst>
          </p:cNvPr>
          <p:cNvSpPr>
            <a:spLocks noGrp="1"/>
          </p:cNvSpPr>
          <p:nvPr>
            <p:ph type="sldNum" sz="quarter" idx="12"/>
          </p:nvPr>
        </p:nvSpPr>
        <p:spPr/>
        <p:txBody>
          <a:bodyPr/>
          <a:lstStyle/>
          <a:p>
            <a:fld id="{EB415104-7100-48A7-A9DF-EC6D4DC7F4C2}" type="slidenum">
              <a:rPr lang="en-US" smtClean="0"/>
              <a:t>8</a:t>
            </a:fld>
            <a:endParaRPr lang="en-US"/>
          </a:p>
        </p:txBody>
      </p:sp>
      <p:graphicFrame>
        <p:nvGraphicFramePr>
          <p:cNvPr id="4" name="Content Placeholder 8">
            <a:extLst>
              <a:ext uri="{FF2B5EF4-FFF2-40B4-BE49-F238E27FC236}">
                <a16:creationId xmlns:a16="http://schemas.microsoft.com/office/drawing/2014/main" id="{7C626D19-4275-46BE-887D-0EF06FA41B5A}"/>
              </a:ext>
            </a:extLst>
          </p:cNvPr>
          <p:cNvGraphicFramePr>
            <a:graphicFrameLocks/>
          </p:cNvGraphicFramePr>
          <p:nvPr>
            <p:extLst>
              <p:ext uri="{D42A27DB-BD31-4B8C-83A1-F6EECF244321}">
                <p14:modId xmlns:p14="http://schemas.microsoft.com/office/powerpoint/2010/main" val="1472255007"/>
              </p:ext>
            </p:extLst>
          </p:nvPr>
        </p:nvGraphicFramePr>
        <p:xfrm>
          <a:off x="0" y="418092"/>
          <a:ext cx="4094480" cy="603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17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D6C3-1FF6-48A2-9B37-C7A15649102A}"/>
              </a:ext>
            </a:extLst>
          </p:cNvPr>
          <p:cNvSpPr>
            <a:spLocks noGrp="1"/>
          </p:cNvSpPr>
          <p:nvPr>
            <p:ph type="title"/>
          </p:nvPr>
        </p:nvSpPr>
        <p:spPr>
          <a:xfrm>
            <a:off x="294639" y="959069"/>
            <a:ext cx="11302474" cy="828674"/>
          </a:xfrm>
          <a:solidFill>
            <a:schemeClr val="bg1"/>
          </a:solidFill>
        </p:spPr>
        <p:txBody>
          <a:bodyPr>
            <a:noAutofit/>
          </a:bodyPr>
          <a:lstStyle/>
          <a:p>
            <a:pPr marL="233363"/>
            <a:r>
              <a:rPr lang="en-US" sz="3200" b="1" dirty="0">
                <a:solidFill>
                  <a:schemeClr val="accent5">
                    <a:lumMod val="50000"/>
                  </a:schemeClr>
                </a:solidFill>
              </a:rPr>
              <a:t>May 5, 2022:  CoC approves amendment of Governance Charter:</a:t>
            </a:r>
          </a:p>
        </p:txBody>
      </p:sp>
      <p:sp>
        <p:nvSpPr>
          <p:cNvPr id="4" name="Content Placeholder 3">
            <a:extLst>
              <a:ext uri="{FF2B5EF4-FFF2-40B4-BE49-F238E27FC236}">
                <a16:creationId xmlns:a16="http://schemas.microsoft.com/office/drawing/2014/main" id="{38DEE056-50F0-4175-8789-150C35E97B6A}"/>
              </a:ext>
            </a:extLst>
          </p:cNvPr>
          <p:cNvSpPr>
            <a:spLocks noGrp="1"/>
          </p:cNvSpPr>
          <p:nvPr>
            <p:ph sz="half" idx="2"/>
          </p:nvPr>
        </p:nvSpPr>
        <p:spPr>
          <a:xfrm>
            <a:off x="182877" y="2158789"/>
            <a:ext cx="3251200" cy="3404016"/>
          </a:xfrm>
          <a:noFill/>
          <a:ln>
            <a:noFill/>
          </a:ln>
        </p:spPr>
        <p:txBody>
          <a:bodyPr>
            <a:normAutofit/>
          </a:bodyPr>
          <a:lstStyle/>
          <a:p>
            <a:pPr marL="346075" indent="-346075">
              <a:spcAft>
                <a:spcPts val="1800"/>
              </a:spcAft>
              <a:buClr>
                <a:srgbClr val="F2F2F2"/>
              </a:buClr>
              <a:buAutoNum type="arabicPeriod"/>
            </a:pPr>
            <a:r>
              <a:rPr lang="en-US" sz="2400" b="1" dirty="0">
                <a:solidFill>
                  <a:schemeClr val="bg1"/>
                </a:solidFill>
              </a:rPr>
              <a:t>Adds government seats to the CoC Board </a:t>
            </a:r>
          </a:p>
          <a:p>
            <a:pPr marL="346075" indent="-346075">
              <a:buClr>
                <a:srgbClr val="F2F2F2"/>
              </a:buClr>
              <a:buAutoNum type="arabicPeriod"/>
            </a:pPr>
            <a:r>
              <a:rPr lang="en-US" sz="2400" b="1" dirty="0">
                <a:solidFill>
                  <a:schemeClr val="bg1"/>
                </a:solidFill>
              </a:rPr>
              <a:t>Renames CoC Board to Savannah-Chatham County Interagency Council on Homelessness</a:t>
            </a:r>
            <a:endParaRPr lang="en-US" sz="2400" dirty="0">
              <a:solidFill>
                <a:schemeClr val="bg1"/>
              </a:solidFill>
              <a:latin typeface="Bahnschrift" panose="020B0502040204020203" pitchFamily="34" charset="0"/>
            </a:endParaRPr>
          </a:p>
        </p:txBody>
      </p:sp>
      <p:sp>
        <p:nvSpPr>
          <p:cNvPr id="6" name="Slide Number Placeholder 5">
            <a:extLst>
              <a:ext uri="{FF2B5EF4-FFF2-40B4-BE49-F238E27FC236}">
                <a16:creationId xmlns:a16="http://schemas.microsoft.com/office/drawing/2014/main" id="{939390E4-AEF7-08C2-9920-4C57854B8C5C}"/>
              </a:ext>
            </a:extLst>
          </p:cNvPr>
          <p:cNvSpPr>
            <a:spLocks noGrp="1"/>
          </p:cNvSpPr>
          <p:nvPr>
            <p:ph type="sldNum" sz="quarter" idx="12"/>
          </p:nvPr>
        </p:nvSpPr>
        <p:spPr/>
        <p:txBody>
          <a:bodyPr/>
          <a:lstStyle/>
          <a:p>
            <a:fld id="{EB415104-7100-48A7-A9DF-EC6D4DC7F4C2}" type="slidenum">
              <a:rPr lang="en-US" smtClean="0"/>
              <a:t>9</a:t>
            </a:fld>
            <a:endParaRPr lang="en-US"/>
          </a:p>
        </p:txBody>
      </p:sp>
      <p:sp>
        <p:nvSpPr>
          <p:cNvPr id="8" name="Content Placeholder 3">
            <a:extLst>
              <a:ext uri="{FF2B5EF4-FFF2-40B4-BE49-F238E27FC236}">
                <a16:creationId xmlns:a16="http://schemas.microsoft.com/office/drawing/2014/main" id="{5BBF4C38-236F-4009-A8E8-5A51C3AEC00E}"/>
              </a:ext>
            </a:extLst>
          </p:cNvPr>
          <p:cNvSpPr txBox="1">
            <a:spLocks/>
          </p:cNvSpPr>
          <p:nvPr/>
        </p:nvSpPr>
        <p:spPr>
          <a:xfrm>
            <a:off x="9326878" y="1787744"/>
            <a:ext cx="1971040" cy="2164496"/>
          </a:xfrm>
          <a:prstGeom prst="rect">
            <a:avLst/>
          </a:prstGeom>
          <a:solidFill>
            <a:schemeClr val="accent3">
              <a:lumMod val="75000"/>
            </a:schemeClr>
          </a:solidFill>
          <a:ln>
            <a:noFill/>
          </a:ln>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endParaRPr lang="en-US" sz="2000" b="1" dirty="0">
              <a:solidFill>
                <a:schemeClr val="bg2">
                  <a:lumMod val="40000"/>
                  <a:lumOff val="60000"/>
                </a:schemeClr>
              </a:solidFill>
            </a:endParaRPr>
          </a:p>
          <a:p>
            <a:pPr marL="0" indent="0" algn="ctr">
              <a:spcBef>
                <a:spcPts val="0"/>
              </a:spcBef>
              <a:buNone/>
            </a:pPr>
            <a:r>
              <a:rPr lang="en-US" sz="2400" b="1" dirty="0">
                <a:solidFill>
                  <a:schemeClr val="bg1"/>
                </a:solidFill>
              </a:rPr>
              <a:t>Community </a:t>
            </a:r>
          </a:p>
          <a:p>
            <a:pPr marL="0" indent="0" algn="ctr">
              <a:spcBef>
                <a:spcPts val="0"/>
              </a:spcBef>
              <a:buNone/>
            </a:pPr>
            <a:r>
              <a:rPr lang="en-US" sz="2400" b="1" dirty="0">
                <a:solidFill>
                  <a:schemeClr val="bg1"/>
                </a:solidFill>
              </a:rPr>
              <a:t>Seats</a:t>
            </a:r>
          </a:p>
          <a:p>
            <a:pPr marL="0" indent="0" algn="ctr">
              <a:spcBef>
                <a:spcPts val="0"/>
              </a:spcBef>
              <a:buNone/>
            </a:pPr>
            <a:r>
              <a:rPr lang="en-US" sz="1400" b="1" dirty="0">
                <a:solidFill>
                  <a:schemeClr val="bg1"/>
                </a:solidFill>
              </a:rPr>
              <a:t> </a:t>
            </a:r>
          </a:p>
          <a:p>
            <a:pPr marL="0" indent="0" algn="ctr">
              <a:buNone/>
            </a:pPr>
            <a:r>
              <a:rPr lang="en-US" sz="2400" b="1" i="1" dirty="0">
                <a:solidFill>
                  <a:schemeClr val="bg1"/>
                </a:solidFill>
              </a:rPr>
              <a:t>No Change</a:t>
            </a:r>
          </a:p>
          <a:p>
            <a:pPr marL="0" indent="0" algn="ctr">
              <a:buNone/>
            </a:pPr>
            <a:endParaRPr lang="en-US" sz="1600" b="1" dirty="0">
              <a:solidFill>
                <a:schemeClr val="bg2">
                  <a:lumMod val="40000"/>
                  <a:lumOff val="60000"/>
                </a:schemeClr>
              </a:solidFill>
            </a:endParaRPr>
          </a:p>
        </p:txBody>
      </p:sp>
      <p:sp>
        <p:nvSpPr>
          <p:cNvPr id="11" name="Content Placeholder 3">
            <a:extLst>
              <a:ext uri="{FF2B5EF4-FFF2-40B4-BE49-F238E27FC236}">
                <a16:creationId xmlns:a16="http://schemas.microsoft.com/office/drawing/2014/main" id="{0C4BB2F1-6838-4663-84FB-B9AD70680C4D}"/>
              </a:ext>
            </a:extLst>
          </p:cNvPr>
          <p:cNvSpPr txBox="1">
            <a:spLocks/>
          </p:cNvSpPr>
          <p:nvPr/>
        </p:nvSpPr>
        <p:spPr>
          <a:xfrm>
            <a:off x="3434078" y="1787745"/>
            <a:ext cx="5892801" cy="2164496"/>
          </a:xfrm>
          <a:prstGeom prst="rect">
            <a:avLst/>
          </a:prstGeom>
          <a:solidFill>
            <a:schemeClr val="bg2">
              <a:lumMod val="60000"/>
              <a:lumOff val="40000"/>
            </a:schemeClr>
          </a:solidFill>
          <a:ln>
            <a:noFill/>
          </a:ln>
        </p:spPr>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b="1" dirty="0">
                <a:solidFill>
                  <a:srgbClr val="FF0000"/>
                </a:solidFill>
                <a:latin typeface="Bahnschrift" panose="020B0502040204020203" pitchFamily="34" charset="0"/>
              </a:rPr>
              <a:t>13-15</a:t>
            </a:r>
            <a:r>
              <a:rPr lang="en-US" dirty="0">
                <a:solidFill>
                  <a:srgbClr val="000000"/>
                </a:solidFill>
                <a:latin typeface="Bahnschrift" panose="020B0502040204020203" pitchFamily="34" charset="0"/>
              </a:rPr>
              <a:t> elected and appointed positions nominated by CoC general membership</a:t>
            </a:r>
          </a:p>
          <a:p>
            <a:r>
              <a:rPr lang="en-US" dirty="0">
                <a:solidFill>
                  <a:srgbClr val="000000"/>
                </a:solidFill>
                <a:latin typeface="Bahnschrift" panose="020B0502040204020203" pitchFamily="34" charset="0"/>
              </a:rPr>
              <a:t>Composed of representatives of community or other local organizations, individual community members,  representatives of projects serving homeless subpopulations in Chatham County and at least one homeless or formerly homeless individual.</a:t>
            </a:r>
          </a:p>
        </p:txBody>
      </p:sp>
      <p:sp>
        <p:nvSpPr>
          <p:cNvPr id="12" name="Content Placeholder 3">
            <a:extLst>
              <a:ext uri="{FF2B5EF4-FFF2-40B4-BE49-F238E27FC236}">
                <a16:creationId xmlns:a16="http://schemas.microsoft.com/office/drawing/2014/main" id="{91C4C254-D24E-4851-BDFD-079BB6123D4C}"/>
              </a:ext>
            </a:extLst>
          </p:cNvPr>
          <p:cNvSpPr txBox="1">
            <a:spLocks/>
          </p:cNvSpPr>
          <p:nvPr/>
        </p:nvSpPr>
        <p:spPr>
          <a:xfrm>
            <a:off x="3434078" y="3952239"/>
            <a:ext cx="5892800" cy="2137446"/>
          </a:xfrm>
          <a:prstGeom prst="rect">
            <a:avLst/>
          </a:prstGeom>
          <a:solidFill>
            <a:schemeClr val="accent6">
              <a:lumMod val="40000"/>
              <a:lumOff val="60000"/>
            </a:schemeClr>
          </a:solidFill>
          <a:ln>
            <a:noFill/>
          </a:ln>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b="1" dirty="0">
                <a:solidFill>
                  <a:srgbClr val="FF0000"/>
                </a:solidFill>
                <a:latin typeface="Bahnschrift" panose="020B0502040204020203" pitchFamily="34" charset="0"/>
              </a:rPr>
              <a:t>10</a:t>
            </a:r>
            <a:r>
              <a:rPr lang="en-US" b="1" dirty="0">
                <a:solidFill>
                  <a:srgbClr val="000000"/>
                </a:solidFill>
                <a:latin typeface="Bahnschrift" panose="020B0502040204020203" pitchFamily="34" charset="0"/>
              </a:rPr>
              <a:t> </a:t>
            </a:r>
            <a:r>
              <a:rPr lang="en-US" dirty="0">
                <a:solidFill>
                  <a:srgbClr val="000000"/>
                </a:solidFill>
                <a:latin typeface="Bahnschrift" panose="020B0502040204020203" pitchFamily="34" charset="0"/>
              </a:rPr>
              <a:t>appointed positions representing individual governmental agencies</a:t>
            </a:r>
          </a:p>
          <a:p>
            <a:r>
              <a:rPr lang="en-US" dirty="0">
                <a:solidFill>
                  <a:srgbClr val="000000"/>
                </a:solidFill>
                <a:latin typeface="Bahnschrift" panose="020B0502040204020203" pitchFamily="34" charset="0"/>
              </a:rPr>
              <a:t>Composed of executive level managers/ directors of key agencies with responsibility for managing critical public policies and services.</a:t>
            </a:r>
          </a:p>
        </p:txBody>
      </p:sp>
      <p:sp>
        <p:nvSpPr>
          <p:cNvPr id="13" name="Content Placeholder 3">
            <a:extLst>
              <a:ext uri="{FF2B5EF4-FFF2-40B4-BE49-F238E27FC236}">
                <a16:creationId xmlns:a16="http://schemas.microsoft.com/office/drawing/2014/main" id="{3249FB14-913D-420C-9E03-AE429BCFED52}"/>
              </a:ext>
            </a:extLst>
          </p:cNvPr>
          <p:cNvSpPr txBox="1">
            <a:spLocks/>
          </p:cNvSpPr>
          <p:nvPr/>
        </p:nvSpPr>
        <p:spPr>
          <a:xfrm>
            <a:off x="9326879" y="3952240"/>
            <a:ext cx="1971040" cy="2124880"/>
          </a:xfrm>
          <a:prstGeom prst="rect">
            <a:avLst/>
          </a:prstGeom>
          <a:solidFill>
            <a:schemeClr val="accent5">
              <a:lumMod val="50000"/>
            </a:schemeClr>
          </a:solidFill>
          <a:ln>
            <a:no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endParaRPr lang="en-US" sz="2000" b="1" dirty="0">
              <a:solidFill>
                <a:schemeClr val="accent6">
                  <a:lumMod val="40000"/>
                  <a:lumOff val="60000"/>
                </a:schemeClr>
              </a:solidFill>
            </a:endParaRPr>
          </a:p>
          <a:p>
            <a:pPr marL="0" indent="0" algn="ctr">
              <a:spcBef>
                <a:spcPts val="0"/>
              </a:spcBef>
              <a:buNone/>
            </a:pPr>
            <a:r>
              <a:rPr lang="en-US" sz="2400" b="1" dirty="0">
                <a:solidFill>
                  <a:schemeClr val="bg1"/>
                </a:solidFill>
              </a:rPr>
              <a:t>Government </a:t>
            </a:r>
          </a:p>
          <a:p>
            <a:pPr marL="0" indent="0" algn="ctr">
              <a:spcBef>
                <a:spcPts val="0"/>
              </a:spcBef>
              <a:buNone/>
            </a:pPr>
            <a:r>
              <a:rPr lang="en-US" sz="2400" b="1" dirty="0">
                <a:solidFill>
                  <a:schemeClr val="bg1"/>
                </a:solidFill>
              </a:rPr>
              <a:t>Seats</a:t>
            </a:r>
          </a:p>
          <a:p>
            <a:pPr marL="0" indent="0" algn="ctr">
              <a:spcBef>
                <a:spcPts val="0"/>
              </a:spcBef>
              <a:buNone/>
            </a:pPr>
            <a:r>
              <a:rPr lang="en-US" sz="1400" b="1" dirty="0">
                <a:solidFill>
                  <a:schemeClr val="bg1"/>
                </a:solidFill>
              </a:rPr>
              <a:t> </a:t>
            </a:r>
          </a:p>
          <a:p>
            <a:pPr marL="0" indent="0" algn="ctr">
              <a:buNone/>
            </a:pPr>
            <a:r>
              <a:rPr lang="en-US" sz="2400" b="1" i="1" dirty="0">
                <a:solidFill>
                  <a:schemeClr val="bg1"/>
                </a:solidFill>
              </a:rPr>
              <a:t>New Addition</a:t>
            </a:r>
            <a:endParaRPr lang="en-US" sz="2400" b="1" dirty="0">
              <a:solidFill>
                <a:schemeClr val="bg1"/>
              </a:solidFill>
            </a:endParaRPr>
          </a:p>
        </p:txBody>
      </p:sp>
    </p:spTree>
    <p:extLst>
      <p:ext uri="{BB962C8B-B14F-4D97-AF65-F5344CB8AC3E}">
        <p14:creationId xmlns:p14="http://schemas.microsoft.com/office/powerpoint/2010/main" val="3480437811"/>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74ac4d-b6b0-4073-b19a-67366b3b0f60" xsi:nil="true"/>
    <gc6ea7f06dd9455d9ab3d40ce7770074 xmlns="0974ac4d-b6b0-4073-b19a-67366b3b0f60">
      <Terms xmlns="http://schemas.microsoft.com/office/infopath/2007/PartnerControls"/>
    </gc6ea7f06dd9455d9ab3d40ce7770074>
    <h9ed0b184b3d4d46b9232313a139da48 xmlns="0974ac4d-b6b0-4073-b19a-67366b3b0f60">
      <Terms xmlns="http://schemas.microsoft.com/office/infopath/2007/PartnerControls"/>
    </h9ed0b184b3d4d46b9232313a139da48>
    <Document_x0020_Date xmlns="0974ac4d-b6b0-4073-b19a-67366b3b0f6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My Savannah Document" ma:contentTypeID="0x0101009EEC4E3E7629074EA37E993EEA41D7CF00F1879C141C9DCA4CB203B2F8856E2F80" ma:contentTypeVersion="23" ma:contentTypeDescription="Create a new document." ma:contentTypeScope="" ma:versionID="c75f7daabc0a4ff072e2ae66c754ed61">
  <xsd:schema xmlns:xsd="http://www.w3.org/2001/XMLSchema" xmlns:xs="http://www.w3.org/2001/XMLSchema" xmlns:p="http://schemas.microsoft.com/office/2006/metadata/properties" xmlns:ns2="0974ac4d-b6b0-4073-b19a-67366b3b0f60" xmlns:ns3="33db6574-7a4a-4768-bc59-03987b0df62c" xmlns:ns4="dffb6a16-e96d-4a70-839c-b4db42cc8198" targetNamespace="http://schemas.microsoft.com/office/2006/metadata/properties" ma:root="true" ma:fieldsID="3cd24e02a19879eba56c5215c8ca6cd5" ns2:_="" ns3:_="" ns4:_="">
    <xsd:import namespace="0974ac4d-b6b0-4073-b19a-67366b3b0f60"/>
    <xsd:import namespace="33db6574-7a4a-4768-bc59-03987b0df62c"/>
    <xsd:import namespace="dffb6a16-e96d-4a70-839c-b4db42cc8198"/>
    <xsd:element name="properties">
      <xsd:complexType>
        <xsd:sequence>
          <xsd:element name="documentManagement">
            <xsd:complexType>
              <xsd:all>
                <xsd:element ref="ns2:gc6ea7f06dd9455d9ab3d40ce7770074" minOccurs="0"/>
                <xsd:element ref="ns2:TaxCatchAll" minOccurs="0"/>
                <xsd:element ref="ns2:TaxCatchAllLabel" minOccurs="0"/>
                <xsd:element ref="ns2:Document_x0020_Date" minOccurs="0"/>
                <xsd:element ref="ns2:h9ed0b184b3d4d46b9232313a139da48"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ac4d-b6b0-4073-b19a-67366b3b0f60" elementFormDefault="qualified">
    <xsd:import namespace="http://schemas.microsoft.com/office/2006/documentManagement/types"/>
    <xsd:import namespace="http://schemas.microsoft.com/office/infopath/2007/PartnerControls"/>
    <xsd:element name="gc6ea7f06dd9455d9ab3d40ce7770074" ma:index="8" nillable="true" ma:taxonomy="true" ma:internalName="gc6ea7f06dd9455d9ab3d40ce7770074" ma:taxonomyFieldName="Document_x0020_Category" ma:displayName="Document Category" ma:default="" ma:fieldId="{0c6ea7f0-6dd9-455d-9ab3-d40ce7770074}" ma:sspId="2940c435-9b9d-470a-83dd-5aa7bdc8fee2" ma:termSetId="45266083-290e-4b51-a2ab-72bbf4f5e8e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0245138-6ca7-495f-ab51-58b738658a12}" ma:internalName="TaxCatchAll" ma:showField="CatchAllData" ma:web="dffb6a16-e96d-4a70-839c-b4db42cc819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0245138-6ca7-495f-ab51-58b738658a12}" ma:internalName="TaxCatchAllLabel" ma:readOnly="true" ma:showField="CatchAllDataLabel" ma:web="dffb6a16-e96d-4a70-839c-b4db42cc8198">
      <xsd:complexType>
        <xsd:complexContent>
          <xsd:extension base="dms:MultiChoiceLookup">
            <xsd:sequence>
              <xsd:element name="Value" type="dms:Lookup" maxOccurs="unbounded" minOccurs="0" nillable="true"/>
            </xsd:sequence>
          </xsd:extension>
        </xsd:complexContent>
      </xsd:complexType>
    </xsd:element>
    <xsd:element name="Document_x0020_Date" ma:index="12" nillable="true" ma:displayName="Document Date" ma:default="" ma:format="DateOnly" ma:internalName="Document_x0020_Date">
      <xsd:simpleType>
        <xsd:restriction base="dms:DateTime"/>
      </xsd:simpleType>
    </xsd:element>
    <xsd:element name="h9ed0b184b3d4d46b9232313a139da48" ma:index="13" nillable="true" ma:taxonomy="true" ma:internalName="h9ed0b184b3d4d46b9232313a139da48" ma:taxonomyFieldName="City_x0020_Department" ma:displayName="City Department" ma:default="" ma:fieldId="{19ed0b18-4b3d-4d46-b923-2313a139da48}" ma:sspId="2940c435-9b9d-470a-83dd-5aa7bdc8fee2" ma:termSetId="a57d8403-33e7-485c-a4c1-b46b508fbe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db6574-7a4a-4768-bc59-03987b0df62c"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fb6a16-e96d-4a70-839c-b4db42cc8198"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40c435-9b9d-470a-83dd-5aa7bdc8fee2" ContentTypeId="0x0101009EEC4E3E7629074EA37E993EEA41D7CF" PreviousValue="true"/>
</file>

<file path=customXml/itemProps1.xml><?xml version="1.0" encoding="utf-8"?>
<ds:datastoreItem xmlns:ds="http://schemas.openxmlformats.org/officeDocument/2006/customXml" ds:itemID="{FF26BD47-F7AC-4EB8-AC38-0F3019073603}">
  <ds:schemaRefs>
    <ds:schemaRef ds:uri="http://schemas.microsoft.com/sharepoint/v3/contenttype/forms"/>
  </ds:schemaRefs>
</ds:datastoreItem>
</file>

<file path=customXml/itemProps2.xml><?xml version="1.0" encoding="utf-8"?>
<ds:datastoreItem xmlns:ds="http://schemas.openxmlformats.org/officeDocument/2006/customXml" ds:itemID="{2E7C458D-8F16-4795-B502-1F45FE9446CA}">
  <ds:schemaRefs>
    <ds:schemaRef ds:uri="http://schemas.microsoft.com/office/infopath/2007/PartnerControls"/>
    <ds:schemaRef ds:uri="http://purl.org/dc/dcmitype/"/>
    <ds:schemaRef ds:uri="0974ac4d-b6b0-4073-b19a-67366b3b0f60"/>
    <ds:schemaRef ds:uri="http://schemas.microsoft.com/office/2006/documentManagement/types"/>
    <ds:schemaRef ds:uri="http://purl.org/dc/elements/1.1/"/>
    <ds:schemaRef ds:uri="http://www.w3.org/XML/1998/namespace"/>
    <ds:schemaRef ds:uri="http://schemas.openxmlformats.org/package/2006/metadata/core-properties"/>
    <ds:schemaRef ds:uri="33db6574-7a4a-4768-bc59-03987b0df62c"/>
    <ds:schemaRef ds:uri="dffb6a16-e96d-4a70-839c-b4db42cc819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07E42C9-A414-42C2-8C1F-4764592B8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4ac4d-b6b0-4073-b19a-67366b3b0f60"/>
    <ds:schemaRef ds:uri="33db6574-7a4a-4768-bc59-03987b0df62c"/>
    <ds:schemaRef ds:uri="dffb6a16-e96d-4a70-839c-b4db42cc8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5092FC7-AE59-44C0-8793-03C620C64AD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TM03457475[[fn=Frame]]</Template>
  <TotalTime>4725</TotalTime>
  <Words>1463</Words>
  <Application>Microsoft Office PowerPoint</Application>
  <PresentationFormat>Widescreen</PresentationFormat>
  <Paragraphs>195</Paragraphs>
  <Slides>24</Slides>
  <Notes>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42" baseType="lpstr">
      <vt:lpstr>Abadi</vt:lpstr>
      <vt:lpstr>Arial</vt:lpstr>
      <vt:lpstr>Arial Black</vt:lpstr>
      <vt:lpstr>Bahnschrift</vt:lpstr>
      <vt:lpstr>Bernard MT Condensed</vt:lpstr>
      <vt:lpstr>Britannic Bold</vt:lpstr>
      <vt:lpstr>Calibri</vt:lpstr>
      <vt:lpstr>Cambria</vt:lpstr>
      <vt:lpstr>Century Gothic</vt:lpstr>
      <vt:lpstr>Cooper Black</vt:lpstr>
      <vt:lpstr>Corbel</vt:lpstr>
      <vt:lpstr>Courier New</vt:lpstr>
      <vt:lpstr>Symbol</vt:lpstr>
      <vt:lpstr>Wingdings</vt:lpstr>
      <vt:lpstr>Wingdings 2</vt:lpstr>
      <vt:lpstr>Wingdings 3</vt:lpstr>
      <vt:lpstr>Frame</vt:lpstr>
      <vt:lpstr>Acrobat Document</vt:lpstr>
      <vt:lpstr>ADDRESSING HOMELESSNESS</vt:lpstr>
      <vt:lpstr>HOMELESSNESS  KNOWS   NO BOUNDARIES &amp;  HAS NO PREFERENCES  It impacts  EVERYONE men AND women, old AND young,  regardless of race. </vt:lpstr>
      <vt:lpstr>PRIORITY NEEDS  Planning, Resource  Development,  and a Coordinated  Service Delivery  System</vt:lpstr>
      <vt:lpstr>Improving the delivery of  Human Services</vt:lpstr>
      <vt:lpstr>The McKinney-Vento Homeless Assistance Act  as amended by  S. 896 HEARTH Act of 2009</vt:lpstr>
      <vt:lpstr>Homelessness Continuums of Care (CoC) manage:        -   Communication     -   Collaboration     -   Coordination     -   Consensus      -   Collective Action</vt:lpstr>
      <vt:lpstr>The Savannah-Chatham County CoC Initial Governance Structure</vt:lpstr>
      <vt:lpstr>PowerPoint Presentation</vt:lpstr>
      <vt:lpstr>May 5, 2022:  CoC approves amendment of Governance Charter:</vt:lpstr>
      <vt:lpstr>PowerPoint Presentation</vt:lpstr>
      <vt:lpstr>Role of the Interagency Council on Homelessness</vt:lpstr>
      <vt:lpstr>2022  City of Savannah Capacity Building Funds ($500,000)  - UPDATE -</vt:lpstr>
      <vt:lpstr>Today’s City Council Agenda</vt:lpstr>
      <vt:lpstr>Housing for Persons experiencing homelessness</vt:lpstr>
      <vt:lpstr>2022 Housing Developments 79 Dwellings Underway &amp; On The Drawing Board That Benefit Persons and Families Experiencing Homelessness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Company>City of Savannah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Homeless  Continuum of Care:  Governance Proposal</dc:title>
  <dc:creator>Taffanye Young</dc:creator>
  <cp:lastModifiedBy>Myriam Baker</cp:lastModifiedBy>
  <cp:revision>6</cp:revision>
  <cp:lastPrinted>2022-05-12T15:06:54Z</cp:lastPrinted>
  <dcterms:created xsi:type="dcterms:W3CDTF">2022-05-04T22:39:13Z</dcterms:created>
  <dcterms:modified xsi:type="dcterms:W3CDTF">2022-05-12T15:31:22Z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0x0101009EEC4E3E7629074EA37E993EEA41D7CF00F1879C141C9DCA4CB203B2F8856E2F80</vt:lpwstr>
  </property>
  <property fmtid="{D5CDD505-2E9C-101B-9397-08002B2CF9AE}" pid="3" name="City Department">
    <vt:lpwstr/>
  </property>
  <property fmtid="{D5CDD505-2E9C-101B-9397-08002B2CF9AE}" pid="4" name="Document Category">
    <vt:lpwstr/>
  </property>
</Properties>
</file>