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 id="2147483739" r:id="rId5"/>
    <p:sldMasterId id="2147483751" r:id="rId6"/>
  </p:sldMasterIdLst>
  <p:notesMasterIdLst>
    <p:notesMasterId r:id="rId63"/>
  </p:notesMasterIdLst>
  <p:sldIdLst>
    <p:sldId id="257" r:id="rId7"/>
    <p:sldId id="256" r:id="rId8"/>
    <p:sldId id="544" r:id="rId9"/>
    <p:sldId id="540" r:id="rId10"/>
    <p:sldId id="541" r:id="rId11"/>
    <p:sldId id="542" r:id="rId12"/>
    <p:sldId id="444" r:id="rId13"/>
    <p:sldId id="504" r:id="rId14"/>
    <p:sldId id="501" r:id="rId15"/>
    <p:sldId id="447" r:id="rId16"/>
    <p:sldId id="461" r:id="rId17"/>
    <p:sldId id="445" r:id="rId18"/>
    <p:sldId id="266" r:id="rId19"/>
    <p:sldId id="449" r:id="rId20"/>
    <p:sldId id="518" r:id="rId21"/>
    <p:sldId id="494" r:id="rId22"/>
    <p:sldId id="426" r:id="rId23"/>
    <p:sldId id="525" r:id="rId24"/>
    <p:sldId id="526" r:id="rId25"/>
    <p:sldId id="528" r:id="rId26"/>
    <p:sldId id="527" r:id="rId27"/>
    <p:sldId id="531" r:id="rId28"/>
    <p:sldId id="532" r:id="rId29"/>
    <p:sldId id="534" r:id="rId30"/>
    <p:sldId id="533" r:id="rId31"/>
    <p:sldId id="535" r:id="rId32"/>
    <p:sldId id="536" r:id="rId33"/>
    <p:sldId id="537" r:id="rId34"/>
    <p:sldId id="538" r:id="rId35"/>
    <p:sldId id="539" r:id="rId36"/>
    <p:sldId id="524" r:id="rId37"/>
    <p:sldId id="489" r:id="rId38"/>
    <p:sldId id="262" r:id="rId39"/>
    <p:sldId id="260" r:id="rId40"/>
    <p:sldId id="417" r:id="rId41"/>
    <p:sldId id="264" r:id="rId42"/>
    <p:sldId id="423" r:id="rId43"/>
    <p:sldId id="267" r:id="rId44"/>
    <p:sldId id="506" r:id="rId45"/>
    <p:sldId id="507" r:id="rId46"/>
    <p:sldId id="486" r:id="rId47"/>
    <p:sldId id="441" r:id="rId48"/>
    <p:sldId id="438" r:id="rId49"/>
    <p:sldId id="269" r:id="rId50"/>
    <p:sldId id="523" r:id="rId51"/>
    <p:sldId id="510" r:id="rId52"/>
    <p:sldId id="511" r:id="rId53"/>
    <p:sldId id="512" r:id="rId54"/>
    <p:sldId id="513" r:id="rId55"/>
    <p:sldId id="509" r:id="rId56"/>
    <p:sldId id="514" r:id="rId57"/>
    <p:sldId id="515" r:id="rId58"/>
    <p:sldId id="268" r:id="rId59"/>
    <p:sldId id="502" r:id="rId60"/>
    <p:sldId id="463" r:id="rId61"/>
    <p:sldId id="271" r:id="rId62"/>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roe Hirabayashi" initials="HH" lastIdx="2" clrIdx="0">
    <p:extLst>
      <p:ext uri="{19B8F6BF-5375-455C-9EA6-DF929625EA0E}">
        <p15:presenceInfo xmlns:p15="http://schemas.microsoft.com/office/powerpoint/2012/main" userId="S::HHirabayashi@savannahga.gov::38f053dd-ef73-4f5d-9dd7-fc688c5261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2684E"/>
    <a:srgbClr val="13694E"/>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719"/>
  </p:normalViewPr>
  <p:slideViewPr>
    <p:cSldViewPr snapToGrid="0">
      <p:cViewPr varScale="1">
        <p:scale>
          <a:sx n="106" d="100"/>
          <a:sy n="106" d="100"/>
        </p:scale>
        <p:origin x="16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VFS1\R&amp;BY$\2022%20Documents\Budget%20Conference_Worksessions\07.14.22%20Mid-Year%20Financial%20Presentation\Source%20Docs%20Graphs%20and%20Charts\Millage%20Rate%205-Year%20History.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VFS1\R&amp;BY$\2022%20Documents\Budget%20Conference_Worksessions\07.14.22%20Mid-Year%20Financial%20Presentation\Source%20Docs%20Graphs%20and%20Charts\FY22%20GF%20Revenues%20thru%20May.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VFS1\R&amp;BY$\2022%20Documents\Budget%20Conference_Worksessions\07.14.22%20Mid-Year%20Financial%20Presentation\Source%20Docs%20Graphs%20and%20Charts\FY22%20GF%20Revenues%20thru%20May.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VFS1\R&amp;BY$\2022%20Documents\Budget%20Conference_Worksessions\07.14.22%20Mid-Year%20Financial%20Presentation\Source%20Docs%20Graphs%20and%20Charts\FY22%20GF%20Revenues%20thru%20May.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VFS1\R&amp;BY$\2022%20Documents\Budget%20Conference_Worksessions\07.14.22%20Mid-Year%20Financial%20Presentation\Source%20Docs%20Graphs%20and%20Charts\Millage%20Rate%205-Year%20Histo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savannahga.sharepoint.com/sites/1105AccountingServices/Internal%20Documents/spsheets/Budget%202022/2021%20Mid%20year%20close%20out%20numbers%207-14-2022.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savannahga.sharepoint.com/sites/1105AccountingServices/Internal%20Documents/spsheets/Budget%202022/2021%20Mid%20year%20close%20out%20numbers%207-14-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savannahga.sharepoint.com/sites/1105AccountingServices/Internal%20Documents/spsheets/Budget%202022/2021%20Mid%20year%20close%20out%20numbers%207-14-2022.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savannahga.sharepoint.com/sites/1105AccountingServices/Internal%20Documents/spsheets/Budget%202022/2021%20Mid%20year%20close%20out%20numbers%207-14-2022.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savannahga.sharepoint.com/sites/1105AccountingServices/Internal%20Documents/spsheets/Budget%202022/2021%20Mid%20year%20close%20out%20numbers%207-14-2022.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VFS1\R&amp;BY$\2022%20Documents\Budget%20Conference_Worksessions\07.14.22%20Mid-Year%20Financial%20Presentation\Source%20Docs%20Graphs%20and%20Charts\FY22%20GF%20Revenues%20thru%20May.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VFS1\R&amp;BY$\2022%20Documents\Budget%20Conference_Worksessions\07.14.22%20Mid-Year%20Financial%20Presentation\Source%20Docs%20Graphs%20and%20Charts\FY22%20GF%20Revenues%20thru%20May.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Net Taxable Digest 2017-2022</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'[Millage Rate 5-Year History.xlsx]Sheet1'!$A$2</c:f>
              <c:strCache>
                <c:ptCount val="1"/>
                <c:pt idx="0">
                  <c:v>Net Taxable Digest</c:v>
                </c:pt>
              </c:strCache>
            </c:strRef>
          </c:tx>
          <c:spPr>
            <a:ln w="25400" cap="rnd">
              <a:solidFill>
                <a:schemeClr val="lt1"/>
              </a:solidFill>
              <a:round/>
            </a:ln>
            <a:effectLst>
              <a:outerShdw dist="25400" dir="2700000" algn="tl" rotWithShape="0">
                <a:schemeClr val="accent1"/>
              </a:outerShdw>
            </a:effectLst>
          </c:spPr>
          <c:marker>
            <c:symbol val="none"/>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'[Millage Rate 5-Year History.xlsx]Sheet1'!$B$1:$G$1</c:f>
              <c:numCache>
                <c:formatCode>General</c:formatCode>
                <c:ptCount val="6"/>
                <c:pt idx="0">
                  <c:v>2017</c:v>
                </c:pt>
                <c:pt idx="1">
                  <c:v>2018</c:v>
                </c:pt>
                <c:pt idx="2">
                  <c:v>2019</c:v>
                </c:pt>
                <c:pt idx="3">
                  <c:v>2020</c:v>
                </c:pt>
                <c:pt idx="4">
                  <c:v>2021</c:v>
                </c:pt>
                <c:pt idx="5">
                  <c:v>2022</c:v>
                </c:pt>
              </c:numCache>
            </c:numRef>
          </c:cat>
          <c:val>
            <c:numRef>
              <c:f>'[Millage Rate 5-Year History.xlsx]Sheet1'!$B$2:$G$2</c:f>
              <c:numCache>
                <c:formatCode>"$"#,##0_);[Red]\("$"#,##0\)</c:formatCode>
                <c:ptCount val="6"/>
                <c:pt idx="0">
                  <c:v>5404507519</c:v>
                </c:pt>
                <c:pt idx="1">
                  <c:v>5640928799</c:v>
                </c:pt>
                <c:pt idx="2">
                  <c:v>5968804280</c:v>
                </c:pt>
                <c:pt idx="3">
                  <c:v>6142815045</c:v>
                </c:pt>
                <c:pt idx="4">
                  <c:v>6545930833</c:v>
                </c:pt>
                <c:pt idx="5">
                  <c:v>7368703803</c:v>
                </c:pt>
              </c:numCache>
            </c:numRef>
          </c:val>
          <c:smooth val="0"/>
          <c:extLst>
            <c:ext xmlns:c16="http://schemas.microsoft.com/office/drawing/2014/chart" uri="{C3380CC4-5D6E-409C-BE32-E72D297353CC}">
              <c16:uniqueId val="{00000000-303F-4FC2-9B84-E6EE262E9AB2}"/>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1315880192"/>
        <c:axId val="1787883648"/>
        <c:extLst>
          <c:ext xmlns:c15="http://schemas.microsoft.com/office/drawing/2012/chart" uri="{02D57815-91ED-43cb-92C2-25804820EDAC}">
            <c15:filteredLineSeries>
              <c15:ser>
                <c:idx val="1"/>
                <c:order val="1"/>
                <c:tx>
                  <c:strRef>
                    <c:extLst>
                      <c:ext uri="{02D57815-91ED-43cb-92C2-25804820EDAC}">
                        <c15:formulaRef>
                          <c15:sqref>'[Millage Rate 5-Year History.xlsx]Sheet1'!$A$3</c15:sqref>
                        </c15:formulaRef>
                      </c:ext>
                    </c:extLst>
                    <c:strCache>
                      <c:ptCount val="1"/>
                      <c:pt idx="0">
                        <c:v>Total Annual Change</c:v>
                      </c:pt>
                    </c:strCache>
                  </c:strRef>
                </c:tx>
                <c:spPr>
                  <a:ln w="25400" cap="rnd">
                    <a:solidFill>
                      <a:schemeClr val="lt1"/>
                    </a:solidFill>
                    <a:round/>
                  </a:ln>
                  <a:effectLst>
                    <a:outerShdw dist="25400" dir="2700000" algn="tl" rotWithShape="0">
                      <a:schemeClr val="accent2"/>
                    </a:outerShdw>
                  </a:effectLst>
                </c:spPr>
                <c:marker>
                  <c:symbol val="circle"/>
                  <c:size val="14"/>
                  <c:spPr>
                    <a:solidFill>
                      <a:schemeClr val="accent2"/>
                    </a:solidFill>
                    <a:ln>
                      <a:noFill/>
                    </a:ln>
                    <a:effectLst/>
                  </c:spPr>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accent1">
                                <a:lumMod val="60000"/>
                                <a:lumOff val="40000"/>
                              </a:schemeClr>
                            </a:solidFill>
                          </a:ln>
                          <a:effectLst/>
                        </c:spPr>
                      </c15:leaderLines>
                    </c:ext>
                  </c:extLst>
                </c:dLbls>
                <c:cat>
                  <c:numRef>
                    <c:extLst>
                      <c:ext uri="{02D57815-91ED-43cb-92C2-25804820EDAC}">
                        <c15:formulaRef>
                          <c15:sqref>'[Millage Rate 5-Year History.xlsx]Sheet1'!$B$1:$G$1</c15:sqref>
                        </c15:formulaRef>
                      </c:ext>
                    </c:extLst>
                    <c:numCache>
                      <c:formatCode>General</c:formatCode>
                      <c:ptCount val="6"/>
                      <c:pt idx="0">
                        <c:v>2017</c:v>
                      </c:pt>
                      <c:pt idx="1">
                        <c:v>2018</c:v>
                      </c:pt>
                      <c:pt idx="2">
                        <c:v>2019</c:v>
                      </c:pt>
                      <c:pt idx="3">
                        <c:v>2020</c:v>
                      </c:pt>
                      <c:pt idx="4">
                        <c:v>2021</c:v>
                      </c:pt>
                      <c:pt idx="5">
                        <c:v>2022</c:v>
                      </c:pt>
                    </c:numCache>
                  </c:numRef>
                </c:cat>
                <c:val>
                  <c:numRef>
                    <c:extLst>
                      <c:ext uri="{02D57815-91ED-43cb-92C2-25804820EDAC}">
                        <c15:formulaRef>
                          <c15:sqref>'[Millage Rate 5-Year History.xlsx]Sheet1'!$B$3:$G$3</c15:sqref>
                        </c15:formulaRef>
                      </c:ext>
                    </c:extLst>
                    <c:numCache>
                      <c:formatCode>0%</c:formatCode>
                      <c:ptCount val="6"/>
                      <c:pt idx="0">
                        <c:v>0.06</c:v>
                      </c:pt>
                      <c:pt idx="1">
                        <c:v>0.04</c:v>
                      </c:pt>
                      <c:pt idx="2">
                        <c:v>0.06</c:v>
                      </c:pt>
                      <c:pt idx="3">
                        <c:v>0.03</c:v>
                      </c:pt>
                      <c:pt idx="4">
                        <c:v>0.05</c:v>
                      </c:pt>
                      <c:pt idx="5">
                        <c:v>0.15</c:v>
                      </c:pt>
                    </c:numCache>
                  </c:numRef>
                </c:val>
                <c:smooth val="0"/>
                <c:extLst>
                  <c:ext xmlns:c16="http://schemas.microsoft.com/office/drawing/2014/chart" uri="{C3380CC4-5D6E-409C-BE32-E72D297353CC}">
                    <c16:uniqueId val="{00000001-303F-4FC2-9B84-E6EE262E9AB2}"/>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'[Millage Rate 5-Year History.xlsx]Sheet1'!$A$4</c15:sqref>
                        </c15:formulaRef>
                      </c:ext>
                    </c:extLst>
                    <c:strCache>
                      <c:ptCount val="1"/>
                      <c:pt idx="0">
                        <c:v>Value of New Construction</c:v>
                      </c:pt>
                    </c:strCache>
                  </c:strRef>
                </c:tx>
                <c:spPr>
                  <a:ln w="25400" cap="rnd">
                    <a:solidFill>
                      <a:schemeClr val="lt1"/>
                    </a:solidFill>
                    <a:round/>
                  </a:ln>
                  <a:effectLst>
                    <a:outerShdw dist="25400" dir="2700000" algn="tl" rotWithShape="0">
                      <a:schemeClr val="accent3"/>
                    </a:outerShdw>
                  </a:effectLst>
                </c:spPr>
                <c:marker>
                  <c:symbol val="circle"/>
                  <c:size val="14"/>
                  <c:spPr>
                    <a:solidFill>
                      <a:schemeClr val="accent3"/>
                    </a:solidFill>
                    <a:ln>
                      <a:noFill/>
                    </a:ln>
                    <a:effectLst/>
                  </c:spPr>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extLst xmlns:c15="http://schemas.microsoft.com/office/drawing/2012/chart">
                      <c:ext xmlns:c15="http://schemas.microsoft.com/office/drawing/2012/chart" uri="{02D57815-91ED-43cb-92C2-25804820EDAC}">
                        <c15:formulaRef>
                          <c15:sqref>'[Millage Rate 5-Year History.xlsx]Sheet1'!$B$1:$G$1</c15:sqref>
                        </c15:formulaRef>
                      </c:ext>
                    </c:extLst>
                    <c:numCache>
                      <c:formatCode>General</c:formatCode>
                      <c:ptCount val="6"/>
                      <c:pt idx="0">
                        <c:v>2017</c:v>
                      </c:pt>
                      <c:pt idx="1">
                        <c:v>2018</c:v>
                      </c:pt>
                      <c:pt idx="2">
                        <c:v>2019</c:v>
                      </c:pt>
                      <c:pt idx="3">
                        <c:v>2020</c:v>
                      </c:pt>
                      <c:pt idx="4">
                        <c:v>2021</c:v>
                      </c:pt>
                      <c:pt idx="5">
                        <c:v>2022</c:v>
                      </c:pt>
                    </c:numCache>
                  </c:numRef>
                </c:cat>
                <c:val>
                  <c:numRef>
                    <c:extLst xmlns:c15="http://schemas.microsoft.com/office/drawing/2012/chart">
                      <c:ext xmlns:c15="http://schemas.microsoft.com/office/drawing/2012/chart" uri="{02D57815-91ED-43cb-92C2-25804820EDAC}">
                        <c15:formulaRef>
                          <c15:sqref>'[Millage Rate 5-Year History.xlsx]Sheet1'!$B$4:$G$4</c15:sqref>
                        </c15:formulaRef>
                      </c:ext>
                    </c:extLst>
                    <c:numCache>
                      <c:formatCode>"$"#,##0_);[Red]\("$"#,##0\)</c:formatCode>
                      <c:ptCount val="6"/>
                      <c:pt idx="0">
                        <c:v>87564760</c:v>
                      </c:pt>
                      <c:pt idx="1">
                        <c:v>99552823</c:v>
                      </c:pt>
                      <c:pt idx="2">
                        <c:v>54090259</c:v>
                      </c:pt>
                      <c:pt idx="3">
                        <c:v>185712822</c:v>
                      </c:pt>
                      <c:pt idx="4">
                        <c:v>229793089</c:v>
                      </c:pt>
                      <c:pt idx="5">
                        <c:v>442122288</c:v>
                      </c:pt>
                    </c:numCache>
                  </c:numRef>
                </c:val>
                <c:smooth val="0"/>
                <c:extLst xmlns:c15="http://schemas.microsoft.com/office/drawing/2012/chart">
                  <c:ext xmlns:c16="http://schemas.microsoft.com/office/drawing/2014/chart" uri="{C3380CC4-5D6E-409C-BE32-E72D297353CC}">
                    <c16:uniqueId val="{00000002-303F-4FC2-9B84-E6EE262E9AB2}"/>
                  </c:ext>
                </c:extLst>
              </c15:ser>
            </c15:filteredLineSeries>
          </c:ext>
        </c:extLst>
      </c:lineChart>
      <c:catAx>
        <c:axId val="13158801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30" baseline="0">
                <a:solidFill>
                  <a:schemeClr val="lt1"/>
                </a:solidFill>
                <a:latin typeface="+mn-lt"/>
                <a:ea typeface="+mn-ea"/>
                <a:cs typeface="+mn-cs"/>
              </a:defRPr>
            </a:pPr>
            <a:endParaRPr lang="en-US"/>
          </a:p>
        </c:txPr>
        <c:crossAx val="1787883648"/>
        <c:crosses val="autoZero"/>
        <c:auto val="1"/>
        <c:lblAlgn val="ctr"/>
        <c:lblOffset val="100"/>
        <c:noMultiLvlLbl val="0"/>
      </c:catAx>
      <c:valAx>
        <c:axId val="1787883648"/>
        <c:scaling>
          <c:orientation val="minMax"/>
          <c:min val="5000000000"/>
        </c:scaling>
        <c:delete val="1"/>
        <c:axPos val="l"/>
        <c:numFmt formatCode="&quot;$&quot;#,##0_);[Red]\(&quot;$&quot;#,##0\)" sourceLinked="1"/>
        <c:majorTickMark val="none"/>
        <c:minorTickMark val="none"/>
        <c:tickLblPos val="nextTo"/>
        <c:crossAx val="13158801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lt1">
          <a:lumMod val="8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dLbl>
              <c:idx val="5"/>
              <c:layout>
                <c:manualLayout>
                  <c:x val="-0.12004803496832263"/>
                  <c:y val="-6.1027352004848989E-2"/>
                </c:manualLayout>
              </c:layout>
              <c:tx>
                <c:rich>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2000"/>
                      <a:t>LOST</a:t>
                    </a:r>
                    <a:endParaRPr lang="en-US" sz="2000" baseline="0"/>
                  </a:p>
                  <a:p>
                    <a:pPr>
                      <a:defRPr sz="2000"/>
                    </a:pPr>
                    <a:fld id="{19264DE3-D0D4-481F-8ACA-8696AF3B3A50}" type="VALUE">
                      <a:rPr lang="en-US" sz="2000"/>
                      <a:pPr>
                        <a:defRPr sz="2000"/>
                      </a:pPr>
                      <a:t>[VALUE]</a:t>
                    </a:fld>
                    <a:endParaRPr lang="en-US"/>
                  </a:p>
                </c:rich>
              </c:tx>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1"/>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2-BBDD-4585-8FAF-056CA5685FB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0"/>
            <c:showCatName val="0"/>
            <c:showSerName val="0"/>
            <c:showPercent val="0"/>
            <c:showBubbleSize val="0"/>
            <c:separator>
</c:separator>
            <c:extLst>
              <c:ext xmlns:c15="http://schemas.microsoft.com/office/drawing/2012/chart" uri="{CE6537A1-D6FC-4f65-9D91-7224C49458BB}">
                <c15:showLeaderLines val="0"/>
              </c:ext>
            </c:extLst>
          </c:dLbls>
          <c:cat>
            <c:strRef>
              <c:f>'6yrGF Rev thru May'!$D$134:$I$134</c:f>
              <c:strCache>
                <c:ptCount val="6"/>
                <c:pt idx="0">
                  <c:v>FY17</c:v>
                </c:pt>
                <c:pt idx="1">
                  <c:v>FY18</c:v>
                </c:pt>
                <c:pt idx="2">
                  <c:v>FY19</c:v>
                </c:pt>
                <c:pt idx="3">
                  <c:v>FY20</c:v>
                </c:pt>
                <c:pt idx="4">
                  <c:v>FY21</c:v>
                </c:pt>
                <c:pt idx="5">
                  <c:v>FY22</c:v>
                </c:pt>
              </c:strCache>
            </c:strRef>
          </c:cat>
          <c:val>
            <c:numRef>
              <c:f>'6yrGF Rev thru May'!$D$135:$I$135</c:f>
              <c:numCache>
                <c:formatCode>_("$"* #,##0_);_("$"* \(#,##0\);_("$"* "-"??_);_(@_)</c:formatCode>
                <c:ptCount val="6"/>
                <c:pt idx="0">
                  <c:v>16851291.920000002</c:v>
                </c:pt>
                <c:pt idx="1">
                  <c:v>17520848.460000001</c:v>
                </c:pt>
                <c:pt idx="2">
                  <c:v>19272075.43</c:v>
                </c:pt>
                <c:pt idx="3">
                  <c:v>17361534.190000001</c:v>
                </c:pt>
                <c:pt idx="4">
                  <c:v>20948420.149999999</c:v>
                </c:pt>
                <c:pt idx="5">
                  <c:v>26309599.640000001</c:v>
                </c:pt>
              </c:numCache>
            </c:numRef>
          </c:val>
          <c:smooth val="0"/>
          <c:extLst>
            <c:ext xmlns:c16="http://schemas.microsoft.com/office/drawing/2014/chart" uri="{C3380CC4-5D6E-409C-BE32-E72D297353CC}">
              <c16:uniqueId val="{00000000-BBDD-4585-8FAF-056CA5685FB9}"/>
            </c:ext>
          </c:extLst>
        </c:ser>
        <c:ser>
          <c:idx val="1"/>
          <c:order val="1"/>
          <c:spPr>
            <a:ln w="28575" cap="rnd">
              <a:solidFill>
                <a:schemeClr val="accent2"/>
              </a:solidFill>
              <a:round/>
            </a:ln>
            <a:effectLst/>
          </c:spPr>
          <c:marker>
            <c:symbol val="none"/>
          </c:marker>
          <c:dLbls>
            <c:dLbl>
              <c:idx val="5"/>
              <c:layout>
                <c:manualLayout>
                  <c:x val="-1.1671336733031366E-2"/>
                  <c:y val="-0.21359573201697152"/>
                </c:manualLayout>
              </c:layout>
              <c:tx>
                <c:rich>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2000"/>
                      <a:t>Hotel/Motel</a:t>
                    </a:r>
                    <a:r>
                      <a:rPr lang="en-US" sz="2000" baseline="0"/>
                      <a:t> &amp; Auto</a:t>
                    </a:r>
                  </a:p>
                  <a:p>
                    <a:pPr>
                      <a:defRPr sz="2000"/>
                    </a:pPr>
                    <a:fld id="{D2A006AF-08D3-419C-8938-408F00B819BB}" type="VALUE">
                      <a:rPr lang="en-US" sz="2000"/>
                      <a:pPr>
                        <a:defRPr sz="2000"/>
                      </a:pPr>
                      <a:t>[VALUE]</a:t>
                    </a:fld>
                    <a:endParaRPr lang="en-US"/>
                  </a:p>
                </c:rich>
              </c:tx>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1"/>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BBDD-4585-8FAF-056CA5685FB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'6yrGF Rev thru May'!$D$134:$I$134</c:f>
              <c:strCache>
                <c:ptCount val="6"/>
                <c:pt idx="0">
                  <c:v>FY17</c:v>
                </c:pt>
                <c:pt idx="1">
                  <c:v>FY18</c:v>
                </c:pt>
                <c:pt idx="2">
                  <c:v>FY19</c:v>
                </c:pt>
                <c:pt idx="3">
                  <c:v>FY20</c:v>
                </c:pt>
                <c:pt idx="4">
                  <c:v>FY21</c:v>
                </c:pt>
                <c:pt idx="5">
                  <c:v>FY22</c:v>
                </c:pt>
              </c:strCache>
            </c:strRef>
          </c:cat>
          <c:val>
            <c:numRef>
              <c:f>'6yrGF Rev thru May'!$D$136:$I$136</c:f>
              <c:numCache>
                <c:formatCode>_("$"* #,##0_);_("$"* \(#,##0\);_("$"* "-"??_);_(@_)</c:formatCode>
                <c:ptCount val="6"/>
                <c:pt idx="0">
                  <c:v>4382276.3699999992</c:v>
                </c:pt>
                <c:pt idx="1">
                  <c:v>4580153.78</c:v>
                </c:pt>
                <c:pt idx="2">
                  <c:v>4930085.54</c:v>
                </c:pt>
                <c:pt idx="3">
                  <c:v>2881951.18</c:v>
                </c:pt>
                <c:pt idx="4">
                  <c:v>3925161.25</c:v>
                </c:pt>
                <c:pt idx="5">
                  <c:v>7160962.3200000003</c:v>
                </c:pt>
              </c:numCache>
            </c:numRef>
          </c:val>
          <c:smooth val="0"/>
          <c:extLst>
            <c:ext xmlns:c16="http://schemas.microsoft.com/office/drawing/2014/chart" uri="{C3380CC4-5D6E-409C-BE32-E72D297353CC}">
              <c16:uniqueId val="{00000001-BBDD-4585-8FAF-056CA5685FB9}"/>
            </c:ext>
          </c:extLst>
        </c:ser>
        <c:dLbls>
          <c:showLegendKey val="0"/>
          <c:showVal val="0"/>
          <c:showCatName val="0"/>
          <c:showSerName val="0"/>
          <c:showPercent val="0"/>
          <c:showBubbleSize val="0"/>
        </c:dLbls>
        <c:smooth val="0"/>
        <c:axId val="375126175"/>
        <c:axId val="375140735"/>
      </c:lineChart>
      <c:catAx>
        <c:axId val="3751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75140735"/>
        <c:crosses val="autoZero"/>
        <c:auto val="1"/>
        <c:lblAlgn val="ctr"/>
        <c:lblOffset val="100"/>
        <c:noMultiLvlLbl val="0"/>
      </c:catAx>
      <c:valAx>
        <c:axId val="375140735"/>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75126175"/>
        <c:crosses val="autoZero"/>
        <c:crossBetween val="between"/>
        <c:dispUnits>
          <c:builtInUnit val="millions"/>
          <c:dispUnitsLbl>
            <c:layout>
              <c:manualLayout>
                <c:xMode val="edge"/>
                <c:yMode val="edge"/>
                <c:x val="1.6106444691583285E-2"/>
                <c:y val="0.42869989242673284"/>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'GF Bud Overview (3)'!$A$38</c:f>
              <c:strCache>
                <c:ptCount val="1"/>
                <c:pt idx="0">
                  <c:v>Personnel Costs</c:v>
                </c:pt>
              </c:strCache>
            </c:strRef>
          </c:tx>
          <c:spPr>
            <a:solidFill>
              <a:schemeClr val="accent1"/>
            </a:solidFill>
            <a:ln>
              <a:noFill/>
            </a:ln>
            <a:effectLst/>
          </c:spPr>
          <c:invertIfNegative val="0"/>
          <c:cat>
            <c:strRef>
              <c:f>'GF Bud Overview (3)'!$B$37:$C$37</c:f>
              <c:strCache>
                <c:ptCount val="2"/>
                <c:pt idx="0">
                  <c:v>2022
Approved Budget</c:v>
                </c:pt>
                <c:pt idx="1">
                  <c:v>2022
Mid-Yr Forecast</c:v>
                </c:pt>
              </c:strCache>
            </c:strRef>
          </c:cat>
          <c:val>
            <c:numRef>
              <c:f>'GF Bud Overview (3)'!$B$38:$C$38</c:f>
              <c:numCache>
                <c:formatCode>_(* #,##0_);_(* \(#,##0\);_(* "-"??_);_(@_)</c:formatCode>
                <c:ptCount val="2"/>
                <c:pt idx="0">
                  <c:v>123290349.13329999</c:v>
                </c:pt>
                <c:pt idx="1">
                  <c:v>121554643.33154498</c:v>
                </c:pt>
              </c:numCache>
            </c:numRef>
          </c:val>
          <c:extLst>
            <c:ext xmlns:c16="http://schemas.microsoft.com/office/drawing/2014/chart" uri="{C3380CC4-5D6E-409C-BE32-E72D297353CC}">
              <c16:uniqueId val="{00000000-817A-4E29-9397-64A770C62214}"/>
            </c:ext>
          </c:extLst>
        </c:ser>
        <c:ser>
          <c:idx val="1"/>
          <c:order val="1"/>
          <c:tx>
            <c:strRef>
              <c:f>'GF Bud Overview (3)'!$A$39</c:f>
              <c:strCache>
                <c:ptCount val="1"/>
                <c:pt idx="0">
                  <c:v>Outside Services</c:v>
                </c:pt>
              </c:strCache>
            </c:strRef>
          </c:tx>
          <c:spPr>
            <a:solidFill>
              <a:schemeClr val="accent2"/>
            </a:solidFill>
            <a:ln>
              <a:noFill/>
            </a:ln>
            <a:effectLst/>
          </c:spPr>
          <c:invertIfNegative val="0"/>
          <c:cat>
            <c:strRef>
              <c:f>'GF Bud Overview (3)'!$B$37:$C$37</c:f>
              <c:strCache>
                <c:ptCount val="2"/>
                <c:pt idx="0">
                  <c:v>2022
Approved Budget</c:v>
                </c:pt>
                <c:pt idx="1">
                  <c:v>2022
Mid-Yr Forecast</c:v>
                </c:pt>
              </c:strCache>
            </c:strRef>
          </c:cat>
          <c:val>
            <c:numRef>
              <c:f>'GF Bud Overview (3)'!$B$39:$C$39</c:f>
              <c:numCache>
                <c:formatCode>_(* #,##0_);_(* \(#,##0\);_(* "-"??_);_(@_)</c:formatCode>
                <c:ptCount val="2"/>
                <c:pt idx="0">
                  <c:v>32738270</c:v>
                </c:pt>
                <c:pt idx="1">
                  <c:v>32836369</c:v>
                </c:pt>
              </c:numCache>
            </c:numRef>
          </c:val>
          <c:extLst>
            <c:ext xmlns:c16="http://schemas.microsoft.com/office/drawing/2014/chart" uri="{C3380CC4-5D6E-409C-BE32-E72D297353CC}">
              <c16:uniqueId val="{00000001-817A-4E29-9397-64A770C62214}"/>
            </c:ext>
          </c:extLst>
        </c:ser>
        <c:ser>
          <c:idx val="2"/>
          <c:order val="2"/>
          <c:tx>
            <c:strRef>
              <c:f>'GF Bud Overview (3)'!$A$40</c:f>
              <c:strCache>
                <c:ptCount val="1"/>
                <c:pt idx="0">
                  <c:v>Commodities</c:v>
                </c:pt>
              </c:strCache>
            </c:strRef>
          </c:tx>
          <c:spPr>
            <a:solidFill>
              <a:schemeClr val="accent3"/>
            </a:solidFill>
            <a:ln>
              <a:noFill/>
            </a:ln>
            <a:effectLst/>
          </c:spPr>
          <c:invertIfNegative val="0"/>
          <c:cat>
            <c:strRef>
              <c:f>'GF Bud Overview (3)'!$B$37:$C$37</c:f>
              <c:strCache>
                <c:ptCount val="2"/>
                <c:pt idx="0">
                  <c:v>2022
Approved Budget</c:v>
                </c:pt>
                <c:pt idx="1">
                  <c:v>2022
Mid-Yr Forecast</c:v>
                </c:pt>
              </c:strCache>
            </c:strRef>
          </c:cat>
          <c:val>
            <c:numRef>
              <c:f>'GF Bud Overview (3)'!$B$40:$C$40</c:f>
              <c:numCache>
                <c:formatCode>_(* #,##0_);_(* \(#,##0\);_(* "-"??_);_(@_)</c:formatCode>
                <c:ptCount val="2"/>
                <c:pt idx="0">
                  <c:v>8461101.4600000009</c:v>
                </c:pt>
                <c:pt idx="1">
                  <c:v>7798074.5500000007</c:v>
                </c:pt>
              </c:numCache>
            </c:numRef>
          </c:val>
          <c:extLst>
            <c:ext xmlns:c16="http://schemas.microsoft.com/office/drawing/2014/chart" uri="{C3380CC4-5D6E-409C-BE32-E72D297353CC}">
              <c16:uniqueId val="{00000002-817A-4E29-9397-64A770C62214}"/>
            </c:ext>
          </c:extLst>
        </c:ser>
        <c:ser>
          <c:idx val="3"/>
          <c:order val="3"/>
          <c:tx>
            <c:strRef>
              <c:f>'GF Bud Overview (3)'!$A$41</c:f>
              <c:strCache>
                <c:ptCount val="1"/>
                <c:pt idx="0">
                  <c:v>Internal Services</c:v>
                </c:pt>
              </c:strCache>
            </c:strRef>
          </c:tx>
          <c:spPr>
            <a:solidFill>
              <a:schemeClr val="accent4"/>
            </a:solidFill>
            <a:ln>
              <a:noFill/>
            </a:ln>
            <a:effectLst/>
          </c:spPr>
          <c:invertIfNegative val="0"/>
          <c:cat>
            <c:strRef>
              <c:f>'GF Bud Overview (3)'!$B$37:$C$37</c:f>
              <c:strCache>
                <c:ptCount val="2"/>
                <c:pt idx="0">
                  <c:v>2022
Approved Budget</c:v>
                </c:pt>
                <c:pt idx="1">
                  <c:v>2022
Mid-Yr Forecast</c:v>
                </c:pt>
              </c:strCache>
            </c:strRef>
          </c:cat>
          <c:val>
            <c:numRef>
              <c:f>'GF Bud Overview (3)'!$B$41:$C$41</c:f>
              <c:numCache>
                <c:formatCode>_(* #,##0_);_(* \(#,##0\);_(* "-"??_);_(@_)</c:formatCode>
                <c:ptCount val="2"/>
                <c:pt idx="0">
                  <c:v>29117656.980000004</c:v>
                </c:pt>
                <c:pt idx="1">
                  <c:v>28816571.460000001</c:v>
                </c:pt>
              </c:numCache>
            </c:numRef>
          </c:val>
          <c:extLst>
            <c:ext xmlns:c16="http://schemas.microsoft.com/office/drawing/2014/chart" uri="{C3380CC4-5D6E-409C-BE32-E72D297353CC}">
              <c16:uniqueId val="{00000003-817A-4E29-9397-64A770C62214}"/>
            </c:ext>
          </c:extLst>
        </c:ser>
        <c:ser>
          <c:idx val="4"/>
          <c:order val="4"/>
          <c:tx>
            <c:strRef>
              <c:f>'GF Bud Overview (3)'!$A$42</c:f>
              <c:strCache>
                <c:ptCount val="1"/>
                <c:pt idx="0">
                  <c:v>Capital Outlay</c:v>
                </c:pt>
              </c:strCache>
            </c:strRef>
          </c:tx>
          <c:spPr>
            <a:solidFill>
              <a:schemeClr val="accent5"/>
            </a:solidFill>
            <a:ln>
              <a:noFill/>
            </a:ln>
            <a:effectLst/>
          </c:spPr>
          <c:invertIfNegative val="0"/>
          <c:cat>
            <c:strRef>
              <c:f>'GF Bud Overview (3)'!$B$37:$C$37</c:f>
              <c:strCache>
                <c:ptCount val="2"/>
                <c:pt idx="0">
                  <c:v>2022
Approved Budget</c:v>
                </c:pt>
                <c:pt idx="1">
                  <c:v>2022
Mid-Yr Forecast</c:v>
                </c:pt>
              </c:strCache>
            </c:strRef>
          </c:cat>
          <c:val>
            <c:numRef>
              <c:f>'GF Bud Overview (3)'!$B$42:$C$42</c:f>
              <c:numCache>
                <c:formatCode>_(* #,##0_);_(* \(#,##0\);_(* "-"??_);_(@_)</c:formatCode>
                <c:ptCount val="2"/>
                <c:pt idx="0">
                  <c:v>282750</c:v>
                </c:pt>
                <c:pt idx="1">
                  <c:v>330000</c:v>
                </c:pt>
              </c:numCache>
            </c:numRef>
          </c:val>
          <c:extLst>
            <c:ext xmlns:c16="http://schemas.microsoft.com/office/drawing/2014/chart" uri="{C3380CC4-5D6E-409C-BE32-E72D297353CC}">
              <c16:uniqueId val="{00000004-817A-4E29-9397-64A770C62214}"/>
            </c:ext>
          </c:extLst>
        </c:ser>
        <c:ser>
          <c:idx val="5"/>
          <c:order val="5"/>
          <c:tx>
            <c:strRef>
              <c:f>'GF Bud Overview (3)'!$A$43</c:f>
              <c:strCache>
                <c:ptCount val="1"/>
                <c:pt idx="0">
                  <c:v>Interfund Transfers</c:v>
                </c:pt>
              </c:strCache>
            </c:strRef>
          </c:tx>
          <c:spPr>
            <a:solidFill>
              <a:schemeClr val="accent6"/>
            </a:solidFill>
            <a:ln>
              <a:noFill/>
            </a:ln>
            <a:effectLst/>
          </c:spPr>
          <c:invertIfNegative val="0"/>
          <c:cat>
            <c:strRef>
              <c:f>'GF Bud Overview (3)'!$B$37:$C$37</c:f>
              <c:strCache>
                <c:ptCount val="2"/>
                <c:pt idx="0">
                  <c:v>2022
Approved Budget</c:v>
                </c:pt>
                <c:pt idx="1">
                  <c:v>2022
Mid-Yr Forecast</c:v>
                </c:pt>
              </c:strCache>
            </c:strRef>
          </c:cat>
          <c:val>
            <c:numRef>
              <c:f>'GF Bud Overview (3)'!$B$43:$C$43</c:f>
              <c:numCache>
                <c:formatCode>_(* #,##0_);_(* \(#,##0\);_(* "-"??_);_(@_)</c:formatCode>
                <c:ptCount val="2"/>
                <c:pt idx="0">
                  <c:v>44360049.409999996</c:v>
                </c:pt>
                <c:pt idx="1">
                  <c:v>74454178.099999994</c:v>
                </c:pt>
              </c:numCache>
            </c:numRef>
          </c:val>
          <c:extLst>
            <c:ext xmlns:c16="http://schemas.microsoft.com/office/drawing/2014/chart" uri="{C3380CC4-5D6E-409C-BE32-E72D297353CC}">
              <c16:uniqueId val="{00000005-817A-4E29-9397-64A770C62214}"/>
            </c:ext>
          </c:extLst>
        </c:ser>
        <c:ser>
          <c:idx val="6"/>
          <c:order val="6"/>
          <c:tx>
            <c:strRef>
              <c:f>'GF Bud Overview (3)'!$A$44</c:f>
              <c:strCache>
                <c:ptCount val="1"/>
                <c:pt idx="0">
                  <c:v>Other Expenses</c:v>
                </c:pt>
              </c:strCache>
            </c:strRef>
          </c:tx>
          <c:spPr>
            <a:solidFill>
              <a:schemeClr val="accent1">
                <a:lumMod val="60000"/>
              </a:schemeClr>
            </a:solidFill>
            <a:ln>
              <a:noFill/>
            </a:ln>
            <a:effectLst/>
          </c:spPr>
          <c:invertIfNegative val="0"/>
          <c:cat>
            <c:strRef>
              <c:f>'GF Bud Overview (3)'!$B$37:$C$37</c:f>
              <c:strCache>
                <c:ptCount val="2"/>
                <c:pt idx="0">
                  <c:v>2022
Approved Budget</c:v>
                </c:pt>
                <c:pt idx="1">
                  <c:v>2022
Mid-Yr Forecast</c:v>
                </c:pt>
              </c:strCache>
            </c:strRef>
          </c:cat>
          <c:val>
            <c:numRef>
              <c:f>'GF Bud Overview (3)'!$B$44:$C$44</c:f>
              <c:numCache>
                <c:formatCode>_(* #,##0_);_(* \(#,##0\);_(* "-"??_);_(@_)</c:formatCode>
                <c:ptCount val="2"/>
                <c:pt idx="0">
                  <c:v>12756094.59</c:v>
                </c:pt>
                <c:pt idx="1">
                  <c:v>10971184.59</c:v>
                </c:pt>
              </c:numCache>
            </c:numRef>
          </c:val>
          <c:extLst>
            <c:ext xmlns:c16="http://schemas.microsoft.com/office/drawing/2014/chart" uri="{C3380CC4-5D6E-409C-BE32-E72D297353CC}">
              <c16:uniqueId val="{00000006-817A-4E29-9397-64A770C62214}"/>
            </c:ext>
          </c:extLst>
        </c:ser>
        <c:dLbls>
          <c:showLegendKey val="0"/>
          <c:showVal val="0"/>
          <c:showCatName val="0"/>
          <c:showSerName val="0"/>
          <c:showPercent val="0"/>
          <c:showBubbleSize val="0"/>
        </c:dLbls>
        <c:gapWidth val="150"/>
        <c:overlap val="100"/>
        <c:axId val="601342720"/>
        <c:axId val="726945368"/>
      </c:barChart>
      <c:catAx>
        <c:axId val="60134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6945368"/>
        <c:crossesAt val="20"/>
        <c:auto val="1"/>
        <c:lblAlgn val="ctr"/>
        <c:lblOffset val="100"/>
        <c:noMultiLvlLbl val="0"/>
      </c:catAx>
      <c:valAx>
        <c:axId val="726945368"/>
        <c:scaling>
          <c:orientation val="minMax"/>
          <c:max val="220000000.00000003"/>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1342720"/>
        <c:crosses val="autoZero"/>
        <c:crossBetween val="between"/>
        <c:majorUnit val="20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a:t>FY22 v FY21 Actuals thru</a:t>
            </a:r>
            <a:r>
              <a:rPr lang="en-US" baseline="0"/>
              <a:t> May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0.20525313754476684"/>
          <c:y val="9.4208009494980469E-2"/>
          <c:w val="0.76018284045994644"/>
          <c:h val="0.57843145357419379"/>
        </c:manualLayout>
      </c:layout>
      <c:barChart>
        <c:barDir val="col"/>
        <c:grouping val="stacked"/>
        <c:varyColors val="0"/>
        <c:ser>
          <c:idx val="0"/>
          <c:order val="0"/>
          <c:tx>
            <c:strRef>
              <c:f>'21 v 22 GF Graph'!$A$2</c:f>
              <c:strCache>
                <c:ptCount val="1"/>
                <c:pt idx="0">
                  <c:v>Property Tax</c:v>
                </c:pt>
              </c:strCache>
            </c:strRef>
          </c:tx>
          <c:spPr>
            <a:solidFill>
              <a:schemeClr val="accent1"/>
            </a:solidFill>
            <a:ln>
              <a:noFill/>
            </a:ln>
            <a:effectLst/>
          </c:spPr>
          <c:invertIfNegative val="0"/>
          <c:cat>
            <c:strRef>
              <c:f>'21 v 22 GF Graph'!$C$1:$D$1</c:f>
              <c:strCache>
                <c:ptCount val="2"/>
                <c:pt idx="0">
                  <c:v>FY2022</c:v>
                </c:pt>
                <c:pt idx="1">
                  <c:v>FY2021</c:v>
                </c:pt>
              </c:strCache>
            </c:strRef>
          </c:cat>
          <c:val>
            <c:numRef>
              <c:f>'21 v 22 GF Graph'!$C$2:$D$2</c:f>
              <c:numCache>
                <c:formatCode>_(* #,##0_);_(* \(#,##0\);_(* "-"??_);_(@_)</c:formatCode>
                <c:ptCount val="2"/>
                <c:pt idx="0">
                  <c:v>19517543.189999998</c:v>
                </c:pt>
                <c:pt idx="1">
                  <c:v>16456077.730000002</c:v>
                </c:pt>
              </c:numCache>
            </c:numRef>
          </c:val>
          <c:extLst>
            <c:ext xmlns:c16="http://schemas.microsoft.com/office/drawing/2014/chart" uri="{C3380CC4-5D6E-409C-BE32-E72D297353CC}">
              <c16:uniqueId val="{00000000-06BB-44DB-83AE-70EFF5B22923}"/>
            </c:ext>
          </c:extLst>
        </c:ser>
        <c:ser>
          <c:idx val="1"/>
          <c:order val="1"/>
          <c:tx>
            <c:strRef>
              <c:f>'21 v 22 GF Graph'!$A$3</c:f>
              <c:strCache>
                <c:ptCount val="1"/>
                <c:pt idx="0">
                  <c:v>Sales Tax</c:v>
                </c:pt>
              </c:strCache>
            </c:strRef>
          </c:tx>
          <c:spPr>
            <a:solidFill>
              <a:schemeClr val="accent2"/>
            </a:solidFill>
            <a:ln>
              <a:noFill/>
            </a:ln>
            <a:effectLst/>
          </c:spPr>
          <c:invertIfNegative val="0"/>
          <c:cat>
            <c:strRef>
              <c:f>'21 v 22 GF Graph'!$C$1:$D$1</c:f>
              <c:strCache>
                <c:ptCount val="2"/>
                <c:pt idx="0">
                  <c:v>FY2022</c:v>
                </c:pt>
                <c:pt idx="1">
                  <c:v>FY2021</c:v>
                </c:pt>
              </c:strCache>
            </c:strRef>
          </c:cat>
          <c:val>
            <c:numRef>
              <c:f>'21 v 22 GF Graph'!$C$3:$D$3</c:f>
              <c:numCache>
                <c:formatCode>_(* #,##0_);_(* \(#,##0\);_(* "-"??_);_(@_)</c:formatCode>
                <c:ptCount val="2"/>
                <c:pt idx="0">
                  <c:v>26309599.640000001</c:v>
                </c:pt>
                <c:pt idx="1">
                  <c:v>20948420.149999999</c:v>
                </c:pt>
              </c:numCache>
            </c:numRef>
          </c:val>
          <c:extLst>
            <c:ext xmlns:c16="http://schemas.microsoft.com/office/drawing/2014/chart" uri="{C3380CC4-5D6E-409C-BE32-E72D297353CC}">
              <c16:uniqueId val="{00000001-06BB-44DB-83AE-70EFF5B22923}"/>
            </c:ext>
          </c:extLst>
        </c:ser>
        <c:ser>
          <c:idx val="2"/>
          <c:order val="2"/>
          <c:tx>
            <c:strRef>
              <c:f>'21 v 22 GF Graph'!$A$4</c:f>
              <c:strCache>
                <c:ptCount val="1"/>
                <c:pt idx="0">
                  <c:v>Other Taxes</c:v>
                </c:pt>
              </c:strCache>
            </c:strRef>
          </c:tx>
          <c:spPr>
            <a:solidFill>
              <a:schemeClr val="accent3"/>
            </a:solidFill>
            <a:ln>
              <a:noFill/>
            </a:ln>
            <a:effectLst/>
          </c:spPr>
          <c:invertIfNegative val="0"/>
          <c:cat>
            <c:strRef>
              <c:f>'21 v 22 GF Graph'!$C$1:$D$1</c:f>
              <c:strCache>
                <c:ptCount val="2"/>
                <c:pt idx="0">
                  <c:v>FY2022</c:v>
                </c:pt>
                <c:pt idx="1">
                  <c:v>FY2021</c:v>
                </c:pt>
              </c:strCache>
            </c:strRef>
          </c:cat>
          <c:val>
            <c:numRef>
              <c:f>'21 v 22 GF Graph'!$C$4:$D$4</c:f>
              <c:numCache>
                <c:formatCode>_(* #,##0_);_(* \(#,##0\);_(* "-"??_);_(@_)</c:formatCode>
                <c:ptCount val="2"/>
                <c:pt idx="0">
                  <c:v>8539561.8300000001</c:v>
                </c:pt>
                <c:pt idx="1">
                  <c:v>7587225.1000000006</c:v>
                </c:pt>
              </c:numCache>
            </c:numRef>
          </c:val>
          <c:extLst>
            <c:ext xmlns:c16="http://schemas.microsoft.com/office/drawing/2014/chart" uri="{C3380CC4-5D6E-409C-BE32-E72D297353CC}">
              <c16:uniqueId val="{00000002-06BB-44DB-83AE-70EFF5B22923}"/>
            </c:ext>
          </c:extLst>
        </c:ser>
        <c:ser>
          <c:idx val="3"/>
          <c:order val="3"/>
          <c:tx>
            <c:strRef>
              <c:f>'21 v 22 GF Graph'!$A$5</c:f>
              <c:strCache>
                <c:ptCount val="1"/>
                <c:pt idx="0">
                  <c:v>Hotel/Motel &amp; Auto Rental</c:v>
                </c:pt>
              </c:strCache>
            </c:strRef>
          </c:tx>
          <c:spPr>
            <a:solidFill>
              <a:schemeClr val="accent4"/>
            </a:solidFill>
            <a:ln>
              <a:noFill/>
            </a:ln>
            <a:effectLst/>
          </c:spPr>
          <c:invertIfNegative val="0"/>
          <c:cat>
            <c:strRef>
              <c:f>'21 v 22 GF Graph'!$C$1:$D$1</c:f>
              <c:strCache>
                <c:ptCount val="2"/>
                <c:pt idx="0">
                  <c:v>FY2022</c:v>
                </c:pt>
                <c:pt idx="1">
                  <c:v>FY2021</c:v>
                </c:pt>
              </c:strCache>
            </c:strRef>
          </c:cat>
          <c:val>
            <c:numRef>
              <c:f>'21 v 22 GF Graph'!$C$5:$D$5</c:f>
              <c:numCache>
                <c:formatCode>_(* #,##0_);_(* \(#,##0\);_(* "-"??_);_(@_)</c:formatCode>
                <c:ptCount val="2"/>
                <c:pt idx="0">
                  <c:v>7160962.3200000003</c:v>
                </c:pt>
                <c:pt idx="1">
                  <c:v>3925161.25</c:v>
                </c:pt>
              </c:numCache>
            </c:numRef>
          </c:val>
          <c:extLst>
            <c:ext xmlns:c16="http://schemas.microsoft.com/office/drawing/2014/chart" uri="{C3380CC4-5D6E-409C-BE32-E72D297353CC}">
              <c16:uniqueId val="{00000003-06BB-44DB-83AE-70EFF5B22923}"/>
            </c:ext>
          </c:extLst>
        </c:ser>
        <c:ser>
          <c:idx val="4"/>
          <c:order val="4"/>
          <c:tx>
            <c:strRef>
              <c:f>'21 v 22 GF Graph'!$A$6</c:f>
              <c:strCache>
                <c:ptCount val="1"/>
                <c:pt idx="0">
                  <c:v>Lic/Permits, Fees &amp; Fines</c:v>
                </c:pt>
              </c:strCache>
            </c:strRef>
          </c:tx>
          <c:spPr>
            <a:solidFill>
              <a:schemeClr val="accent5"/>
            </a:solidFill>
            <a:ln>
              <a:noFill/>
            </a:ln>
            <a:effectLst/>
          </c:spPr>
          <c:invertIfNegative val="0"/>
          <c:cat>
            <c:strRef>
              <c:f>'21 v 22 GF Graph'!$C$1:$D$1</c:f>
              <c:strCache>
                <c:ptCount val="2"/>
                <c:pt idx="0">
                  <c:v>FY2022</c:v>
                </c:pt>
                <c:pt idx="1">
                  <c:v>FY2021</c:v>
                </c:pt>
              </c:strCache>
            </c:strRef>
          </c:cat>
          <c:val>
            <c:numRef>
              <c:f>'21 v 22 GF Graph'!$C$6:$D$6</c:f>
              <c:numCache>
                <c:formatCode>_(* #,##0_);_(* \(#,##0\);_(* "-"??_);_(@_)</c:formatCode>
                <c:ptCount val="2"/>
                <c:pt idx="0">
                  <c:v>10871964.259999998</c:v>
                </c:pt>
                <c:pt idx="1">
                  <c:v>9742774.5399999991</c:v>
                </c:pt>
              </c:numCache>
            </c:numRef>
          </c:val>
          <c:extLst>
            <c:ext xmlns:c16="http://schemas.microsoft.com/office/drawing/2014/chart" uri="{C3380CC4-5D6E-409C-BE32-E72D297353CC}">
              <c16:uniqueId val="{00000004-06BB-44DB-83AE-70EFF5B22923}"/>
            </c:ext>
          </c:extLst>
        </c:ser>
        <c:ser>
          <c:idx val="5"/>
          <c:order val="5"/>
          <c:tx>
            <c:strRef>
              <c:f>'21 v 22 GF Graph'!$A$7</c:f>
              <c:strCache>
                <c:ptCount val="1"/>
                <c:pt idx="0">
                  <c:v>Recreation Fees</c:v>
                </c:pt>
              </c:strCache>
            </c:strRef>
          </c:tx>
          <c:spPr>
            <a:solidFill>
              <a:schemeClr val="accent6"/>
            </a:solidFill>
            <a:ln>
              <a:noFill/>
            </a:ln>
            <a:effectLst/>
          </c:spPr>
          <c:invertIfNegative val="0"/>
          <c:cat>
            <c:strRef>
              <c:f>'21 v 22 GF Graph'!$C$1:$D$1</c:f>
              <c:strCache>
                <c:ptCount val="2"/>
                <c:pt idx="0">
                  <c:v>FY2022</c:v>
                </c:pt>
                <c:pt idx="1">
                  <c:v>FY2021</c:v>
                </c:pt>
              </c:strCache>
            </c:strRef>
          </c:cat>
          <c:val>
            <c:numRef>
              <c:f>'21 v 22 GF Graph'!$C$7:$D$7</c:f>
              <c:numCache>
                <c:formatCode>_(* #,##0_);_(* \(#,##0\);_(* "-"??_);_(@_)</c:formatCode>
                <c:ptCount val="2"/>
                <c:pt idx="0">
                  <c:v>321848.58999999997</c:v>
                </c:pt>
                <c:pt idx="1">
                  <c:v>167178.70000000001</c:v>
                </c:pt>
              </c:numCache>
            </c:numRef>
          </c:val>
          <c:extLst>
            <c:ext xmlns:c16="http://schemas.microsoft.com/office/drawing/2014/chart" uri="{C3380CC4-5D6E-409C-BE32-E72D297353CC}">
              <c16:uniqueId val="{00000005-06BB-44DB-83AE-70EFF5B22923}"/>
            </c:ext>
          </c:extLst>
        </c:ser>
        <c:ser>
          <c:idx val="6"/>
          <c:order val="6"/>
          <c:tx>
            <c:strRef>
              <c:f>'21 v 22 GF Graph'!$A$8</c:f>
              <c:strCache>
                <c:ptCount val="1"/>
                <c:pt idx="0">
                  <c:v>Inspection Fees</c:v>
                </c:pt>
              </c:strCache>
            </c:strRef>
          </c:tx>
          <c:spPr>
            <a:solidFill>
              <a:schemeClr val="accent1">
                <a:lumMod val="60000"/>
              </a:schemeClr>
            </a:solidFill>
            <a:ln>
              <a:noFill/>
            </a:ln>
            <a:effectLst/>
          </c:spPr>
          <c:invertIfNegative val="0"/>
          <c:cat>
            <c:strRef>
              <c:f>'21 v 22 GF Graph'!$C$1:$D$1</c:f>
              <c:strCache>
                <c:ptCount val="2"/>
                <c:pt idx="0">
                  <c:v>FY2022</c:v>
                </c:pt>
                <c:pt idx="1">
                  <c:v>FY2021</c:v>
                </c:pt>
              </c:strCache>
            </c:strRef>
          </c:cat>
          <c:val>
            <c:numRef>
              <c:f>'21 v 22 GF Graph'!$C$8:$D$8</c:f>
              <c:numCache>
                <c:formatCode>_(* #,##0_);_(* \(#,##0\);_(* "-"??_);_(@_)</c:formatCode>
                <c:ptCount val="2"/>
                <c:pt idx="0">
                  <c:v>2160673.2999999998</c:v>
                </c:pt>
                <c:pt idx="1">
                  <c:v>2051058.66</c:v>
                </c:pt>
              </c:numCache>
            </c:numRef>
          </c:val>
          <c:extLst>
            <c:ext xmlns:c16="http://schemas.microsoft.com/office/drawing/2014/chart" uri="{C3380CC4-5D6E-409C-BE32-E72D297353CC}">
              <c16:uniqueId val="{00000006-06BB-44DB-83AE-70EFF5B22923}"/>
            </c:ext>
          </c:extLst>
        </c:ser>
        <c:ser>
          <c:idx val="7"/>
          <c:order val="7"/>
          <c:tx>
            <c:strRef>
              <c:f>'21 v 22 GF Graph'!$A$9</c:f>
              <c:strCache>
                <c:ptCount val="1"/>
                <c:pt idx="0">
                  <c:v>Public Safety Reimb</c:v>
                </c:pt>
              </c:strCache>
            </c:strRef>
          </c:tx>
          <c:spPr>
            <a:solidFill>
              <a:schemeClr val="accent2">
                <a:lumMod val="60000"/>
              </a:schemeClr>
            </a:solidFill>
            <a:ln>
              <a:noFill/>
            </a:ln>
            <a:effectLst/>
          </c:spPr>
          <c:invertIfNegative val="0"/>
          <c:cat>
            <c:strRef>
              <c:f>'21 v 22 GF Graph'!$C$1:$D$1</c:f>
              <c:strCache>
                <c:ptCount val="2"/>
                <c:pt idx="0">
                  <c:v>FY2022</c:v>
                </c:pt>
                <c:pt idx="1">
                  <c:v>FY2021</c:v>
                </c:pt>
              </c:strCache>
            </c:strRef>
          </c:cat>
          <c:val>
            <c:numRef>
              <c:f>'21 v 22 GF Graph'!$C$9:$D$9</c:f>
              <c:numCache>
                <c:formatCode>_(* #,##0_);_(* \(#,##0\);_(* "-"??_);_(@_)</c:formatCode>
                <c:ptCount val="2"/>
                <c:pt idx="0">
                  <c:v>537498.66</c:v>
                </c:pt>
                <c:pt idx="1">
                  <c:v>489004.99</c:v>
                </c:pt>
              </c:numCache>
            </c:numRef>
          </c:val>
          <c:extLst>
            <c:ext xmlns:c16="http://schemas.microsoft.com/office/drawing/2014/chart" uri="{C3380CC4-5D6E-409C-BE32-E72D297353CC}">
              <c16:uniqueId val="{00000007-06BB-44DB-83AE-70EFF5B22923}"/>
            </c:ext>
          </c:extLst>
        </c:ser>
        <c:ser>
          <c:idx val="8"/>
          <c:order val="8"/>
          <c:tx>
            <c:strRef>
              <c:f>'21 v 22 GF Graph'!$A$10</c:f>
              <c:strCache>
                <c:ptCount val="1"/>
                <c:pt idx="0">
                  <c:v>Grants</c:v>
                </c:pt>
              </c:strCache>
            </c:strRef>
          </c:tx>
          <c:spPr>
            <a:solidFill>
              <a:schemeClr val="accent3">
                <a:lumMod val="60000"/>
              </a:schemeClr>
            </a:solidFill>
            <a:ln>
              <a:noFill/>
            </a:ln>
            <a:effectLst/>
          </c:spPr>
          <c:invertIfNegative val="0"/>
          <c:cat>
            <c:strRef>
              <c:f>'21 v 22 GF Graph'!$C$1:$D$1</c:f>
              <c:strCache>
                <c:ptCount val="2"/>
                <c:pt idx="0">
                  <c:v>FY2022</c:v>
                </c:pt>
                <c:pt idx="1">
                  <c:v>FY2021</c:v>
                </c:pt>
              </c:strCache>
            </c:strRef>
          </c:cat>
          <c:val>
            <c:numRef>
              <c:f>'21 v 22 GF Graph'!$C$10:$D$10</c:f>
              <c:numCache>
                <c:formatCode>_(* #,##0_);_(* \(#,##0\);_(* "-"??_);_(@_)</c:formatCode>
                <c:ptCount val="2"/>
                <c:pt idx="0">
                  <c:v>276483.7</c:v>
                </c:pt>
                <c:pt idx="1">
                  <c:v>298214.73000000004</c:v>
                </c:pt>
              </c:numCache>
            </c:numRef>
          </c:val>
          <c:extLst>
            <c:ext xmlns:c16="http://schemas.microsoft.com/office/drawing/2014/chart" uri="{C3380CC4-5D6E-409C-BE32-E72D297353CC}">
              <c16:uniqueId val="{00000008-06BB-44DB-83AE-70EFF5B22923}"/>
            </c:ext>
          </c:extLst>
        </c:ser>
        <c:ser>
          <c:idx val="9"/>
          <c:order val="9"/>
          <c:tx>
            <c:strRef>
              <c:f>'21 v 22 GF Graph'!$A$11</c:f>
              <c:strCache>
                <c:ptCount val="1"/>
                <c:pt idx="0">
                  <c:v>Interfund Revenues</c:v>
                </c:pt>
              </c:strCache>
            </c:strRef>
          </c:tx>
          <c:spPr>
            <a:solidFill>
              <a:schemeClr val="accent4">
                <a:lumMod val="60000"/>
              </a:schemeClr>
            </a:solidFill>
            <a:ln>
              <a:noFill/>
            </a:ln>
            <a:effectLst/>
          </c:spPr>
          <c:invertIfNegative val="0"/>
          <c:cat>
            <c:strRef>
              <c:f>'21 v 22 GF Graph'!$C$1:$D$1</c:f>
              <c:strCache>
                <c:ptCount val="2"/>
                <c:pt idx="0">
                  <c:v>FY2022</c:v>
                </c:pt>
                <c:pt idx="1">
                  <c:v>FY2021</c:v>
                </c:pt>
              </c:strCache>
            </c:strRef>
          </c:cat>
          <c:val>
            <c:numRef>
              <c:f>'21 v 22 GF Graph'!$C$11:$D$11</c:f>
              <c:numCache>
                <c:formatCode>_(* #,##0_);_(* \(#,##0\);_(* "-"??_);_(@_)</c:formatCode>
                <c:ptCount val="2"/>
                <c:pt idx="0">
                  <c:v>3467094.4099999997</c:v>
                </c:pt>
                <c:pt idx="1">
                  <c:v>3339177.5500000003</c:v>
                </c:pt>
              </c:numCache>
            </c:numRef>
          </c:val>
          <c:extLst>
            <c:ext xmlns:c16="http://schemas.microsoft.com/office/drawing/2014/chart" uri="{C3380CC4-5D6E-409C-BE32-E72D297353CC}">
              <c16:uniqueId val="{00000009-06BB-44DB-83AE-70EFF5B22923}"/>
            </c:ext>
          </c:extLst>
        </c:ser>
        <c:ser>
          <c:idx val="11"/>
          <c:order val="11"/>
          <c:tx>
            <c:strRef>
              <c:f>'21 v 22 GF Graph'!$A$13</c:f>
              <c:strCache>
                <c:ptCount val="1"/>
                <c:pt idx="0">
                  <c:v>Other Revenues</c:v>
                </c:pt>
              </c:strCache>
            </c:strRef>
          </c:tx>
          <c:spPr>
            <a:solidFill>
              <a:schemeClr val="accent6">
                <a:lumMod val="60000"/>
              </a:schemeClr>
            </a:solidFill>
            <a:ln>
              <a:noFill/>
            </a:ln>
            <a:effectLst/>
          </c:spPr>
          <c:invertIfNegative val="0"/>
          <c:cat>
            <c:strRef>
              <c:f>'21 v 22 GF Graph'!$C$1:$D$1</c:f>
              <c:strCache>
                <c:ptCount val="2"/>
                <c:pt idx="0">
                  <c:v>FY2022</c:v>
                </c:pt>
                <c:pt idx="1">
                  <c:v>FY2021</c:v>
                </c:pt>
              </c:strCache>
            </c:strRef>
          </c:cat>
          <c:val>
            <c:numRef>
              <c:f>'21 v 22 GF Graph'!$C$13:$D$13</c:f>
              <c:numCache>
                <c:formatCode>_(* #,##0_);_(* \(#,##0\);_(* "-"??_);_(@_)</c:formatCode>
                <c:ptCount val="2"/>
                <c:pt idx="0">
                  <c:v>1373867.61</c:v>
                </c:pt>
                <c:pt idx="1">
                  <c:v>2316762.9200000004</c:v>
                </c:pt>
              </c:numCache>
            </c:numRef>
          </c:val>
          <c:extLst>
            <c:ext xmlns:c16="http://schemas.microsoft.com/office/drawing/2014/chart" uri="{C3380CC4-5D6E-409C-BE32-E72D297353CC}">
              <c16:uniqueId val="{0000000A-06BB-44DB-83AE-70EFF5B22923}"/>
            </c:ext>
          </c:extLst>
        </c:ser>
        <c:dLbls>
          <c:showLegendKey val="0"/>
          <c:showVal val="0"/>
          <c:showCatName val="0"/>
          <c:showSerName val="0"/>
          <c:showPercent val="0"/>
          <c:showBubbleSize val="0"/>
        </c:dLbls>
        <c:gapWidth val="150"/>
        <c:overlap val="100"/>
        <c:axId val="375095391"/>
        <c:axId val="375074175"/>
        <c:extLst>
          <c:ext xmlns:c15="http://schemas.microsoft.com/office/drawing/2012/chart" uri="{02D57815-91ED-43cb-92C2-25804820EDAC}">
            <c15:filteredBarSeries>
              <c15:ser>
                <c:idx val="10"/>
                <c:order val="10"/>
                <c:tx>
                  <c:strRef>
                    <c:extLst>
                      <c:ext uri="{02D57815-91ED-43cb-92C2-25804820EDAC}">
                        <c15:formulaRef>
                          <c15:sqref>'21 v 22 GF Graph'!$A$12</c15:sqref>
                        </c15:formulaRef>
                      </c:ext>
                    </c:extLst>
                    <c:strCache>
                      <c:ptCount val="1"/>
                      <c:pt idx="0">
                        <c:v>One-time ARPA</c:v>
                      </c:pt>
                    </c:strCache>
                  </c:strRef>
                </c:tx>
                <c:spPr>
                  <a:solidFill>
                    <a:schemeClr val="accent5">
                      <a:lumMod val="60000"/>
                    </a:schemeClr>
                  </a:solidFill>
                  <a:ln>
                    <a:noFill/>
                  </a:ln>
                  <a:effectLst/>
                </c:spPr>
                <c:invertIfNegative val="0"/>
                <c:cat>
                  <c:strRef>
                    <c:extLst>
                      <c:ext uri="{02D57815-91ED-43cb-92C2-25804820EDAC}">
                        <c15:formulaRef>
                          <c15:sqref>'21 v 22 GF Graph'!$C$1:$D$1</c15:sqref>
                        </c15:formulaRef>
                      </c:ext>
                    </c:extLst>
                    <c:strCache>
                      <c:ptCount val="2"/>
                      <c:pt idx="0">
                        <c:v>FY2022</c:v>
                      </c:pt>
                      <c:pt idx="1">
                        <c:v>FY2021</c:v>
                      </c:pt>
                    </c:strCache>
                  </c:strRef>
                </c:cat>
                <c:val>
                  <c:numRef>
                    <c:extLst>
                      <c:ext uri="{02D57815-91ED-43cb-92C2-25804820EDAC}">
                        <c15:formulaRef>
                          <c15:sqref>'21 v 22 GF Graph'!$C$12:$D$12</c15:sqref>
                        </c15:formulaRef>
                      </c:ext>
                    </c:extLst>
                    <c:numCache>
                      <c:formatCode>_(* #,##0_);_(* \(#,##0\);_(* "-"??_);_(@_)</c:formatCode>
                      <c:ptCount val="2"/>
                      <c:pt idx="0">
                        <c:v>0</c:v>
                      </c:pt>
                      <c:pt idx="1">
                        <c:v>0</c:v>
                      </c:pt>
                    </c:numCache>
                  </c:numRef>
                </c:val>
                <c:extLst>
                  <c:ext xmlns:c16="http://schemas.microsoft.com/office/drawing/2014/chart" uri="{C3380CC4-5D6E-409C-BE32-E72D297353CC}">
                    <c16:uniqueId val="{0000000B-06BB-44DB-83AE-70EFF5B22923}"/>
                  </c:ext>
                </c:extLst>
              </c15:ser>
            </c15:filteredBarSeries>
          </c:ext>
        </c:extLst>
      </c:barChart>
      <c:catAx>
        <c:axId val="37509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75074175"/>
        <c:crosses val="autoZero"/>
        <c:auto val="1"/>
        <c:lblAlgn val="ctr"/>
        <c:lblOffset val="100"/>
        <c:noMultiLvlLbl val="0"/>
      </c:catAx>
      <c:valAx>
        <c:axId val="3750741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75095391"/>
        <c:crosses val="autoZero"/>
        <c:crossBetween val="between"/>
        <c:dispUnits>
          <c:builtInUnit val="millions"/>
          <c:dispUnitsLbl>
            <c:layout>
              <c:manualLayout>
                <c:xMode val="edge"/>
                <c:yMode val="edge"/>
                <c:x val="7.0416586771900963E-2"/>
                <c:y val="0.30611389384341198"/>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dispUnitsLbl>
        </c:dispUnits>
      </c:valAx>
      <c:spPr>
        <a:noFill/>
        <a:ln>
          <a:noFill/>
        </a:ln>
        <a:effectLst/>
      </c:spPr>
    </c:plotArea>
    <c:legend>
      <c:legendPos val="b"/>
      <c:layout>
        <c:manualLayout>
          <c:xMode val="edge"/>
          <c:yMode val="edge"/>
          <c:x val="3.2013162533787755E-3"/>
          <c:y val="0.73460698166022786"/>
          <c:w val="0.99679857449011533"/>
          <c:h val="0.234369514319512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spPr>
    <a:no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a:t>FY22 v FY21 Actuals thru</a:t>
            </a:r>
            <a:r>
              <a:rPr lang="en-US" baseline="0"/>
              <a:t> May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0.20525313754476684"/>
          <c:y val="9.4208009494980469E-2"/>
          <c:w val="0.76018284045994644"/>
          <c:h val="0.57843145357419379"/>
        </c:manualLayout>
      </c:layout>
      <c:barChart>
        <c:barDir val="col"/>
        <c:grouping val="stacked"/>
        <c:varyColors val="0"/>
        <c:ser>
          <c:idx val="0"/>
          <c:order val="0"/>
          <c:tx>
            <c:strRef>
              <c:f>'Tables Graphics'!$A$2</c:f>
              <c:strCache>
                <c:ptCount val="1"/>
                <c:pt idx="0">
                  <c:v>Property Tax</c:v>
                </c:pt>
              </c:strCache>
            </c:strRef>
          </c:tx>
          <c:spPr>
            <a:solidFill>
              <a:schemeClr val="accent1"/>
            </a:solidFill>
            <a:ln>
              <a:noFill/>
            </a:ln>
            <a:effectLst/>
          </c:spPr>
          <c:invertIfNegative val="0"/>
          <c:cat>
            <c:strRef>
              <c:f>'Tables Graphics'!$C$1:$D$1</c:f>
              <c:strCache>
                <c:ptCount val="2"/>
                <c:pt idx="0">
                  <c:v>FY2022</c:v>
                </c:pt>
                <c:pt idx="1">
                  <c:v>FY2021</c:v>
                </c:pt>
              </c:strCache>
            </c:strRef>
          </c:cat>
          <c:val>
            <c:numRef>
              <c:f>'Tables Graphics'!$C$2:$D$2</c:f>
              <c:numCache>
                <c:formatCode>_(* #,##0_);_(* \(#,##0\);_(* "-"??_);_(@_)</c:formatCode>
                <c:ptCount val="2"/>
                <c:pt idx="0">
                  <c:v>19517543.189999998</c:v>
                </c:pt>
                <c:pt idx="1">
                  <c:v>16456077.730000002</c:v>
                </c:pt>
              </c:numCache>
            </c:numRef>
          </c:val>
          <c:extLst>
            <c:ext xmlns:c16="http://schemas.microsoft.com/office/drawing/2014/chart" uri="{C3380CC4-5D6E-409C-BE32-E72D297353CC}">
              <c16:uniqueId val="{00000000-06BB-44DB-83AE-70EFF5B22923}"/>
            </c:ext>
          </c:extLst>
        </c:ser>
        <c:ser>
          <c:idx val="1"/>
          <c:order val="1"/>
          <c:tx>
            <c:strRef>
              <c:f>'Tables Graphics'!$A$3</c:f>
              <c:strCache>
                <c:ptCount val="1"/>
                <c:pt idx="0">
                  <c:v>Sales Tax</c:v>
                </c:pt>
              </c:strCache>
            </c:strRef>
          </c:tx>
          <c:spPr>
            <a:solidFill>
              <a:schemeClr val="accent2"/>
            </a:solidFill>
            <a:ln>
              <a:noFill/>
            </a:ln>
            <a:effectLst/>
          </c:spPr>
          <c:invertIfNegative val="0"/>
          <c:cat>
            <c:strRef>
              <c:f>'Tables Graphics'!$C$1:$D$1</c:f>
              <c:strCache>
                <c:ptCount val="2"/>
                <c:pt idx="0">
                  <c:v>FY2022</c:v>
                </c:pt>
                <c:pt idx="1">
                  <c:v>FY2021</c:v>
                </c:pt>
              </c:strCache>
            </c:strRef>
          </c:cat>
          <c:val>
            <c:numRef>
              <c:f>'Tables Graphics'!$C$3:$D$3</c:f>
              <c:numCache>
                <c:formatCode>_(* #,##0_);_(* \(#,##0\);_(* "-"??_);_(@_)</c:formatCode>
                <c:ptCount val="2"/>
                <c:pt idx="0">
                  <c:v>26309599.640000001</c:v>
                </c:pt>
                <c:pt idx="1">
                  <c:v>20948420.149999999</c:v>
                </c:pt>
              </c:numCache>
            </c:numRef>
          </c:val>
          <c:extLst>
            <c:ext xmlns:c16="http://schemas.microsoft.com/office/drawing/2014/chart" uri="{C3380CC4-5D6E-409C-BE32-E72D297353CC}">
              <c16:uniqueId val="{00000001-06BB-44DB-83AE-70EFF5B22923}"/>
            </c:ext>
          </c:extLst>
        </c:ser>
        <c:ser>
          <c:idx val="2"/>
          <c:order val="2"/>
          <c:tx>
            <c:strRef>
              <c:f>'Tables Graphics'!$A$4</c:f>
              <c:strCache>
                <c:ptCount val="1"/>
                <c:pt idx="0">
                  <c:v>Other Taxes</c:v>
                </c:pt>
              </c:strCache>
            </c:strRef>
          </c:tx>
          <c:spPr>
            <a:solidFill>
              <a:schemeClr val="accent3"/>
            </a:solidFill>
            <a:ln>
              <a:noFill/>
            </a:ln>
            <a:effectLst/>
          </c:spPr>
          <c:invertIfNegative val="0"/>
          <c:cat>
            <c:strRef>
              <c:f>'Tables Graphics'!$C$1:$D$1</c:f>
              <c:strCache>
                <c:ptCount val="2"/>
                <c:pt idx="0">
                  <c:v>FY2022</c:v>
                </c:pt>
                <c:pt idx="1">
                  <c:v>FY2021</c:v>
                </c:pt>
              </c:strCache>
            </c:strRef>
          </c:cat>
          <c:val>
            <c:numRef>
              <c:f>'Tables Graphics'!$C$4:$D$4</c:f>
              <c:numCache>
                <c:formatCode>_(* #,##0_);_(* \(#,##0\);_(* "-"??_);_(@_)</c:formatCode>
                <c:ptCount val="2"/>
                <c:pt idx="0">
                  <c:v>8539561.8300000001</c:v>
                </c:pt>
                <c:pt idx="1">
                  <c:v>7587225.1000000006</c:v>
                </c:pt>
              </c:numCache>
            </c:numRef>
          </c:val>
          <c:extLst>
            <c:ext xmlns:c16="http://schemas.microsoft.com/office/drawing/2014/chart" uri="{C3380CC4-5D6E-409C-BE32-E72D297353CC}">
              <c16:uniqueId val="{00000002-06BB-44DB-83AE-70EFF5B22923}"/>
            </c:ext>
          </c:extLst>
        </c:ser>
        <c:ser>
          <c:idx val="3"/>
          <c:order val="3"/>
          <c:tx>
            <c:strRef>
              <c:f>'Tables Graphics'!$A$5</c:f>
              <c:strCache>
                <c:ptCount val="1"/>
                <c:pt idx="0">
                  <c:v>Hotel/Motel &amp; Auto Rental</c:v>
                </c:pt>
              </c:strCache>
            </c:strRef>
          </c:tx>
          <c:spPr>
            <a:solidFill>
              <a:schemeClr val="accent4"/>
            </a:solidFill>
            <a:ln>
              <a:noFill/>
            </a:ln>
            <a:effectLst/>
          </c:spPr>
          <c:invertIfNegative val="0"/>
          <c:cat>
            <c:strRef>
              <c:f>'Tables Graphics'!$C$1:$D$1</c:f>
              <c:strCache>
                <c:ptCount val="2"/>
                <c:pt idx="0">
                  <c:v>FY2022</c:v>
                </c:pt>
                <c:pt idx="1">
                  <c:v>FY2021</c:v>
                </c:pt>
              </c:strCache>
            </c:strRef>
          </c:cat>
          <c:val>
            <c:numRef>
              <c:f>'Tables Graphics'!$C$5:$D$5</c:f>
              <c:numCache>
                <c:formatCode>_(* #,##0_);_(* \(#,##0\);_(* "-"??_);_(@_)</c:formatCode>
                <c:ptCount val="2"/>
                <c:pt idx="0">
                  <c:v>7160962.3200000003</c:v>
                </c:pt>
                <c:pt idx="1">
                  <c:v>3925161.25</c:v>
                </c:pt>
              </c:numCache>
            </c:numRef>
          </c:val>
          <c:extLst>
            <c:ext xmlns:c16="http://schemas.microsoft.com/office/drawing/2014/chart" uri="{C3380CC4-5D6E-409C-BE32-E72D297353CC}">
              <c16:uniqueId val="{00000003-06BB-44DB-83AE-70EFF5B22923}"/>
            </c:ext>
          </c:extLst>
        </c:ser>
        <c:ser>
          <c:idx val="4"/>
          <c:order val="4"/>
          <c:tx>
            <c:strRef>
              <c:f>'Tables Graphics'!$A$6</c:f>
              <c:strCache>
                <c:ptCount val="1"/>
                <c:pt idx="0">
                  <c:v>Lic/Permits, Fees &amp; Fines</c:v>
                </c:pt>
              </c:strCache>
            </c:strRef>
          </c:tx>
          <c:spPr>
            <a:solidFill>
              <a:schemeClr val="accent5"/>
            </a:solidFill>
            <a:ln>
              <a:noFill/>
            </a:ln>
            <a:effectLst/>
          </c:spPr>
          <c:invertIfNegative val="0"/>
          <c:cat>
            <c:strRef>
              <c:f>'Tables Graphics'!$C$1:$D$1</c:f>
              <c:strCache>
                <c:ptCount val="2"/>
                <c:pt idx="0">
                  <c:v>FY2022</c:v>
                </c:pt>
                <c:pt idx="1">
                  <c:v>FY2021</c:v>
                </c:pt>
              </c:strCache>
            </c:strRef>
          </c:cat>
          <c:val>
            <c:numRef>
              <c:f>'Tables Graphics'!$C$6:$D$6</c:f>
              <c:numCache>
                <c:formatCode>_(* #,##0_);_(* \(#,##0\);_(* "-"??_);_(@_)</c:formatCode>
                <c:ptCount val="2"/>
                <c:pt idx="0">
                  <c:v>10871964.259999998</c:v>
                </c:pt>
                <c:pt idx="1">
                  <c:v>9742774.5399999991</c:v>
                </c:pt>
              </c:numCache>
            </c:numRef>
          </c:val>
          <c:extLst>
            <c:ext xmlns:c16="http://schemas.microsoft.com/office/drawing/2014/chart" uri="{C3380CC4-5D6E-409C-BE32-E72D297353CC}">
              <c16:uniqueId val="{00000004-06BB-44DB-83AE-70EFF5B22923}"/>
            </c:ext>
          </c:extLst>
        </c:ser>
        <c:ser>
          <c:idx val="5"/>
          <c:order val="5"/>
          <c:tx>
            <c:strRef>
              <c:f>'Tables Graphics'!$A$7</c:f>
              <c:strCache>
                <c:ptCount val="1"/>
                <c:pt idx="0">
                  <c:v>Recreation Fees</c:v>
                </c:pt>
              </c:strCache>
            </c:strRef>
          </c:tx>
          <c:spPr>
            <a:solidFill>
              <a:schemeClr val="accent6"/>
            </a:solidFill>
            <a:ln>
              <a:noFill/>
            </a:ln>
            <a:effectLst/>
          </c:spPr>
          <c:invertIfNegative val="0"/>
          <c:cat>
            <c:strRef>
              <c:f>'Tables Graphics'!$C$1:$D$1</c:f>
              <c:strCache>
                <c:ptCount val="2"/>
                <c:pt idx="0">
                  <c:v>FY2022</c:v>
                </c:pt>
                <c:pt idx="1">
                  <c:v>FY2021</c:v>
                </c:pt>
              </c:strCache>
            </c:strRef>
          </c:cat>
          <c:val>
            <c:numRef>
              <c:f>'Tables Graphics'!$C$7:$D$7</c:f>
              <c:numCache>
                <c:formatCode>_(* #,##0_);_(* \(#,##0\);_(* "-"??_);_(@_)</c:formatCode>
                <c:ptCount val="2"/>
                <c:pt idx="0">
                  <c:v>321848.58999999997</c:v>
                </c:pt>
                <c:pt idx="1">
                  <c:v>167178.70000000001</c:v>
                </c:pt>
              </c:numCache>
            </c:numRef>
          </c:val>
          <c:extLst>
            <c:ext xmlns:c16="http://schemas.microsoft.com/office/drawing/2014/chart" uri="{C3380CC4-5D6E-409C-BE32-E72D297353CC}">
              <c16:uniqueId val="{00000005-06BB-44DB-83AE-70EFF5B22923}"/>
            </c:ext>
          </c:extLst>
        </c:ser>
        <c:ser>
          <c:idx val="6"/>
          <c:order val="6"/>
          <c:tx>
            <c:strRef>
              <c:f>'Tables Graphics'!$A$8</c:f>
              <c:strCache>
                <c:ptCount val="1"/>
                <c:pt idx="0">
                  <c:v>Inspection Fees</c:v>
                </c:pt>
              </c:strCache>
            </c:strRef>
          </c:tx>
          <c:spPr>
            <a:solidFill>
              <a:schemeClr val="accent1">
                <a:lumMod val="60000"/>
              </a:schemeClr>
            </a:solidFill>
            <a:ln>
              <a:noFill/>
            </a:ln>
            <a:effectLst/>
          </c:spPr>
          <c:invertIfNegative val="0"/>
          <c:cat>
            <c:strRef>
              <c:f>'Tables Graphics'!$C$1:$D$1</c:f>
              <c:strCache>
                <c:ptCount val="2"/>
                <c:pt idx="0">
                  <c:v>FY2022</c:v>
                </c:pt>
                <c:pt idx="1">
                  <c:v>FY2021</c:v>
                </c:pt>
              </c:strCache>
            </c:strRef>
          </c:cat>
          <c:val>
            <c:numRef>
              <c:f>'Tables Graphics'!$C$8:$D$8</c:f>
              <c:numCache>
                <c:formatCode>_(* #,##0_);_(* \(#,##0\);_(* "-"??_);_(@_)</c:formatCode>
                <c:ptCount val="2"/>
                <c:pt idx="0">
                  <c:v>2160673.2999999998</c:v>
                </c:pt>
                <c:pt idx="1">
                  <c:v>2051058.66</c:v>
                </c:pt>
              </c:numCache>
            </c:numRef>
          </c:val>
          <c:extLst>
            <c:ext xmlns:c16="http://schemas.microsoft.com/office/drawing/2014/chart" uri="{C3380CC4-5D6E-409C-BE32-E72D297353CC}">
              <c16:uniqueId val="{00000006-06BB-44DB-83AE-70EFF5B22923}"/>
            </c:ext>
          </c:extLst>
        </c:ser>
        <c:ser>
          <c:idx val="7"/>
          <c:order val="7"/>
          <c:tx>
            <c:strRef>
              <c:f>'Tables Graphics'!$A$9</c:f>
              <c:strCache>
                <c:ptCount val="1"/>
                <c:pt idx="0">
                  <c:v>Public Safety Reimb</c:v>
                </c:pt>
              </c:strCache>
            </c:strRef>
          </c:tx>
          <c:spPr>
            <a:solidFill>
              <a:schemeClr val="accent2">
                <a:lumMod val="60000"/>
              </a:schemeClr>
            </a:solidFill>
            <a:ln>
              <a:noFill/>
            </a:ln>
            <a:effectLst/>
          </c:spPr>
          <c:invertIfNegative val="0"/>
          <c:cat>
            <c:strRef>
              <c:f>'Tables Graphics'!$C$1:$D$1</c:f>
              <c:strCache>
                <c:ptCount val="2"/>
                <c:pt idx="0">
                  <c:v>FY2022</c:v>
                </c:pt>
                <c:pt idx="1">
                  <c:v>FY2021</c:v>
                </c:pt>
              </c:strCache>
            </c:strRef>
          </c:cat>
          <c:val>
            <c:numRef>
              <c:f>'Tables Graphics'!$C$9:$D$9</c:f>
              <c:numCache>
                <c:formatCode>_(* #,##0_);_(* \(#,##0\);_(* "-"??_);_(@_)</c:formatCode>
                <c:ptCount val="2"/>
                <c:pt idx="0">
                  <c:v>537498.66</c:v>
                </c:pt>
                <c:pt idx="1">
                  <c:v>489004.99</c:v>
                </c:pt>
              </c:numCache>
            </c:numRef>
          </c:val>
          <c:extLst>
            <c:ext xmlns:c16="http://schemas.microsoft.com/office/drawing/2014/chart" uri="{C3380CC4-5D6E-409C-BE32-E72D297353CC}">
              <c16:uniqueId val="{00000007-06BB-44DB-83AE-70EFF5B22923}"/>
            </c:ext>
          </c:extLst>
        </c:ser>
        <c:ser>
          <c:idx val="8"/>
          <c:order val="8"/>
          <c:tx>
            <c:strRef>
              <c:f>'Tables Graphics'!$A$10</c:f>
              <c:strCache>
                <c:ptCount val="1"/>
                <c:pt idx="0">
                  <c:v>Grants</c:v>
                </c:pt>
              </c:strCache>
            </c:strRef>
          </c:tx>
          <c:spPr>
            <a:solidFill>
              <a:schemeClr val="accent3">
                <a:lumMod val="60000"/>
              </a:schemeClr>
            </a:solidFill>
            <a:ln>
              <a:noFill/>
            </a:ln>
            <a:effectLst/>
          </c:spPr>
          <c:invertIfNegative val="0"/>
          <c:cat>
            <c:strRef>
              <c:f>'Tables Graphics'!$C$1:$D$1</c:f>
              <c:strCache>
                <c:ptCount val="2"/>
                <c:pt idx="0">
                  <c:v>FY2022</c:v>
                </c:pt>
                <c:pt idx="1">
                  <c:v>FY2021</c:v>
                </c:pt>
              </c:strCache>
            </c:strRef>
          </c:cat>
          <c:val>
            <c:numRef>
              <c:f>'Tables Graphics'!$C$10:$D$10</c:f>
              <c:numCache>
                <c:formatCode>_(* #,##0_);_(* \(#,##0\);_(* "-"??_);_(@_)</c:formatCode>
                <c:ptCount val="2"/>
                <c:pt idx="0">
                  <c:v>276483.7</c:v>
                </c:pt>
                <c:pt idx="1">
                  <c:v>298214.73000000004</c:v>
                </c:pt>
              </c:numCache>
            </c:numRef>
          </c:val>
          <c:extLst>
            <c:ext xmlns:c16="http://schemas.microsoft.com/office/drawing/2014/chart" uri="{C3380CC4-5D6E-409C-BE32-E72D297353CC}">
              <c16:uniqueId val="{00000008-06BB-44DB-83AE-70EFF5B22923}"/>
            </c:ext>
          </c:extLst>
        </c:ser>
        <c:ser>
          <c:idx val="9"/>
          <c:order val="9"/>
          <c:tx>
            <c:strRef>
              <c:f>'Tables Graphics'!$A$11</c:f>
              <c:strCache>
                <c:ptCount val="1"/>
                <c:pt idx="0">
                  <c:v>Interfund Revenues</c:v>
                </c:pt>
              </c:strCache>
            </c:strRef>
          </c:tx>
          <c:spPr>
            <a:solidFill>
              <a:schemeClr val="accent4">
                <a:lumMod val="60000"/>
              </a:schemeClr>
            </a:solidFill>
            <a:ln>
              <a:noFill/>
            </a:ln>
            <a:effectLst/>
          </c:spPr>
          <c:invertIfNegative val="0"/>
          <c:cat>
            <c:strRef>
              <c:f>'Tables Graphics'!$C$1:$D$1</c:f>
              <c:strCache>
                <c:ptCount val="2"/>
                <c:pt idx="0">
                  <c:v>FY2022</c:v>
                </c:pt>
                <c:pt idx="1">
                  <c:v>FY2021</c:v>
                </c:pt>
              </c:strCache>
            </c:strRef>
          </c:cat>
          <c:val>
            <c:numRef>
              <c:f>'Tables Graphics'!$C$11:$D$11</c:f>
              <c:numCache>
                <c:formatCode>_(* #,##0_);_(* \(#,##0\);_(* "-"??_);_(@_)</c:formatCode>
                <c:ptCount val="2"/>
                <c:pt idx="0">
                  <c:v>3467094.4099999997</c:v>
                </c:pt>
                <c:pt idx="1">
                  <c:v>3339177.5500000003</c:v>
                </c:pt>
              </c:numCache>
            </c:numRef>
          </c:val>
          <c:extLst>
            <c:ext xmlns:c16="http://schemas.microsoft.com/office/drawing/2014/chart" uri="{C3380CC4-5D6E-409C-BE32-E72D297353CC}">
              <c16:uniqueId val="{00000009-06BB-44DB-83AE-70EFF5B22923}"/>
            </c:ext>
          </c:extLst>
        </c:ser>
        <c:ser>
          <c:idx val="11"/>
          <c:order val="11"/>
          <c:tx>
            <c:strRef>
              <c:f>'Tables Graphics'!$A$13</c:f>
              <c:strCache>
                <c:ptCount val="1"/>
                <c:pt idx="0">
                  <c:v>Other Revenues</c:v>
                </c:pt>
              </c:strCache>
            </c:strRef>
          </c:tx>
          <c:spPr>
            <a:solidFill>
              <a:schemeClr val="accent6">
                <a:lumMod val="60000"/>
              </a:schemeClr>
            </a:solidFill>
            <a:ln>
              <a:noFill/>
            </a:ln>
            <a:effectLst/>
          </c:spPr>
          <c:invertIfNegative val="0"/>
          <c:cat>
            <c:strRef>
              <c:f>'Tables Graphics'!$C$1:$D$1</c:f>
              <c:strCache>
                <c:ptCount val="2"/>
                <c:pt idx="0">
                  <c:v>FY2022</c:v>
                </c:pt>
                <c:pt idx="1">
                  <c:v>FY2021</c:v>
                </c:pt>
              </c:strCache>
            </c:strRef>
          </c:cat>
          <c:val>
            <c:numRef>
              <c:f>'Tables Graphics'!$C$13:$D$13</c:f>
              <c:numCache>
                <c:formatCode>_(* #,##0_);_(* \(#,##0\);_(* "-"??_);_(@_)</c:formatCode>
                <c:ptCount val="2"/>
                <c:pt idx="0">
                  <c:v>1373867.61</c:v>
                </c:pt>
                <c:pt idx="1">
                  <c:v>2316762.9200000004</c:v>
                </c:pt>
              </c:numCache>
            </c:numRef>
          </c:val>
          <c:extLst>
            <c:ext xmlns:c16="http://schemas.microsoft.com/office/drawing/2014/chart" uri="{C3380CC4-5D6E-409C-BE32-E72D297353CC}">
              <c16:uniqueId val="{0000000A-06BB-44DB-83AE-70EFF5B22923}"/>
            </c:ext>
          </c:extLst>
        </c:ser>
        <c:dLbls>
          <c:showLegendKey val="0"/>
          <c:showVal val="0"/>
          <c:showCatName val="0"/>
          <c:showSerName val="0"/>
          <c:showPercent val="0"/>
          <c:showBubbleSize val="0"/>
        </c:dLbls>
        <c:gapWidth val="150"/>
        <c:overlap val="100"/>
        <c:axId val="375095391"/>
        <c:axId val="375074175"/>
        <c:extLst>
          <c:ext xmlns:c15="http://schemas.microsoft.com/office/drawing/2012/chart" uri="{02D57815-91ED-43cb-92C2-25804820EDAC}">
            <c15:filteredBarSeries>
              <c15:ser>
                <c:idx val="10"/>
                <c:order val="10"/>
                <c:tx>
                  <c:strRef>
                    <c:extLst>
                      <c:ext uri="{02D57815-91ED-43cb-92C2-25804820EDAC}">
                        <c15:formulaRef>
                          <c15:sqref>'Tables Graphics'!$A$12</c15:sqref>
                        </c15:formulaRef>
                      </c:ext>
                    </c:extLst>
                    <c:strCache>
                      <c:ptCount val="1"/>
                      <c:pt idx="0">
                        <c:v>One-time ARPA</c:v>
                      </c:pt>
                    </c:strCache>
                  </c:strRef>
                </c:tx>
                <c:spPr>
                  <a:solidFill>
                    <a:schemeClr val="accent5">
                      <a:lumMod val="60000"/>
                    </a:schemeClr>
                  </a:solidFill>
                  <a:ln>
                    <a:noFill/>
                  </a:ln>
                  <a:effectLst/>
                </c:spPr>
                <c:invertIfNegative val="0"/>
                <c:cat>
                  <c:strRef>
                    <c:extLst>
                      <c:ext uri="{02D57815-91ED-43cb-92C2-25804820EDAC}">
                        <c15:formulaRef>
                          <c15:sqref>'Tables Graphics'!$C$1:$D$1</c15:sqref>
                        </c15:formulaRef>
                      </c:ext>
                    </c:extLst>
                    <c:strCache>
                      <c:ptCount val="2"/>
                      <c:pt idx="0">
                        <c:v>FY2022</c:v>
                      </c:pt>
                      <c:pt idx="1">
                        <c:v>FY2021</c:v>
                      </c:pt>
                    </c:strCache>
                  </c:strRef>
                </c:cat>
                <c:val>
                  <c:numRef>
                    <c:extLst>
                      <c:ext uri="{02D57815-91ED-43cb-92C2-25804820EDAC}">
                        <c15:formulaRef>
                          <c15:sqref>'Tables Graphics'!$C$12:$D$12</c15:sqref>
                        </c15:formulaRef>
                      </c:ext>
                    </c:extLst>
                    <c:numCache>
                      <c:formatCode>_(* #,##0_);_(* \(#,##0\);_(* "-"??_);_(@_)</c:formatCode>
                      <c:ptCount val="2"/>
                      <c:pt idx="0">
                        <c:v>0</c:v>
                      </c:pt>
                      <c:pt idx="1">
                        <c:v>0</c:v>
                      </c:pt>
                    </c:numCache>
                  </c:numRef>
                </c:val>
                <c:extLst>
                  <c:ext xmlns:c16="http://schemas.microsoft.com/office/drawing/2014/chart" uri="{C3380CC4-5D6E-409C-BE32-E72D297353CC}">
                    <c16:uniqueId val="{0000000B-06BB-44DB-83AE-70EFF5B22923}"/>
                  </c:ext>
                </c:extLst>
              </c15:ser>
            </c15:filteredBarSeries>
          </c:ext>
        </c:extLst>
      </c:barChart>
      <c:catAx>
        <c:axId val="37509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75074175"/>
        <c:crosses val="autoZero"/>
        <c:auto val="1"/>
        <c:lblAlgn val="ctr"/>
        <c:lblOffset val="100"/>
        <c:noMultiLvlLbl val="0"/>
      </c:catAx>
      <c:valAx>
        <c:axId val="3750741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75095391"/>
        <c:crosses val="autoZero"/>
        <c:crossBetween val="between"/>
        <c:dispUnits>
          <c:builtInUnit val="millions"/>
          <c:dispUnitsLbl>
            <c:layout>
              <c:manualLayout>
                <c:xMode val="edge"/>
                <c:yMode val="edge"/>
                <c:x val="7.0416586771900963E-2"/>
                <c:y val="0.30611389384341198"/>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dispUnitsLbl>
        </c:dispUnits>
      </c:valAx>
      <c:spPr>
        <a:noFill/>
        <a:ln>
          <a:noFill/>
        </a:ln>
        <a:effectLst/>
      </c:spPr>
    </c:plotArea>
    <c:legend>
      <c:legendPos val="b"/>
      <c:layout>
        <c:manualLayout>
          <c:xMode val="edge"/>
          <c:yMode val="edge"/>
          <c:x val="3.2013162533787755E-3"/>
          <c:y val="0.73460698166022786"/>
          <c:w val="0.99679857449011533"/>
          <c:h val="0.234369514319512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spPr>
    <a:no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Revenues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2022</c:v>
                </c:pt>
                <c:pt idx="1">
                  <c:v>2023</c:v>
                </c:pt>
                <c:pt idx="2">
                  <c:v>2024</c:v>
                </c:pt>
                <c:pt idx="3">
                  <c:v>2025</c:v>
                </c:pt>
                <c:pt idx="4">
                  <c:v>2026</c:v>
                </c:pt>
                <c:pt idx="5">
                  <c:v>2027</c:v>
                </c:pt>
              </c:numCache>
            </c:numRef>
          </c:cat>
          <c:val>
            <c:numRef>
              <c:f>Sheet1!$B$2:$B$7</c:f>
              <c:numCache>
                <c:formatCode>#,##0</c:formatCode>
                <c:ptCount val="6"/>
                <c:pt idx="0">
                  <c:v>286754870</c:v>
                </c:pt>
                <c:pt idx="1">
                  <c:v>237846173</c:v>
                </c:pt>
                <c:pt idx="2">
                  <c:v>246194992</c:v>
                </c:pt>
                <c:pt idx="3">
                  <c:v>254971531</c:v>
                </c:pt>
                <c:pt idx="4">
                  <c:v>264044091</c:v>
                </c:pt>
                <c:pt idx="5">
                  <c:v>273418434</c:v>
                </c:pt>
              </c:numCache>
            </c:numRef>
          </c:val>
          <c:smooth val="0"/>
          <c:extLst>
            <c:ext xmlns:c16="http://schemas.microsoft.com/office/drawing/2014/chart" uri="{C3380CC4-5D6E-409C-BE32-E72D297353CC}">
              <c16:uniqueId val="{00000000-E642-4705-85BE-9D0709052E0F}"/>
            </c:ext>
          </c:extLst>
        </c:ser>
        <c:ser>
          <c:idx val="1"/>
          <c:order val="1"/>
          <c:tx>
            <c:strRef>
              <c:f>Sheet1!$C$1</c:f>
              <c:strCache>
                <c:ptCount val="1"/>
                <c:pt idx="0">
                  <c:v>Expenseses</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f>Sheet1!$A$2:$A$7</c:f>
              <c:numCache>
                <c:formatCode>General</c:formatCode>
                <c:ptCount val="6"/>
                <c:pt idx="0">
                  <c:v>2022</c:v>
                </c:pt>
                <c:pt idx="1">
                  <c:v>2023</c:v>
                </c:pt>
                <c:pt idx="2">
                  <c:v>2024</c:v>
                </c:pt>
                <c:pt idx="3">
                  <c:v>2025</c:v>
                </c:pt>
                <c:pt idx="4">
                  <c:v>2026</c:v>
                </c:pt>
                <c:pt idx="5">
                  <c:v>2027</c:v>
                </c:pt>
              </c:numCache>
            </c:numRef>
          </c:cat>
          <c:val>
            <c:numRef>
              <c:f>Sheet1!$C$2:$C$7</c:f>
              <c:numCache>
                <c:formatCode>#,##0</c:formatCode>
                <c:ptCount val="6"/>
                <c:pt idx="0">
                  <c:v>284161021</c:v>
                </c:pt>
                <c:pt idx="1">
                  <c:v>237846173</c:v>
                </c:pt>
                <c:pt idx="2">
                  <c:v>246194992</c:v>
                </c:pt>
                <c:pt idx="3">
                  <c:v>254971531</c:v>
                </c:pt>
                <c:pt idx="4">
                  <c:v>264044091</c:v>
                </c:pt>
                <c:pt idx="5">
                  <c:v>273418434</c:v>
                </c:pt>
              </c:numCache>
            </c:numRef>
          </c:val>
          <c:smooth val="0"/>
          <c:extLst>
            <c:ext xmlns:c16="http://schemas.microsoft.com/office/drawing/2014/chart" uri="{C3380CC4-5D6E-409C-BE32-E72D297353CC}">
              <c16:uniqueId val="{00000001-E642-4705-85BE-9D0709052E0F}"/>
            </c:ext>
          </c:extLst>
        </c:ser>
        <c:dLbls>
          <c:showLegendKey val="0"/>
          <c:showVal val="0"/>
          <c:showCatName val="0"/>
          <c:showSerName val="0"/>
          <c:showPercent val="0"/>
          <c:showBubbleSize val="0"/>
        </c:dLbls>
        <c:marker val="1"/>
        <c:smooth val="0"/>
        <c:axId val="144706448"/>
        <c:axId val="1166705776"/>
      </c:lineChart>
      <c:catAx>
        <c:axId val="14470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6705776"/>
        <c:crosses val="autoZero"/>
        <c:auto val="1"/>
        <c:lblAlgn val="ctr"/>
        <c:lblOffset val="100"/>
        <c:noMultiLvlLbl val="0"/>
      </c:catAx>
      <c:valAx>
        <c:axId val="1166705776"/>
        <c:scaling>
          <c:orientation val="minMax"/>
          <c:min val="2200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7064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Sheet2!$A$2</c:f>
              <c:strCache>
                <c:ptCount val="1"/>
                <c:pt idx="0">
                  <c:v>12.739</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Sheet2!$B$1:$E$1</c:f>
              <c:strCache>
                <c:ptCount val="1"/>
                <c:pt idx="0">
                  <c:v>2022 Revenue Projection</c:v>
                </c:pt>
              </c:strCache>
              <c:extLst/>
            </c:strRef>
          </c:cat>
          <c:val>
            <c:numRef>
              <c:f>Sheet2!$B$2:$E$2</c:f>
              <c:numCache>
                <c:formatCode>"$"#,##0_);[Red]\("$"#,##0\)</c:formatCode>
                <c:ptCount val="1"/>
                <c:pt idx="0">
                  <c:v>82464420</c:v>
                </c:pt>
              </c:numCache>
              <c:extLst/>
            </c:numRef>
          </c:val>
          <c:extLst>
            <c:ext xmlns:c16="http://schemas.microsoft.com/office/drawing/2014/chart" uri="{C3380CC4-5D6E-409C-BE32-E72D297353CC}">
              <c16:uniqueId val="{00000000-AFE9-4413-8402-557D97C8DF23}"/>
            </c:ext>
          </c:extLst>
        </c:ser>
        <c:ser>
          <c:idx val="1"/>
          <c:order val="1"/>
          <c:tx>
            <c:strRef>
              <c:f>Sheet2!$A$3</c:f>
              <c:strCache>
                <c:ptCount val="1"/>
                <c:pt idx="0">
                  <c:v>12.200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Sheet2!$B$1:$E$1</c:f>
              <c:strCache>
                <c:ptCount val="1"/>
                <c:pt idx="0">
                  <c:v>2022 Revenue Projection</c:v>
                </c:pt>
              </c:strCache>
              <c:extLst/>
            </c:strRef>
          </c:cat>
          <c:val>
            <c:numRef>
              <c:f>Sheet2!$B$3:$E$3</c:f>
              <c:numCache>
                <c:formatCode>"$"#,##0_);[Red]\("$"#,##0\)</c:formatCode>
                <c:ptCount val="1"/>
                <c:pt idx="0">
                  <c:v>78975267</c:v>
                </c:pt>
              </c:numCache>
              <c:extLst/>
            </c:numRef>
          </c:val>
          <c:extLst>
            <c:ext xmlns:c16="http://schemas.microsoft.com/office/drawing/2014/chart" uri="{C3380CC4-5D6E-409C-BE32-E72D297353CC}">
              <c16:uniqueId val="{00000001-AFE9-4413-8402-557D97C8DF23}"/>
            </c:ext>
          </c:extLst>
        </c:ser>
        <c:dLbls>
          <c:showLegendKey val="0"/>
          <c:showVal val="0"/>
          <c:showCatName val="0"/>
          <c:showSerName val="0"/>
          <c:showPercent val="0"/>
          <c:showBubbleSize val="0"/>
        </c:dLbls>
        <c:gapWidth val="150"/>
        <c:shape val="box"/>
        <c:axId val="2056973904"/>
        <c:axId val="2140964160"/>
        <c:axId val="0"/>
      </c:bar3DChart>
      <c:catAx>
        <c:axId val="20569739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0964160"/>
        <c:crosses val="autoZero"/>
        <c:auto val="1"/>
        <c:lblAlgn val="ctr"/>
        <c:lblOffset val="100"/>
        <c:noMultiLvlLbl val="0"/>
      </c:catAx>
      <c:valAx>
        <c:axId val="2140964160"/>
        <c:scaling>
          <c:orientation val="minMax"/>
          <c:min val="350000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6973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369434969203868E-2"/>
          <c:y val="8.7722063432999528E-2"/>
          <c:w val="0.84598582563083502"/>
          <c:h val="0.82455587313400092"/>
        </c:manualLayout>
      </c:layout>
      <c:pie3DChart>
        <c:varyColors val="1"/>
        <c:ser>
          <c:idx val="0"/>
          <c:order val="0"/>
          <c:explosion val="7"/>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205-4F7D-B27D-260E7F960C2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205-4F7D-B27D-260E7F960C2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205-4F7D-B27D-260E7F960C2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205-4F7D-B27D-260E7F960C2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3205-4F7D-B27D-260E7F960C2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3205-4F7D-B27D-260E7F960C2D}"/>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3205-4F7D-B27D-260E7F960C2D}"/>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3205-4F7D-B27D-260E7F960C2D}"/>
              </c:ext>
            </c:extLst>
          </c:dPt>
          <c:dLbls>
            <c:dLbl>
              <c:idx val="0"/>
              <c:layout>
                <c:manualLayout>
                  <c:x val="-2.8748265111876295E-2"/>
                  <c:y val="-3.7874698268794887E-2"/>
                </c:manualLayout>
              </c:layout>
              <c:tx>
                <c:rich>
                  <a:bodyPr/>
                  <a:lstStyle/>
                  <a:p>
                    <a:fld id="{B4724085-1DCD-4A2A-8C35-CB618AAB8086}" type="CELLRANGE">
                      <a:rPr lang="en-US" baseline="0"/>
                      <a:pPr/>
                      <a:t>[CELLRANGE]</a:t>
                    </a:fld>
                    <a:r>
                      <a:rPr lang="en-US" baseline="0"/>
                      <a:t>, </a:t>
                    </a:r>
                    <a:fld id="{8EA4C645-EA18-4AC4-B869-2329159355AF}"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3205-4F7D-B27D-260E7F960C2D}"/>
                </c:ext>
              </c:extLst>
            </c:dLbl>
            <c:dLbl>
              <c:idx val="1"/>
              <c:layout>
                <c:manualLayout>
                  <c:x val="-9.5036033454872049E-2"/>
                  <c:y val="7.9009842771148447E-2"/>
                </c:manualLayout>
              </c:layout>
              <c:tx>
                <c:rich>
                  <a:bodyPr/>
                  <a:lstStyle/>
                  <a:p>
                    <a:fld id="{3DC0BA3C-BA8A-4B0D-BA90-D9BC7C5BD283}" type="CELLRANGE">
                      <a:rPr lang="en-US" baseline="0"/>
                      <a:pPr/>
                      <a:t>[CELLRANGE]</a:t>
                    </a:fld>
                    <a:r>
                      <a:rPr lang="en-US" baseline="0"/>
                      <a:t>, </a:t>
                    </a:r>
                    <a:fld id="{0DB5458A-D650-4784-841E-5A6DCE5C7389}"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3205-4F7D-B27D-260E7F960C2D}"/>
                </c:ext>
              </c:extLst>
            </c:dLbl>
            <c:dLbl>
              <c:idx val="2"/>
              <c:layout>
                <c:manualLayout>
                  <c:x val="7.9130085684236059E-3"/>
                  <c:y val="3.515001203331614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30588619-E486-47A4-B292-105F3AB67070}" type="CELLRANGE">
                      <a:rPr lang="en-US" baseline="0"/>
                      <a:pPr>
                        <a:defRPr>
                          <a:latin typeface="Arial" panose="020B0604020202020204" pitchFamily="34" charset="0"/>
                          <a:cs typeface="Arial" panose="020B0604020202020204" pitchFamily="34" charset="0"/>
                        </a:defRPr>
                      </a:pPr>
                      <a:t>[CELLRANGE]</a:t>
                    </a:fld>
                    <a:r>
                      <a:rPr lang="en-US" baseline="0"/>
                      <a:t>, </a:t>
                    </a:r>
                    <a:fld id="{13A9D06E-F2B2-458C-82E8-268BD0900840}" type="VALUE">
                      <a:rPr lang="en-US" baseline="0"/>
                      <a:pPr>
                        <a:defRPr>
                          <a:latin typeface="Arial" panose="020B0604020202020204" pitchFamily="34" charset="0"/>
                          <a:cs typeface="Arial" panose="020B0604020202020204" pitchFamily="34" charset="0"/>
                        </a:defRPr>
                      </a:pPr>
                      <a:t>[VALUE]</a:t>
                    </a:fld>
                    <a:endParaRPr lang="en-US" baseline="0"/>
                  </a:p>
                </c:rich>
              </c:tx>
              <c:numFmt formatCode="_(&quot;$&quot;* #,##0_);_(&quot;$&quot;* \(#,##0\);_(&quot;$&quot;* &quot;-&quot;_);_(@_)"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649162842518074"/>
                      <c:h val="7.1420257093347192E-2"/>
                    </c:manualLayout>
                  </c15:layout>
                  <c15:dlblFieldTable/>
                  <c15:showDataLabelsRange val="1"/>
                </c:ext>
                <c:ext xmlns:c16="http://schemas.microsoft.com/office/drawing/2014/chart" uri="{C3380CC4-5D6E-409C-BE32-E72D297353CC}">
                  <c16:uniqueId val="{00000005-3205-4F7D-B27D-260E7F960C2D}"/>
                </c:ext>
              </c:extLst>
            </c:dLbl>
            <c:dLbl>
              <c:idx val="3"/>
              <c:layout>
                <c:manualLayout>
                  <c:x val="0"/>
                  <c:y val="0.11115380997542956"/>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A82A4DDA-17F0-4EFB-ACA4-B5C6BAB72224}" type="CELLRANGE">
                      <a:rPr lang="en-US" baseline="0"/>
                      <a:pPr>
                        <a:defRPr>
                          <a:latin typeface="Arial" panose="020B0604020202020204" pitchFamily="34" charset="0"/>
                          <a:cs typeface="Arial" panose="020B0604020202020204" pitchFamily="34" charset="0"/>
                        </a:defRPr>
                      </a:pPr>
                      <a:t>[CELLRANGE]</a:t>
                    </a:fld>
                    <a:r>
                      <a:rPr lang="en-US" baseline="0"/>
                      <a:t>, </a:t>
                    </a:r>
                    <a:fld id="{137D498D-CC9C-4735-9B9D-C9907889D6A6}" type="VALUE">
                      <a:rPr lang="en-US" baseline="0"/>
                      <a:pPr>
                        <a:defRPr>
                          <a:latin typeface="Arial" panose="020B0604020202020204" pitchFamily="34" charset="0"/>
                          <a:cs typeface="Arial" panose="020B0604020202020204" pitchFamily="34" charset="0"/>
                        </a:defRPr>
                      </a:pPr>
                      <a:t>[VALUE]</a:t>
                    </a:fld>
                    <a:endParaRPr lang="en-US" baseline="0"/>
                  </a:p>
                </c:rich>
              </c:tx>
              <c:numFmt formatCode="_(&quot;$&quot;* #,##0_);_(&quot;$&quot;* \(#,##0\);_(&quot;$&quot;* &quot;-&quot;_);_(@_)"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383117530459691"/>
                      <c:h val="9.5591834243911419E-2"/>
                    </c:manualLayout>
                  </c15:layout>
                  <c15:dlblFieldTable/>
                  <c15:showDataLabelsRange val="1"/>
                </c:ext>
                <c:ext xmlns:c16="http://schemas.microsoft.com/office/drawing/2014/chart" uri="{C3380CC4-5D6E-409C-BE32-E72D297353CC}">
                  <c16:uniqueId val="{00000007-3205-4F7D-B27D-260E7F960C2D}"/>
                </c:ext>
              </c:extLst>
            </c:dLbl>
            <c:dLbl>
              <c:idx val="4"/>
              <c:layout>
                <c:manualLayout>
                  <c:x val="3.8771853958764961E-3"/>
                  <c:y val="-8.3621989189033907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D6FEA291-82EB-4673-BC76-BD81D503E9A4}" type="CELLRANGE">
                      <a:rPr lang="en-US" baseline="0" dirty="0"/>
                      <a:pPr>
                        <a:defRPr>
                          <a:latin typeface="Arial" panose="020B0604020202020204" pitchFamily="34" charset="0"/>
                          <a:cs typeface="Arial" panose="020B0604020202020204" pitchFamily="34" charset="0"/>
                        </a:defRPr>
                      </a:pPr>
                      <a:t>[CELLRANGE]</a:t>
                    </a:fld>
                    <a:r>
                      <a:rPr lang="en-US" baseline="0"/>
                      <a:t>, </a:t>
                    </a:r>
                    <a:fld id="{0A37294A-4FD7-4D55-93D5-0386442CDE6A}" type="VALUE">
                      <a:rPr lang="en-US" baseline="0" dirty="0"/>
                      <a:pPr>
                        <a:defRPr>
                          <a:latin typeface="Arial" panose="020B0604020202020204" pitchFamily="34" charset="0"/>
                          <a:cs typeface="Arial" panose="020B0604020202020204" pitchFamily="34" charset="0"/>
                        </a:defRPr>
                      </a:pPr>
                      <a:t>[VALUE]</a:t>
                    </a:fld>
                    <a:endParaRPr lang="en-US" baseline="0"/>
                  </a:p>
                </c:rich>
              </c:tx>
              <c:numFmt formatCode="_(&quot;$&quot;* #,##0_);_(&quot;$&quot;* \(#,##0\);_(&quot;$&quot;* &quot;-&quot;_);_(@_)"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6296079991891813"/>
                      <c:h val="0.10476351419055682"/>
                    </c:manualLayout>
                  </c15:layout>
                  <c15:dlblFieldTable/>
                  <c15:showDataLabelsRange val="1"/>
                </c:ext>
                <c:ext xmlns:c16="http://schemas.microsoft.com/office/drawing/2014/chart" uri="{C3380CC4-5D6E-409C-BE32-E72D297353CC}">
                  <c16:uniqueId val="{00000009-3205-4F7D-B27D-260E7F960C2D}"/>
                </c:ext>
              </c:extLst>
            </c:dLbl>
            <c:dLbl>
              <c:idx val="5"/>
              <c:layout>
                <c:manualLayout>
                  <c:x val="-1.7776087181834741E-2"/>
                  <c:y val="-6.1644573440382454E-2"/>
                </c:manualLayout>
              </c:layout>
              <c:tx>
                <c:rich>
                  <a:bodyPr/>
                  <a:lstStyle/>
                  <a:p>
                    <a:fld id="{9D7A6BB5-534A-4AB4-B7F0-BA05AC80EAC2}" type="CELLRANGE">
                      <a:rPr lang="en-US" baseline="0"/>
                      <a:pPr/>
                      <a:t>[CELLRANGE]</a:t>
                    </a:fld>
                    <a:r>
                      <a:rPr lang="en-US" baseline="0"/>
                      <a:t>, </a:t>
                    </a:r>
                    <a:fld id="{2D1FD770-0A19-488A-9319-C653F6A9E0BC}"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5-4F7D-B27D-260E7F960C2D}"/>
                </c:ext>
              </c:extLst>
            </c:dLbl>
            <c:dLbl>
              <c:idx val="6"/>
              <c:layout>
                <c:manualLayout>
                  <c:x val="3.800102375380528E-3"/>
                  <c:y val="-7.4393407359347311E-2"/>
                </c:manualLayout>
              </c:layout>
              <c:tx>
                <c:rich>
                  <a:bodyPr/>
                  <a:lstStyle/>
                  <a:p>
                    <a:fld id="{EAAE716D-492F-4A71-9383-DE76B7945576}" type="CELLRANGE">
                      <a:rPr lang="en-US" baseline="0"/>
                      <a:pPr/>
                      <a:t>[CELLRANGE]</a:t>
                    </a:fld>
                    <a:r>
                      <a:rPr lang="en-US" baseline="0"/>
                      <a:t>, </a:t>
                    </a:r>
                    <a:fld id="{177F14E3-F4AC-4882-85EB-22B636D1B6C6}"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3205-4F7D-B27D-260E7F960C2D}"/>
                </c:ext>
              </c:extLst>
            </c:dLbl>
            <c:dLbl>
              <c:idx val="7"/>
              <c:layout>
                <c:manualLayout>
                  <c:x val="0.12795811657508949"/>
                  <c:y val="-2.8579713002246519E-2"/>
                </c:manualLayout>
              </c:layout>
              <c:tx>
                <c:rich>
                  <a:bodyPr/>
                  <a:lstStyle/>
                  <a:p>
                    <a:fld id="{A81D649F-4EFB-4B85-8DEA-55ACB55EF91C}" type="CELLRANGE">
                      <a:rPr lang="en-US" baseline="0"/>
                      <a:pPr/>
                      <a:t>[CELLRANGE]</a:t>
                    </a:fld>
                    <a:r>
                      <a:rPr lang="en-US" baseline="0"/>
                      <a:t>, </a:t>
                    </a:r>
                    <a:fld id="{52B161DE-C104-4572-B8D9-9CB1F67FDB7B}"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3205-4F7D-B27D-260E7F960C2D}"/>
                </c:ext>
              </c:extLst>
            </c:dLbl>
            <c:numFmt formatCode="_(&quot;$&quot;* #,##0_);_(&quot;$&quot;* \(#,##0\);_(&quot;$&quot;* &quot;-&quot;_);_(@_)"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'EW revenues'!$B$4:$B$11</c:f>
              <c:strCache>
                <c:ptCount val="8"/>
                <c:pt idx="0">
                  <c:v>Charges for Services</c:v>
                </c:pt>
                <c:pt idx="1">
                  <c:v>Property Taxes</c:v>
                </c:pt>
                <c:pt idx="2">
                  <c:v>Sales Taxes</c:v>
                </c:pt>
                <c:pt idx="3">
                  <c:v>Capital Grants and Contributions</c:v>
                </c:pt>
                <c:pt idx="4">
                  <c:v>Operating Grants and Contributions</c:v>
                </c:pt>
                <c:pt idx="5">
                  <c:v>Selective Sales Taxes</c:v>
                </c:pt>
                <c:pt idx="6">
                  <c:v>Intangible, Transfer &amp; Franchise Taxes</c:v>
                </c:pt>
                <c:pt idx="7">
                  <c:v>Other Revenues</c:v>
                </c:pt>
              </c:strCache>
            </c:strRef>
          </c:cat>
          <c:val>
            <c:numRef>
              <c:f>'EW revenues'!$C$4:$C$11</c:f>
              <c:numCache>
                <c:formatCode>_(* #,##0_);_(* \(#,##0\);_(* "-"??_);_(@_)</c:formatCode>
                <c:ptCount val="8"/>
                <c:pt idx="0" formatCode="_(&quot;$&quot;* #,##0_);_(&quot;$&quot;* \(#,##0\);_(&quot;$&quot;* &quot;-&quot;??_);_(@_)">
                  <c:v>149694048</c:v>
                </c:pt>
                <c:pt idx="1">
                  <c:v>84431340</c:v>
                </c:pt>
                <c:pt idx="2">
                  <c:v>55570286</c:v>
                </c:pt>
                <c:pt idx="3">
                  <c:v>52706655</c:v>
                </c:pt>
                <c:pt idx="4">
                  <c:v>40903087</c:v>
                </c:pt>
                <c:pt idx="5">
                  <c:v>37987420</c:v>
                </c:pt>
                <c:pt idx="6">
                  <c:v>22625704</c:v>
                </c:pt>
                <c:pt idx="7">
                  <c:v>18709988</c:v>
                </c:pt>
              </c:numCache>
            </c:numRef>
          </c:val>
          <c:extLst>
            <c:ext xmlns:c15="http://schemas.microsoft.com/office/drawing/2012/chart" uri="{02D57815-91ED-43cb-92C2-25804820EDAC}">
              <c15:datalabelsRange>
                <c15:f>'EW revenues'!$B$4:$B$11</c15:f>
                <c15:dlblRangeCache>
                  <c:ptCount val="8"/>
                  <c:pt idx="0">
                    <c:v>Charges for Services</c:v>
                  </c:pt>
                  <c:pt idx="1">
                    <c:v>Property Taxes</c:v>
                  </c:pt>
                  <c:pt idx="2">
                    <c:v>Sales Taxes</c:v>
                  </c:pt>
                  <c:pt idx="3">
                    <c:v>Capital Grants and Contributions</c:v>
                  </c:pt>
                  <c:pt idx="4">
                    <c:v>Operating Grants and Contributions</c:v>
                  </c:pt>
                  <c:pt idx="5">
                    <c:v>Selective Sales Taxes</c:v>
                  </c:pt>
                  <c:pt idx="6">
                    <c:v>Intangible, Transfer &amp; Franchise Taxes</c:v>
                  </c:pt>
                  <c:pt idx="7">
                    <c:v>Other Revenues</c:v>
                  </c:pt>
                </c15:dlblRangeCache>
              </c15:datalabelsRange>
            </c:ext>
            <c:ext xmlns:c16="http://schemas.microsoft.com/office/drawing/2014/chart" uri="{C3380CC4-5D6E-409C-BE32-E72D297353CC}">
              <c16:uniqueId val="{00000010-3205-4F7D-B27D-260E7F960C2D}"/>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FF0000"/>
            </a:solidFill>
            <a:ln>
              <a:noFill/>
            </a:ln>
            <a:effectLst/>
            <a:sp3d/>
          </c:spPr>
          <c:invertIfNegative val="0"/>
          <c:cat>
            <c:strRef>
              <c:f>'EW expenses'!$F$3:$F$12</c:f>
              <c:strCache>
                <c:ptCount val="10"/>
                <c:pt idx="0">
                  <c:v>Governance &amp; Strategic Services</c:v>
                </c:pt>
                <c:pt idx="1">
                  <c:v>Municipal Operations</c:v>
                </c:pt>
                <c:pt idx="2">
                  <c:v>Infrastructure and development</c:v>
                </c:pt>
                <c:pt idx="3">
                  <c:v>Public Safety</c:v>
                </c:pt>
                <c:pt idx="4">
                  <c:v>Community Development and Grants</c:v>
                </c:pt>
                <c:pt idx="5">
                  <c:v>Parks and Recreation</c:v>
                </c:pt>
                <c:pt idx="6">
                  <c:v>Tourism Enhancement</c:v>
                </c:pt>
                <c:pt idx="7">
                  <c:v>Water and Sewer</c:v>
                </c:pt>
                <c:pt idx="8">
                  <c:v>Sanitation</c:v>
                </c:pt>
                <c:pt idx="9">
                  <c:v>Parking</c:v>
                </c:pt>
              </c:strCache>
            </c:strRef>
          </c:cat>
          <c:val>
            <c:numRef>
              <c:f>'EW expenses'!$G$3:$G$12</c:f>
              <c:numCache>
                <c:formatCode>_(* #,##0_);_(* \(#,##0\);_(* "-"??_);_(@_)</c:formatCode>
                <c:ptCount val="10"/>
                <c:pt idx="0" formatCode="_(&quot;$&quot;* #,##0_);_(&quot;$&quot;* \(#,##0\);_(&quot;$&quot;* &quot;-&quot;??_);_(@_)">
                  <c:v>5286117</c:v>
                </c:pt>
                <c:pt idx="1">
                  <c:v>14168459</c:v>
                </c:pt>
                <c:pt idx="2">
                  <c:v>83995343</c:v>
                </c:pt>
                <c:pt idx="3">
                  <c:v>86711320</c:v>
                </c:pt>
                <c:pt idx="4">
                  <c:v>29923615</c:v>
                </c:pt>
                <c:pt idx="5">
                  <c:v>14431690</c:v>
                </c:pt>
                <c:pt idx="6">
                  <c:v>15131446</c:v>
                </c:pt>
                <c:pt idx="7">
                  <c:v>71621297</c:v>
                </c:pt>
                <c:pt idx="8">
                  <c:v>24862652</c:v>
                </c:pt>
                <c:pt idx="9">
                  <c:v>16557612</c:v>
                </c:pt>
              </c:numCache>
            </c:numRef>
          </c:val>
          <c:extLst>
            <c:ext xmlns:c16="http://schemas.microsoft.com/office/drawing/2014/chart" uri="{C3380CC4-5D6E-409C-BE32-E72D297353CC}">
              <c16:uniqueId val="{00000000-9DA3-4A82-9D49-5294D449E34D}"/>
            </c:ext>
          </c:extLst>
        </c:ser>
        <c:dLbls>
          <c:showLegendKey val="0"/>
          <c:showVal val="0"/>
          <c:showCatName val="0"/>
          <c:showSerName val="0"/>
          <c:showPercent val="0"/>
          <c:showBubbleSize val="0"/>
        </c:dLbls>
        <c:gapWidth val="150"/>
        <c:shape val="box"/>
        <c:axId val="1542634383"/>
        <c:axId val="1542631471"/>
        <c:axId val="0"/>
      </c:bar3DChart>
      <c:catAx>
        <c:axId val="154263438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631471"/>
        <c:crosses val="autoZero"/>
        <c:auto val="1"/>
        <c:lblAlgn val="ctr"/>
        <c:lblOffset val="100"/>
        <c:noMultiLvlLbl val="0"/>
      </c:catAx>
      <c:valAx>
        <c:axId val="1542631471"/>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634383"/>
        <c:crosses val="autoZero"/>
        <c:crossBetween val="between"/>
        <c:dispUnits>
          <c:builtInUnit val="millions"/>
          <c:dispUnitsLbl>
            <c:layout>
              <c:manualLayout>
                <c:xMode val="edge"/>
                <c:yMode val="edge"/>
                <c:x val="5.8753352382884587E-2"/>
                <c:y val="0.23241985007828952"/>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66675" cap="rnd">
              <a:solidFill>
                <a:schemeClr val="accent1"/>
              </a:solidFill>
              <a:round/>
            </a:ln>
            <a:effectLst/>
          </c:spPr>
          <c:marker>
            <c:symbol val="none"/>
          </c:marker>
          <c:dLbls>
            <c:dLbl>
              <c:idx val="0"/>
              <c:layout>
                <c:manualLayout>
                  <c:x val="0"/>
                  <c:y val="-4.5337447563363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93-4229-877B-DD4C669EE741}"/>
                </c:ext>
              </c:extLst>
            </c:dLbl>
            <c:dLbl>
              <c:idx val="1"/>
              <c:layout>
                <c:manualLayout>
                  <c:x val="-2.6544155181214942E-2"/>
                  <c:y val="5.7702205989735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93-4229-877B-DD4C669EE741}"/>
                </c:ext>
              </c:extLst>
            </c:dLbl>
            <c:dLbl>
              <c:idx val="2"/>
              <c:layout>
                <c:manualLayout>
                  <c:x val="-1.0209290454313425E-2"/>
                  <c:y val="7.4188550558231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93-4229-877B-DD4C669EE741}"/>
                </c:ext>
              </c:extLst>
            </c:dLbl>
            <c:dLbl>
              <c:idx val="3"/>
              <c:layout>
                <c:manualLayout>
                  <c:x val="4.0837161817253703E-3"/>
                  <c:y val="1.6486344568495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93-4229-877B-DD4C669EE741}"/>
                </c:ext>
              </c:extLst>
            </c:dLbl>
            <c:dLbl>
              <c:idx val="4"/>
              <c:layout>
                <c:manualLayout>
                  <c:x val="2.0418580908626851E-3"/>
                  <c:y val="-3.29726891369918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793-4229-877B-DD4C669EE741}"/>
                </c:ext>
              </c:extLst>
            </c:dLbl>
            <c:dLbl>
              <c:idx val="5"/>
              <c:layout>
                <c:manualLayout>
                  <c:x val="-8.1674323634507405E-3"/>
                  <c:y val="7.0066964416107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93-4229-877B-DD4C669EE741}"/>
                </c:ext>
              </c:extLst>
            </c:dLbl>
            <c:dLbl>
              <c:idx val="6"/>
              <c:layout>
                <c:manualLayout>
                  <c:x val="-9.59673302705462E-2"/>
                  <c:y val="-3.2972689136991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93-4229-877B-DD4C669EE741}"/>
                </c:ext>
              </c:extLst>
            </c:dLbl>
            <c:numFmt formatCode="_(&quot;$&quot;* #,##0.00_);_(&quot;$&quot;* \(#,##0.00\);_(&quot;$&quot;* &quot;-&quot;??_);_(@_)"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'General Fund revenues'!$O$4:$O$10</c:f>
              <c:numCache>
                <c:formatCode>General</c:formatCode>
                <c:ptCount val="7"/>
                <c:pt idx="0">
                  <c:v>2015</c:v>
                </c:pt>
                <c:pt idx="1">
                  <c:v>2016</c:v>
                </c:pt>
                <c:pt idx="2">
                  <c:v>2017</c:v>
                </c:pt>
                <c:pt idx="3">
                  <c:v>2018</c:v>
                </c:pt>
                <c:pt idx="4">
                  <c:v>2019</c:v>
                </c:pt>
                <c:pt idx="5">
                  <c:v>2020</c:v>
                </c:pt>
                <c:pt idx="6">
                  <c:v>2021</c:v>
                </c:pt>
              </c:numCache>
            </c:numRef>
          </c:cat>
          <c:val>
            <c:numRef>
              <c:f>'General Fund revenues'!$P$4:$P$10</c:f>
              <c:numCache>
                <c:formatCode>_(* #,##0_);_(* \(#,##0\);_(* "-"??_);_(@_)</c:formatCode>
                <c:ptCount val="7"/>
                <c:pt idx="0">
                  <c:v>178380098</c:v>
                </c:pt>
                <c:pt idx="1">
                  <c:v>178221215</c:v>
                </c:pt>
                <c:pt idx="2">
                  <c:v>183415983</c:v>
                </c:pt>
                <c:pt idx="3">
                  <c:v>190927394</c:v>
                </c:pt>
                <c:pt idx="4">
                  <c:v>194812942</c:v>
                </c:pt>
                <c:pt idx="5">
                  <c:v>186318176</c:v>
                </c:pt>
                <c:pt idx="6">
                  <c:v>210452738</c:v>
                </c:pt>
              </c:numCache>
            </c:numRef>
          </c:val>
          <c:smooth val="0"/>
          <c:extLst>
            <c:ext xmlns:c16="http://schemas.microsoft.com/office/drawing/2014/chart" uri="{C3380CC4-5D6E-409C-BE32-E72D297353CC}">
              <c16:uniqueId val="{00000007-0793-4229-877B-DD4C669EE741}"/>
            </c:ext>
          </c:extLst>
        </c:ser>
        <c:dLbls>
          <c:showLegendKey val="0"/>
          <c:showVal val="0"/>
          <c:showCatName val="0"/>
          <c:showSerName val="0"/>
          <c:showPercent val="0"/>
          <c:showBubbleSize val="0"/>
        </c:dLbls>
        <c:smooth val="0"/>
        <c:axId val="1147460207"/>
        <c:axId val="1147462287"/>
      </c:lineChart>
      <c:catAx>
        <c:axId val="11474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47462287"/>
        <c:crosses val="autoZero"/>
        <c:auto val="1"/>
        <c:lblAlgn val="ctr"/>
        <c:lblOffset val="100"/>
        <c:noMultiLvlLbl val="0"/>
      </c:catAx>
      <c:valAx>
        <c:axId val="1147462287"/>
        <c:scaling>
          <c:orientation val="minMax"/>
          <c:min val="17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47460207"/>
        <c:crosses val="autoZero"/>
        <c:crossBetween val="between"/>
        <c:dispUnits>
          <c:builtInUnit val="millions"/>
          <c:dispUnitsLbl>
            <c:layout>
              <c:manualLayout>
                <c:xMode val="edge"/>
                <c:yMode val="edge"/>
                <c:x val="1.594419781853243E-2"/>
                <c:y val="0.34349030470914127"/>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66675" cap="rnd">
              <a:solidFill>
                <a:schemeClr val="accent1"/>
              </a:solidFill>
              <a:round/>
            </a:ln>
            <a:effectLst/>
          </c:spPr>
          <c:marker>
            <c:symbol val="none"/>
          </c:marker>
          <c:dLbls>
            <c:dLbl>
              <c:idx val="0"/>
              <c:layout>
                <c:manualLayout>
                  <c:x val="-1.7937222545849004E-2"/>
                  <c:y val="-7.5919335705812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BC-4EE7-B160-A7B9DC6B665B}"/>
                </c:ext>
              </c:extLst>
            </c:dLbl>
            <c:dLbl>
              <c:idx val="1"/>
              <c:layout>
                <c:manualLayout>
                  <c:x val="5.9790741819496247E-3"/>
                  <c:y val="5.69395017793594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BC-4EE7-B160-A7B9DC6B665B}"/>
                </c:ext>
              </c:extLst>
            </c:dLbl>
            <c:dLbl>
              <c:idx val="2"/>
              <c:layout>
                <c:manualLayout>
                  <c:x val="1.3951173091215878E-2"/>
                  <c:y val="9.48991696322657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BC-4EE7-B160-A7B9DC6B665B}"/>
                </c:ext>
              </c:extLst>
            </c:dLbl>
            <c:dLbl>
              <c:idx val="3"/>
              <c:layout>
                <c:manualLayout>
                  <c:x val="-6.3776791274129718E-2"/>
                  <c:y val="-0.116511895087847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BC-4EE7-B160-A7B9DC6B665B}"/>
                </c:ext>
              </c:extLst>
            </c:dLbl>
            <c:dLbl>
              <c:idx val="4"/>
              <c:layout>
                <c:manualLayout>
                  <c:x val="-2.853713240463612E-2"/>
                  <c:y val="0.100406684039939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BC-4EE7-B160-A7B9DC6B665B}"/>
                </c:ext>
              </c:extLst>
            </c:dLbl>
            <c:dLbl>
              <c:idx val="5"/>
              <c:layout>
                <c:manualLayout>
                  <c:x val="-4.2302342164996813E-3"/>
                  <c:y val="9.79135259338133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0BC-4EE7-B160-A7B9DC6B665B}"/>
                </c:ext>
              </c:extLst>
            </c:dLbl>
            <c:dLbl>
              <c:idx val="6"/>
              <c:layout>
                <c:manualLayout>
                  <c:x val="1.6041808950846673E-2"/>
                  <c:y val="4.9701011572841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BC-4EE7-B160-A7B9DC6B665B}"/>
                </c:ext>
              </c:extLst>
            </c:dLbl>
            <c:dLbl>
              <c:idx val="7"/>
              <c:layout>
                <c:manualLayout>
                  <c:x val="1.7986028112006107E-2"/>
                  <c:y val="4.294673130271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BC-4EE7-B160-A7B9DC6B665B}"/>
                </c:ext>
              </c:extLst>
            </c:dLbl>
            <c:dLbl>
              <c:idx val="8"/>
              <c:layout>
                <c:manualLayout>
                  <c:x val="-0.12774896174396883"/>
                  <c:y val="-3.9067073911134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0BC-4EE7-B160-A7B9DC6B665B}"/>
                </c:ext>
              </c:extLst>
            </c:dLbl>
            <c:dLbl>
              <c:idx val="9"/>
              <c:layout>
                <c:manualLayout>
                  <c:x val="-1.0267215967298073E-2"/>
                  <c:y val="-8.5167147700843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0BC-4EE7-B160-A7B9DC6B665B}"/>
                </c:ext>
              </c:extLst>
            </c:dLbl>
            <c:numFmt formatCode="_(&quot;$&quot;* #,##0.00_);_(&quot;$&quot;* \(#,##0.00\);_(&quot;$&quot;* &quot;-&quot;??_);_(@_)"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'General Fund expenditures'!$O$1:$O$10</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'General Fund expenditures'!$P$1:$P$10</c:f>
              <c:numCache>
                <c:formatCode>_(* #,##0_);_(* \(#,##0\);_(* "-"??_);_(@_)</c:formatCode>
                <c:ptCount val="10"/>
                <c:pt idx="0">
                  <c:v>158795734</c:v>
                </c:pt>
                <c:pt idx="1">
                  <c:v>160068651</c:v>
                </c:pt>
                <c:pt idx="2">
                  <c:v>162510837</c:v>
                </c:pt>
                <c:pt idx="3">
                  <c:v>170544469</c:v>
                </c:pt>
                <c:pt idx="4">
                  <c:v>175992422</c:v>
                </c:pt>
                <c:pt idx="5">
                  <c:v>174536144</c:v>
                </c:pt>
                <c:pt idx="6">
                  <c:v>176273712</c:v>
                </c:pt>
                <c:pt idx="7">
                  <c:v>183382672</c:v>
                </c:pt>
                <c:pt idx="8">
                  <c:v>190702622</c:v>
                </c:pt>
                <c:pt idx="9">
                  <c:v>187716362</c:v>
                </c:pt>
              </c:numCache>
            </c:numRef>
          </c:val>
          <c:smooth val="0"/>
          <c:extLst>
            <c:ext xmlns:c16="http://schemas.microsoft.com/office/drawing/2014/chart" uri="{C3380CC4-5D6E-409C-BE32-E72D297353CC}">
              <c16:uniqueId val="{0000000A-70BC-4EE7-B160-A7B9DC6B665B}"/>
            </c:ext>
          </c:extLst>
        </c:ser>
        <c:dLbls>
          <c:showLegendKey val="0"/>
          <c:showVal val="0"/>
          <c:showCatName val="0"/>
          <c:showSerName val="0"/>
          <c:showPercent val="0"/>
          <c:showBubbleSize val="0"/>
        </c:dLbls>
        <c:smooth val="0"/>
        <c:axId val="1147460207"/>
        <c:axId val="1147462287"/>
      </c:lineChart>
      <c:catAx>
        <c:axId val="11474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47462287"/>
        <c:crosses val="autoZero"/>
        <c:auto val="1"/>
        <c:lblAlgn val="ctr"/>
        <c:lblOffset val="100"/>
        <c:noMultiLvlLbl val="0"/>
      </c:catAx>
      <c:valAx>
        <c:axId val="1147462287"/>
        <c:scaling>
          <c:orientation val="minMax"/>
          <c:min val="155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47460207"/>
        <c:crosses val="autoZero"/>
        <c:crossBetween val="between"/>
        <c:dispUnits>
          <c:builtInUnit val="millions"/>
          <c:dispUnitsLbl>
            <c:layout>
              <c:manualLayout>
                <c:xMode val="edge"/>
                <c:yMode val="edge"/>
                <c:x val="8.3822828004868621E-3"/>
                <c:y val="0.3672548694743471"/>
              </c:manualLayout>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47625" cap="rnd">
              <a:solidFill>
                <a:schemeClr val="accent1"/>
              </a:solidFill>
              <a:round/>
            </a:ln>
            <a:effectLst/>
          </c:spPr>
          <c:marker>
            <c:symbol val="none"/>
          </c:marker>
          <c:dLbls>
            <c:dLbl>
              <c:idx val="0"/>
              <c:layout>
                <c:manualLayout>
                  <c:x val="-7.7972721519658002E-3"/>
                  <c:y val="5.7347670250895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FB-4624-95BB-093D79F9EE89}"/>
                </c:ext>
              </c:extLst>
            </c:dLbl>
            <c:dLbl>
              <c:idx val="1"/>
              <c:layout>
                <c:manualLayout>
                  <c:x val="0"/>
                  <c:y val="-7.16845878136199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FB-4624-95BB-093D79F9EE89}"/>
                </c:ext>
              </c:extLst>
            </c:dLbl>
            <c:dLbl>
              <c:idx val="2"/>
              <c:layout>
                <c:manualLayout>
                  <c:x val="0"/>
                  <c:y val="5.7347670250895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FB-4624-95BB-093D79F9EE89}"/>
                </c:ext>
              </c:extLst>
            </c:dLbl>
            <c:dLbl>
              <c:idx val="3"/>
              <c:layout>
                <c:manualLayout>
                  <c:x val="1.9493180379913696E-3"/>
                  <c:y val="6.6905615292712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FB-4624-95BB-093D79F9EE89}"/>
                </c:ext>
              </c:extLst>
            </c:dLbl>
            <c:dLbl>
              <c:idx val="4"/>
              <c:layout>
                <c:manualLayout>
                  <c:x val="1.3645226265940016E-2"/>
                  <c:y val="4.301075268817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FB-4624-95BB-093D79F9EE89}"/>
                </c:ext>
              </c:extLst>
            </c:dLbl>
            <c:dLbl>
              <c:idx val="5"/>
              <c:layout>
                <c:manualLayout>
                  <c:x val="-1.7543862341922969E-2"/>
                  <c:y val="-0.105137395459976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FB-4624-95BB-093D79F9EE89}"/>
                </c:ext>
              </c:extLst>
            </c:dLbl>
            <c:dLbl>
              <c:idx val="6"/>
              <c:layout>
                <c:manualLayout>
                  <c:x val="9.7465901899572056E-3"/>
                  <c:y val="4.3010752688172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1FB-4624-95BB-093D79F9EE89}"/>
                </c:ext>
              </c:extLst>
            </c:dLbl>
            <c:dLbl>
              <c:idx val="7"/>
              <c:layout>
                <c:manualLayout>
                  <c:x val="9.7465901899572056E-3"/>
                  <c:y val="7.1684587813620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FB-4624-95BB-093D79F9EE89}"/>
                </c:ext>
              </c:extLst>
            </c:dLbl>
            <c:dLbl>
              <c:idx val="8"/>
              <c:layout>
                <c:manualLayout>
                  <c:x val="1.3645226265940088E-2"/>
                  <c:y val="5.2568697729988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1FB-4624-95BB-093D79F9EE89}"/>
                </c:ext>
              </c:extLst>
            </c:dLbl>
            <c:dLbl>
              <c:idx val="9"/>
              <c:layout>
                <c:manualLayout>
                  <c:x val="-7.7972721519657645E-2"/>
                  <c:y val="-2.86738351254480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1FB-4624-95BB-093D79F9EE89}"/>
                </c:ext>
              </c:extLst>
            </c:dLbl>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'Fund balance'!$D$1:$D$10</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'Fund balance'!$E$1:$E$10</c:f>
              <c:numCache>
                <c:formatCode>_(* #,##0_);_(* \(#,##0\);_(* "-"??_);_(@_)</c:formatCode>
                <c:ptCount val="10"/>
                <c:pt idx="0">
                  <c:v>33501656</c:v>
                </c:pt>
                <c:pt idx="1">
                  <c:v>34784624</c:v>
                </c:pt>
                <c:pt idx="2">
                  <c:v>33885347</c:v>
                </c:pt>
                <c:pt idx="3">
                  <c:v>35469986</c:v>
                </c:pt>
                <c:pt idx="4">
                  <c:v>36709036</c:v>
                </c:pt>
                <c:pt idx="5">
                  <c:v>39416139</c:v>
                </c:pt>
                <c:pt idx="6">
                  <c:v>41703437</c:v>
                </c:pt>
                <c:pt idx="7">
                  <c:v>45493739</c:v>
                </c:pt>
                <c:pt idx="8">
                  <c:v>46411307</c:v>
                </c:pt>
                <c:pt idx="9">
                  <c:v>48892738</c:v>
                </c:pt>
              </c:numCache>
            </c:numRef>
          </c:val>
          <c:smooth val="0"/>
          <c:extLst>
            <c:ext xmlns:c16="http://schemas.microsoft.com/office/drawing/2014/chart" uri="{C3380CC4-5D6E-409C-BE32-E72D297353CC}">
              <c16:uniqueId val="{0000000A-21FB-4624-95BB-093D79F9EE89}"/>
            </c:ext>
          </c:extLst>
        </c:ser>
        <c:dLbls>
          <c:showLegendKey val="0"/>
          <c:showVal val="0"/>
          <c:showCatName val="0"/>
          <c:showSerName val="0"/>
          <c:showPercent val="0"/>
          <c:showBubbleSize val="0"/>
        </c:dLbls>
        <c:smooth val="0"/>
        <c:axId val="1147460207"/>
        <c:axId val="1147462287"/>
      </c:lineChart>
      <c:catAx>
        <c:axId val="11474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47462287"/>
        <c:crosses val="autoZero"/>
        <c:auto val="1"/>
        <c:lblAlgn val="ctr"/>
        <c:lblOffset val="100"/>
        <c:noMultiLvlLbl val="0"/>
      </c:catAx>
      <c:valAx>
        <c:axId val="1147462287"/>
        <c:scaling>
          <c:orientation val="minMax"/>
          <c:max val="50000000"/>
          <c:min val="3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47460207"/>
        <c:crosses val="autoZero"/>
        <c:crossBetween val="between"/>
        <c:dispUnits>
          <c:builtInUnit val="millions"/>
          <c:dispUnitsLbl>
            <c:layout>
              <c:manualLayout>
                <c:xMode val="edge"/>
                <c:yMode val="edge"/>
                <c:x val="1.3173962091919776E-2"/>
                <c:y val="0.37877725045620908"/>
              </c:manualLayout>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0.1078431372549019"/>
                  <c:y val="-3.1089450808900056E-2"/>
                </c:manualLayout>
              </c:layout>
              <c:spPr>
                <a:solidFill>
                  <a:srgbClr val="FFFFFF"/>
                </a:solidFill>
                <a:ln w="9525" cap="flat" cmpd="sng" algn="ctr">
                  <a:solidFill>
                    <a:srgbClr val="000000">
                      <a:lumMod val="25000"/>
                      <a:lumOff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113904"/>
                        <a:gd name="adj2" fmla="val 74691"/>
                      </a:avLst>
                    </a:prstGeom>
                    <a:noFill/>
                    <a:ln>
                      <a:noFill/>
                    </a:ln>
                  </c15:spPr>
                </c:ext>
                <c:ext xmlns:c16="http://schemas.microsoft.com/office/drawing/2014/chart" uri="{C3380CC4-5D6E-409C-BE32-E72D297353CC}">
                  <c16:uniqueId val="{00000003-7253-4507-BC92-CA717BE74ACB}"/>
                </c:ext>
              </c:extLst>
            </c:dLbl>
            <c:dLbl>
              <c:idx val="5"/>
              <c:layout>
                <c:manualLayout>
                  <c:x val="-0.13480392156862744"/>
                  <c:y val="-1.51464565464196E-3"/>
                </c:manualLayout>
              </c:layout>
              <c:spPr>
                <a:xfrm>
                  <a:off x="5157942" y="0"/>
                  <a:ext cx="1136886" cy="806136"/>
                </a:xfrm>
                <a:solidFill>
                  <a:srgbClr val="FFFFFF"/>
                </a:solidFill>
                <a:ln w="9525" cap="flat" cmpd="sng" algn="ctr">
                  <a:solidFill>
                    <a:srgbClr val="000000">
                      <a:lumMod val="25000"/>
                      <a:lumOff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20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104860"/>
                        <a:gd name="adj2" fmla="val 42487"/>
                      </a:avLst>
                    </a:prstGeom>
                    <a:noFill/>
                    <a:ln>
                      <a:noFill/>
                    </a:ln>
                  </c15:spPr>
                  <c15:layout>
                    <c:manualLayout>
                      <c:w val="0.14627219391693685"/>
                      <c:h val="0.15180106969554369"/>
                    </c:manualLayout>
                  </c15:layout>
                </c:ext>
                <c:ext xmlns:c16="http://schemas.microsoft.com/office/drawing/2014/chart" uri="{C3380CC4-5D6E-409C-BE32-E72D297353CC}">
                  <c16:uniqueId val="{00000002-7253-4507-BC92-CA717BE74A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'6yrGF Rev thru May'!$D$129:$I$129</c:f>
              <c:strCache>
                <c:ptCount val="6"/>
                <c:pt idx="0">
                  <c:v>FY17</c:v>
                </c:pt>
                <c:pt idx="1">
                  <c:v>FY18</c:v>
                </c:pt>
                <c:pt idx="2">
                  <c:v>FY19</c:v>
                </c:pt>
                <c:pt idx="3">
                  <c:v>FY20</c:v>
                </c:pt>
                <c:pt idx="4">
                  <c:v>FY21</c:v>
                </c:pt>
                <c:pt idx="5">
                  <c:v>FY22</c:v>
                </c:pt>
              </c:strCache>
            </c:strRef>
          </c:cat>
          <c:val>
            <c:numRef>
              <c:f>'6yrGF Rev thru May'!$D$130:$I$130</c:f>
              <c:numCache>
                <c:formatCode>_("$"* #,##0_);_("$"* \(#,##0\);_("$"* "-"??_);_(@_)</c:formatCode>
                <c:ptCount val="6"/>
                <c:pt idx="0">
                  <c:v>75688064.620000035</c:v>
                </c:pt>
                <c:pt idx="1">
                  <c:v>65961125.129999973</c:v>
                </c:pt>
                <c:pt idx="2">
                  <c:v>68718258.160000026</c:v>
                </c:pt>
                <c:pt idx="3">
                  <c:v>57116351.289999977</c:v>
                </c:pt>
                <c:pt idx="4">
                  <c:v>67321056.319999978</c:v>
                </c:pt>
                <c:pt idx="5">
                  <c:v>80537097.51000002</c:v>
                </c:pt>
              </c:numCache>
            </c:numRef>
          </c:val>
          <c:extLst>
            <c:ext xmlns:c16="http://schemas.microsoft.com/office/drawing/2014/chart" uri="{C3380CC4-5D6E-409C-BE32-E72D297353CC}">
              <c16:uniqueId val="{00000000-7253-4507-BC92-CA717BE74ACB}"/>
            </c:ext>
          </c:extLst>
        </c:ser>
        <c:dLbls>
          <c:showLegendKey val="0"/>
          <c:showVal val="0"/>
          <c:showCatName val="0"/>
          <c:showSerName val="0"/>
          <c:showPercent val="0"/>
          <c:showBubbleSize val="0"/>
        </c:dLbls>
        <c:gapWidth val="150"/>
        <c:shape val="box"/>
        <c:axId val="375179423"/>
        <c:axId val="375180671"/>
        <c:axId val="0"/>
      </c:bar3DChart>
      <c:catAx>
        <c:axId val="37517942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5180671"/>
        <c:crosses val="autoZero"/>
        <c:auto val="1"/>
        <c:lblAlgn val="ctr"/>
        <c:lblOffset val="100"/>
        <c:noMultiLvlLbl val="0"/>
      </c:catAx>
      <c:valAx>
        <c:axId val="375180671"/>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5179423"/>
        <c:crosses val="autoZero"/>
        <c:crossBetween val="between"/>
        <c:dispUnits>
          <c:builtInUnit val="millions"/>
          <c:dispUnitsLbl>
            <c:layout>
              <c:manualLayout>
                <c:xMode val="edge"/>
                <c:yMode val="edge"/>
                <c:x val="2.182839277443261E-2"/>
                <c:y val="0.45120170801789594"/>
              </c:manualLayout>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25313754476684"/>
          <c:y val="9.4208009494980469E-2"/>
          <c:w val="0.76018284045994644"/>
          <c:h val="0.57843145357419379"/>
        </c:manualLayout>
      </c:layout>
      <c:barChart>
        <c:barDir val="col"/>
        <c:grouping val="stacked"/>
        <c:varyColors val="0"/>
        <c:ser>
          <c:idx val="0"/>
          <c:order val="0"/>
          <c:tx>
            <c:strRef>
              <c:f>'21 v 22 GF Graph'!$A$2</c:f>
              <c:strCache>
                <c:ptCount val="1"/>
                <c:pt idx="0">
                  <c:v>Property Tax</c:v>
                </c:pt>
              </c:strCache>
            </c:strRef>
          </c:tx>
          <c:spPr>
            <a:solidFill>
              <a:schemeClr val="accent1"/>
            </a:solidFill>
            <a:ln>
              <a:noFill/>
            </a:ln>
            <a:effectLst/>
          </c:spPr>
          <c:invertIfNegative val="0"/>
          <c:cat>
            <c:strRef>
              <c:f>'21 v 22 GF Graph'!$C$1:$D$1</c:f>
              <c:strCache>
                <c:ptCount val="2"/>
                <c:pt idx="0">
                  <c:v>FY2022</c:v>
                </c:pt>
                <c:pt idx="1">
                  <c:v>FY2021</c:v>
                </c:pt>
              </c:strCache>
            </c:strRef>
          </c:cat>
          <c:val>
            <c:numRef>
              <c:f>'21 v 22 GF Graph'!$C$2:$D$2</c:f>
              <c:numCache>
                <c:formatCode>_(* #,##0_);_(* \(#,##0\);_(* "-"??_);_(@_)</c:formatCode>
                <c:ptCount val="2"/>
                <c:pt idx="0">
                  <c:v>19517543.189999998</c:v>
                </c:pt>
                <c:pt idx="1">
                  <c:v>16456077.730000002</c:v>
                </c:pt>
              </c:numCache>
            </c:numRef>
          </c:val>
          <c:extLst>
            <c:ext xmlns:c16="http://schemas.microsoft.com/office/drawing/2014/chart" uri="{C3380CC4-5D6E-409C-BE32-E72D297353CC}">
              <c16:uniqueId val="{00000000-8532-4CA0-B300-9D66991A0860}"/>
            </c:ext>
          </c:extLst>
        </c:ser>
        <c:ser>
          <c:idx val="1"/>
          <c:order val="1"/>
          <c:tx>
            <c:strRef>
              <c:f>'21 v 22 GF Graph'!$A$3</c:f>
              <c:strCache>
                <c:ptCount val="1"/>
                <c:pt idx="0">
                  <c:v>Sales Tax</c:v>
                </c:pt>
              </c:strCache>
            </c:strRef>
          </c:tx>
          <c:spPr>
            <a:solidFill>
              <a:schemeClr val="accent2"/>
            </a:solidFill>
            <a:ln>
              <a:noFill/>
            </a:ln>
            <a:effectLst/>
          </c:spPr>
          <c:invertIfNegative val="0"/>
          <c:cat>
            <c:strRef>
              <c:f>'21 v 22 GF Graph'!$C$1:$D$1</c:f>
              <c:strCache>
                <c:ptCount val="2"/>
                <c:pt idx="0">
                  <c:v>FY2022</c:v>
                </c:pt>
                <c:pt idx="1">
                  <c:v>FY2021</c:v>
                </c:pt>
              </c:strCache>
            </c:strRef>
          </c:cat>
          <c:val>
            <c:numRef>
              <c:f>'21 v 22 GF Graph'!$C$3:$D$3</c:f>
              <c:numCache>
                <c:formatCode>_(* #,##0_);_(* \(#,##0\);_(* "-"??_);_(@_)</c:formatCode>
                <c:ptCount val="2"/>
                <c:pt idx="0">
                  <c:v>26309599.640000001</c:v>
                </c:pt>
                <c:pt idx="1">
                  <c:v>20948420.149999999</c:v>
                </c:pt>
              </c:numCache>
            </c:numRef>
          </c:val>
          <c:extLst>
            <c:ext xmlns:c16="http://schemas.microsoft.com/office/drawing/2014/chart" uri="{C3380CC4-5D6E-409C-BE32-E72D297353CC}">
              <c16:uniqueId val="{00000001-8532-4CA0-B300-9D66991A0860}"/>
            </c:ext>
          </c:extLst>
        </c:ser>
        <c:ser>
          <c:idx val="2"/>
          <c:order val="2"/>
          <c:tx>
            <c:strRef>
              <c:f>'21 v 22 GF Graph'!$A$4</c:f>
              <c:strCache>
                <c:ptCount val="1"/>
                <c:pt idx="0">
                  <c:v>Other Taxes</c:v>
                </c:pt>
              </c:strCache>
            </c:strRef>
          </c:tx>
          <c:spPr>
            <a:solidFill>
              <a:schemeClr val="accent3"/>
            </a:solidFill>
            <a:ln>
              <a:noFill/>
            </a:ln>
            <a:effectLst/>
          </c:spPr>
          <c:invertIfNegative val="0"/>
          <c:cat>
            <c:strRef>
              <c:f>'21 v 22 GF Graph'!$C$1:$D$1</c:f>
              <c:strCache>
                <c:ptCount val="2"/>
                <c:pt idx="0">
                  <c:v>FY2022</c:v>
                </c:pt>
                <c:pt idx="1">
                  <c:v>FY2021</c:v>
                </c:pt>
              </c:strCache>
            </c:strRef>
          </c:cat>
          <c:val>
            <c:numRef>
              <c:f>'21 v 22 GF Graph'!$C$4:$D$4</c:f>
              <c:numCache>
                <c:formatCode>_(* #,##0_);_(* \(#,##0\);_(* "-"??_);_(@_)</c:formatCode>
                <c:ptCount val="2"/>
                <c:pt idx="0">
                  <c:v>8539561.8300000001</c:v>
                </c:pt>
                <c:pt idx="1">
                  <c:v>7587225.1000000006</c:v>
                </c:pt>
              </c:numCache>
            </c:numRef>
          </c:val>
          <c:extLst>
            <c:ext xmlns:c16="http://schemas.microsoft.com/office/drawing/2014/chart" uri="{C3380CC4-5D6E-409C-BE32-E72D297353CC}">
              <c16:uniqueId val="{00000002-8532-4CA0-B300-9D66991A0860}"/>
            </c:ext>
          </c:extLst>
        </c:ser>
        <c:ser>
          <c:idx val="3"/>
          <c:order val="3"/>
          <c:tx>
            <c:strRef>
              <c:f>'21 v 22 GF Graph'!$A$5</c:f>
              <c:strCache>
                <c:ptCount val="1"/>
                <c:pt idx="0">
                  <c:v>Hotel/Motel &amp; Auto Rental</c:v>
                </c:pt>
              </c:strCache>
            </c:strRef>
          </c:tx>
          <c:spPr>
            <a:solidFill>
              <a:schemeClr val="accent4"/>
            </a:solidFill>
            <a:ln>
              <a:noFill/>
            </a:ln>
            <a:effectLst/>
          </c:spPr>
          <c:invertIfNegative val="0"/>
          <c:cat>
            <c:strRef>
              <c:f>'21 v 22 GF Graph'!$C$1:$D$1</c:f>
              <c:strCache>
                <c:ptCount val="2"/>
                <c:pt idx="0">
                  <c:v>FY2022</c:v>
                </c:pt>
                <c:pt idx="1">
                  <c:v>FY2021</c:v>
                </c:pt>
              </c:strCache>
            </c:strRef>
          </c:cat>
          <c:val>
            <c:numRef>
              <c:f>'21 v 22 GF Graph'!$C$5:$D$5</c:f>
              <c:numCache>
                <c:formatCode>_(* #,##0_);_(* \(#,##0\);_(* "-"??_);_(@_)</c:formatCode>
                <c:ptCount val="2"/>
                <c:pt idx="0">
                  <c:v>7160962.3200000003</c:v>
                </c:pt>
                <c:pt idx="1">
                  <c:v>3925161.25</c:v>
                </c:pt>
              </c:numCache>
            </c:numRef>
          </c:val>
          <c:extLst>
            <c:ext xmlns:c16="http://schemas.microsoft.com/office/drawing/2014/chart" uri="{C3380CC4-5D6E-409C-BE32-E72D297353CC}">
              <c16:uniqueId val="{00000003-8532-4CA0-B300-9D66991A0860}"/>
            </c:ext>
          </c:extLst>
        </c:ser>
        <c:ser>
          <c:idx val="4"/>
          <c:order val="4"/>
          <c:tx>
            <c:strRef>
              <c:f>'21 v 22 GF Graph'!$A$6</c:f>
              <c:strCache>
                <c:ptCount val="1"/>
                <c:pt idx="0">
                  <c:v>Lic/Permits, Fees &amp; Fines</c:v>
                </c:pt>
              </c:strCache>
            </c:strRef>
          </c:tx>
          <c:spPr>
            <a:solidFill>
              <a:schemeClr val="accent5"/>
            </a:solidFill>
            <a:ln>
              <a:noFill/>
            </a:ln>
            <a:effectLst/>
          </c:spPr>
          <c:invertIfNegative val="0"/>
          <c:cat>
            <c:strRef>
              <c:f>'21 v 22 GF Graph'!$C$1:$D$1</c:f>
              <c:strCache>
                <c:ptCount val="2"/>
                <c:pt idx="0">
                  <c:v>FY2022</c:v>
                </c:pt>
                <c:pt idx="1">
                  <c:v>FY2021</c:v>
                </c:pt>
              </c:strCache>
            </c:strRef>
          </c:cat>
          <c:val>
            <c:numRef>
              <c:f>'21 v 22 GF Graph'!$C$6:$D$6</c:f>
              <c:numCache>
                <c:formatCode>_(* #,##0_);_(* \(#,##0\);_(* "-"??_);_(@_)</c:formatCode>
                <c:ptCount val="2"/>
                <c:pt idx="0">
                  <c:v>10871964.259999998</c:v>
                </c:pt>
                <c:pt idx="1">
                  <c:v>9742774.5399999991</c:v>
                </c:pt>
              </c:numCache>
            </c:numRef>
          </c:val>
          <c:extLst>
            <c:ext xmlns:c16="http://schemas.microsoft.com/office/drawing/2014/chart" uri="{C3380CC4-5D6E-409C-BE32-E72D297353CC}">
              <c16:uniqueId val="{00000004-8532-4CA0-B300-9D66991A0860}"/>
            </c:ext>
          </c:extLst>
        </c:ser>
        <c:ser>
          <c:idx val="5"/>
          <c:order val="5"/>
          <c:tx>
            <c:strRef>
              <c:f>'21 v 22 GF Graph'!$A$7</c:f>
              <c:strCache>
                <c:ptCount val="1"/>
                <c:pt idx="0">
                  <c:v>Recreation Fees</c:v>
                </c:pt>
              </c:strCache>
            </c:strRef>
          </c:tx>
          <c:spPr>
            <a:solidFill>
              <a:schemeClr val="accent6"/>
            </a:solidFill>
            <a:ln>
              <a:noFill/>
            </a:ln>
            <a:effectLst/>
          </c:spPr>
          <c:invertIfNegative val="0"/>
          <c:cat>
            <c:strRef>
              <c:f>'21 v 22 GF Graph'!$C$1:$D$1</c:f>
              <c:strCache>
                <c:ptCount val="2"/>
                <c:pt idx="0">
                  <c:v>FY2022</c:v>
                </c:pt>
                <c:pt idx="1">
                  <c:v>FY2021</c:v>
                </c:pt>
              </c:strCache>
            </c:strRef>
          </c:cat>
          <c:val>
            <c:numRef>
              <c:f>'21 v 22 GF Graph'!$C$7:$D$7</c:f>
              <c:numCache>
                <c:formatCode>_(* #,##0_);_(* \(#,##0\);_(* "-"??_);_(@_)</c:formatCode>
                <c:ptCount val="2"/>
                <c:pt idx="0">
                  <c:v>321848.58999999997</c:v>
                </c:pt>
                <c:pt idx="1">
                  <c:v>167178.70000000001</c:v>
                </c:pt>
              </c:numCache>
            </c:numRef>
          </c:val>
          <c:extLst>
            <c:ext xmlns:c16="http://schemas.microsoft.com/office/drawing/2014/chart" uri="{C3380CC4-5D6E-409C-BE32-E72D297353CC}">
              <c16:uniqueId val="{00000005-8532-4CA0-B300-9D66991A0860}"/>
            </c:ext>
          </c:extLst>
        </c:ser>
        <c:ser>
          <c:idx val="6"/>
          <c:order val="6"/>
          <c:tx>
            <c:strRef>
              <c:f>'21 v 22 GF Graph'!$A$8</c:f>
              <c:strCache>
                <c:ptCount val="1"/>
                <c:pt idx="0">
                  <c:v>Inspection Fees</c:v>
                </c:pt>
              </c:strCache>
            </c:strRef>
          </c:tx>
          <c:spPr>
            <a:solidFill>
              <a:schemeClr val="accent1">
                <a:lumMod val="60000"/>
              </a:schemeClr>
            </a:solidFill>
            <a:ln>
              <a:noFill/>
            </a:ln>
            <a:effectLst/>
          </c:spPr>
          <c:invertIfNegative val="0"/>
          <c:cat>
            <c:strRef>
              <c:f>'21 v 22 GF Graph'!$C$1:$D$1</c:f>
              <c:strCache>
                <c:ptCount val="2"/>
                <c:pt idx="0">
                  <c:v>FY2022</c:v>
                </c:pt>
                <c:pt idx="1">
                  <c:v>FY2021</c:v>
                </c:pt>
              </c:strCache>
            </c:strRef>
          </c:cat>
          <c:val>
            <c:numRef>
              <c:f>'21 v 22 GF Graph'!$C$8:$D$8</c:f>
              <c:numCache>
                <c:formatCode>_(* #,##0_);_(* \(#,##0\);_(* "-"??_);_(@_)</c:formatCode>
                <c:ptCount val="2"/>
                <c:pt idx="0">
                  <c:v>2160673.2999999998</c:v>
                </c:pt>
                <c:pt idx="1">
                  <c:v>2051058.66</c:v>
                </c:pt>
              </c:numCache>
            </c:numRef>
          </c:val>
          <c:extLst>
            <c:ext xmlns:c16="http://schemas.microsoft.com/office/drawing/2014/chart" uri="{C3380CC4-5D6E-409C-BE32-E72D297353CC}">
              <c16:uniqueId val="{00000006-8532-4CA0-B300-9D66991A0860}"/>
            </c:ext>
          </c:extLst>
        </c:ser>
        <c:ser>
          <c:idx val="7"/>
          <c:order val="7"/>
          <c:tx>
            <c:strRef>
              <c:f>'21 v 22 GF Graph'!$A$9</c:f>
              <c:strCache>
                <c:ptCount val="1"/>
                <c:pt idx="0">
                  <c:v>Public Safety Reimb</c:v>
                </c:pt>
              </c:strCache>
            </c:strRef>
          </c:tx>
          <c:spPr>
            <a:solidFill>
              <a:schemeClr val="accent2">
                <a:lumMod val="60000"/>
              </a:schemeClr>
            </a:solidFill>
            <a:ln>
              <a:noFill/>
            </a:ln>
            <a:effectLst/>
          </c:spPr>
          <c:invertIfNegative val="0"/>
          <c:cat>
            <c:strRef>
              <c:f>'21 v 22 GF Graph'!$C$1:$D$1</c:f>
              <c:strCache>
                <c:ptCount val="2"/>
                <c:pt idx="0">
                  <c:v>FY2022</c:v>
                </c:pt>
                <c:pt idx="1">
                  <c:v>FY2021</c:v>
                </c:pt>
              </c:strCache>
            </c:strRef>
          </c:cat>
          <c:val>
            <c:numRef>
              <c:f>'21 v 22 GF Graph'!$C$9:$D$9</c:f>
              <c:numCache>
                <c:formatCode>_(* #,##0_);_(* \(#,##0\);_(* "-"??_);_(@_)</c:formatCode>
                <c:ptCount val="2"/>
                <c:pt idx="0">
                  <c:v>537498.66</c:v>
                </c:pt>
                <c:pt idx="1">
                  <c:v>489004.99</c:v>
                </c:pt>
              </c:numCache>
            </c:numRef>
          </c:val>
          <c:extLst>
            <c:ext xmlns:c16="http://schemas.microsoft.com/office/drawing/2014/chart" uri="{C3380CC4-5D6E-409C-BE32-E72D297353CC}">
              <c16:uniqueId val="{00000007-8532-4CA0-B300-9D66991A0860}"/>
            </c:ext>
          </c:extLst>
        </c:ser>
        <c:ser>
          <c:idx val="8"/>
          <c:order val="8"/>
          <c:tx>
            <c:strRef>
              <c:f>'21 v 22 GF Graph'!$A$10</c:f>
              <c:strCache>
                <c:ptCount val="1"/>
                <c:pt idx="0">
                  <c:v>Grants</c:v>
                </c:pt>
              </c:strCache>
            </c:strRef>
          </c:tx>
          <c:spPr>
            <a:solidFill>
              <a:schemeClr val="accent3">
                <a:lumMod val="60000"/>
              </a:schemeClr>
            </a:solidFill>
            <a:ln>
              <a:noFill/>
            </a:ln>
            <a:effectLst/>
          </c:spPr>
          <c:invertIfNegative val="0"/>
          <c:cat>
            <c:strRef>
              <c:f>'21 v 22 GF Graph'!$C$1:$D$1</c:f>
              <c:strCache>
                <c:ptCount val="2"/>
                <c:pt idx="0">
                  <c:v>FY2022</c:v>
                </c:pt>
                <c:pt idx="1">
                  <c:v>FY2021</c:v>
                </c:pt>
              </c:strCache>
            </c:strRef>
          </c:cat>
          <c:val>
            <c:numRef>
              <c:f>'21 v 22 GF Graph'!$C$10:$D$10</c:f>
              <c:numCache>
                <c:formatCode>_(* #,##0_);_(* \(#,##0\);_(* "-"??_);_(@_)</c:formatCode>
                <c:ptCount val="2"/>
                <c:pt idx="0">
                  <c:v>276483.7</c:v>
                </c:pt>
                <c:pt idx="1">
                  <c:v>298214.73000000004</c:v>
                </c:pt>
              </c:numCache>
            </c:numRef>
          </c:val>
          <c:extLst>
            <c:ext xmlns:c16="http://schemas.microsoft.com/office/drawing/2014/chart" uri="{C3380CC4-5D6E-409C-BE32-E72D297353CC}">
              <c16:uniqueId val="{00000008-8532-4CA0-B300-9D66991A0860}"/>
            </c:ext>
          </c:extLst>
        </c:ser>
        <c:ser>
          <c:idx val="9"/>
          <c:order val="9"/>
          <c:tx>
            <c:strRef>
              <c:f>'21 v 22 GF Graph'!$A$11</c:f>
              <c:strCache>
                <c:ptCount val="1"/>
                <c:pt idx="0">
                  <c:v>Interfund Revenues</c:v>
                </c:pt>
              </c:strCache>
            </c:strRef>
          </c:tx>
          <c:spPr>
            <a:solidFill>
              <a:schemeClr val="accent4">
                <a:lumMod val="60000"/>
              </a:schemeClr>
            </a:solidFill>
            <a:ln>
              <a:noFill/>
            </a:ln>
            <a:effectLst/>
          </c:spPr>
          <c:invertIfNegative val="0"/>
          <c:cat>
            <c:strRef>
              <c:f>'21 v 22 GF Graph'!$C$1:$D$1</c:f>
              <c:strCache>
                <c:ptCount val="2"/>
                <c:pt idx="0">
                  <c:v>FY2022</c:v>
                </c:pt>
                <c:pt idx="1">
                  <c:v>FY2021</c:v>
                </c:pt>
              </c:strCache>
            </c:strRef>
          </c:cat>
          <c:val>
            <c:numRef>
              <c:f>'21 v 22 GF Graph'!$C$11:$D$11</c:f>
              <c:numCache>
                <c:formatCode>_(* #,##0_);_(* \(#,##0\);_(* "-"??_);_(@_)</c:formatCode>
                <c:ptCount val="2"/>
                <c:pt idx="0">
                  <c:v>3467094.4099999997</c:v>
                </c:pt>
                <c:pt idx="1">
                  <c:v>3339177.5500000003</c:v>
                </c:pt>
              </c:numCache>
            </c:numRef>
          </c:val>
          <c:extLst>
            <c:ext xmlns:c16="http://schemas.microsoft.com/office/drawing/2014/chart" uri="{C3380CC4-5D6E-409C-BE32-E72D297353CC}">
              <c16:uniqueId val="{00000009-8532-4CA0-B300-9D66991A0860}"/>
            </c:ext>
          </c:extLst>
        </c:ser>
        <c:ser>
          <c:idx val="11"/>
          <c:order val="11"/>
          <c:tx>
            <c:strRef>
              <c:f>'21 v 22 GF Graph'!$A$13</c:f>
              <c:strCache>
                <c:ptCount val="1"/>
                <c:pt idx="0">
                  <c:v>Other Revenues</c:v>
                </c:pt>
              </c:strCache>
            </c:strRef>
          </c:tx>
          <c:spPr>
            <a:solidFill>
              <a:schemeClr val="accent6">
                <a:lumMod val="60000"/>
              </a:schemeClr>
            </a:solidFill>
            <a:ln>
              <a:noFill/>
            </a:ln>
            <a:effectLst/>
          </c:spPr>
          <c:invertIfNegative val="0"/>
          <c:cat>
            <c:strRef>
              <c:f>'21 v 22 GF Graph'!$C$1:$D$1</c:f>
              <c:strCache>
                <c:ptCount val="2"/>
                <c:pt idx="0">
                  <c:v>FY2022</c:v>
                </c:pt>
                <c:pt idx="1">
                  <c:v>FY2021</c:v>
                </c:pt>
              </c:strCache>
            </c:strRef>
          </c:cat>
          <c:val>
            <c:numRef>
              <c:f>'21 v 22 GF Graph'!$C$13:$D$13</c:f>
              <c:numCache>
                <c:formatCode>_(* #,##0_);_(* \(#,##0\);_(* "-"??_);_(@_)</c:formatCode>
                <c:ptCount val="2"/>
                <c:pt idx="0">
                  <c:v>1373867.61</c:v>
                </c:pt>
                <c:pt idx="1">
                  <c:v>2316762.9200000004</c:v>
                </c:pt>
              </c:numCache>
            </c:numRef>
          </c:val>
          <c:extLst>
            <c:ext xmlns:c16="http://schemas.microsoft.com/office/drawing/2014/chart" uri="{C3380CC4-5D6E-409C-BE32-E72D297353CC}">
              <c16:uniqueId val="{0000000A-8532-4CA0-B300-9D66991A0860}"/>
            </c:ext>
          </c:extLst>
        </c:ser>
        <c:dLbls>
          <c:showLegendKey val="0"/>
          <c:showVal val="0"/>
          <c:showCatName val="0"/>
          <c:showSerName val="0"/>
          <c:showPercent val="0"/>
          <c:showBubbleSize val="0"/>
        </c:dLbls>
        <c:gapWidth val="150"/>
        <c:overlap val="100"/>
        <c:axId val="375095391"/>
        <c:axId val="375074175"/>
        <c:extLst>
          <c:ext xmlns:c15="http://schemas.microsoft.com/office/drawing/2012/chart" uri="{02D57815-91ED-43cb-92C2-25804820EDAC}">
            <c15:filteredBarSeries>
              <c15:ser>
                <c:idx val="10"/>
                <c:order val="10"/>
                <c:tx>
                  <c:strRef>
                    <c:extLst>
                      <c:ext uri="{02D57815-91ED-43cb-92C2-25804820EDAC}">
                        <c15:formulaRef>
                          <c15:sqref>'21 v 22 GF Graph'!$A$12</c15:sqref>
                        </c15:formulaRef>
                      </c:ext>
                    </c:extLst>
                    <c:strCache>
                      <c:ptCount val="1"/>
                      <c:pt idx="0">
                        <c:v>One-time ARPA</c:v>
                      </c:pt>
                    </c:strCache>
                  </c:strRef>
                </c:tx>
                <c:spPr>
                  <a:solidFill>
                    <a:schemeClr val="accent5">
                      <a:lumMod val="60000"/>
                    </a:schemeClr>
                  </a:solidFill>
                  <a:ln>
                    <a:noFill/>
                  </a:ln>
                  <a:effectLst/>
                </c:spPr>
                <c:invertIfNegative val="0"/>
                <c:cat>
                  <c:strRef>
                    <c:extLst>
                      <c:ext uri="{02D57815-91ED-43cb-92C2-25804820EDAC}">
                        <c15:formulaRef>
                          <c15:sqref>'21 v 22 GF Graph'!$C$1:$D$1</c15:sqref>
                        </c15:formulaRef>
                      </c:ext>
                    </c:extLst>
                    <c:strCache>
                      <c:ptCount val="2"/>
                      <c:pt idx="0">
                        <c:v>FY2022</c:v>
                      </c:pt>
                      <c:pt idx="1">
                        <c:v>FY2021</c:v>
                      </c:pt>
                    </c:strCache>
                  </c:strRef>
                </c:cat>
                <c:val>
                  <c:numRef>
                    <c:extLst>
                      <c:ext uri="{02D57815-91ED-43cb-92C2-25804820EDAC}">
                        <c15:formulaRef>
                          <c15:sqref>'21 v 22 GF Graph'!$C$12:$D$12</c15:sqref>
                        </c15:formulaRef>
                      </c:ext>
                    </c:extLst>
                    <c:numCache>
                      <c:formatCode>_(* #,##0_);_(* \(#,##0\);_(* "-"??_);_(@_)</c:formatCode>
                      <c:ptCount val="2"/>
                      <c:pt idx="0">
                        <c:v>0</c:v>
                      </c:pt>
                      <c:pt idx="1">
                        <c:v>0</c:v>
                      </c:pt>
                    </c:numCache>
                  </c:numRef>
                </c:val>
                <c:extLst>
                  <c:ext xmlns:c16="http://schemas.microsoft.com/office/drawing/2014/chart" uri="{C3380CC4-5D6E-409C-BE32-E72D297353CC}">
                    <c16:uniqueId val="{0000000B-8532-4CA0-B300-9D66991A0860}"/>
                  </c:ext>
                </c:extLst>
              </c15:ser>
            </c15:filteredBarSeries>
          </c:ext>
        </c:extLst>
      </c:barChart>
      <c:catAx>
        <c:axId val="37509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75074175"/>
        <c:crosses val="autoZero"/>
        <c:auto val="1"/>
        <c:lblAlgn val="ctr"/>
        <c:lblOffset val="100"/>
        <c:noMultiLvlLbl val="0"/>
      </c:catAx>
      <c:valAx>
        <c:axId val="3750741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75095391"/>
        <c:crosses val="autoZero"/>
        <c:crossBetween val="between"/>
        <c:dispUnits>
          <c:builtInUnit val="millions"/>
          <c:dispUnitsLbl>
            <c:layout>
              <c:manualLayout>
                <c:xMode val="edge"/>
                <c:yMode val="edge"/>
                <c:x val="7.0416586771900963E-2"/>
                <c:y val="0.30611389384341198"/>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dispUnitsLbl>
        </c:dispUnits>
      </c:valAx>
      <c:spPr>
        <a:noFill/>
        <a:ln>
          <a:noFill/>
        </a:ln>
        <a:effectLst/>
      </c:spPr>
    </c:plotArea>
    <c:legend>
      <c:legendPos val="b"/>
      <c:layout>
        <c:manualLayout>
          <c:xMode val="edge"/>
          <c:yMode val="edge"/>
          <c:x val="3.2013162533787755E-3"/>
          <c:y val="0.73460698166022786"/>
          <c:w val="0.99679857449011533"/>
          <c:h val="0.234369514319512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spPr>
    <a:no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364220-562A-4399-9CE9-1E388FE11BA1}" type="doc">
      <dgm:prSet loTypeId="urn:microsoft.com/office/officeart/2005/8/layout/radial6" loCatId="relationship" qsTypeId="urn:microsoft.com/office/officeart/2005/8/quickstyle/3d2" qsCatId="3D" csTypeId="urn:microsoft.com/office/officeart/2005/8/colors/accent1_2" csCatId="accent1" phldr="1"/>
      <dgm:spPr/>
      <dgm:t>
        <a:bodyPr/>
        <a:lstStyle/>
        <a:p>
          <a:endParaRPr lang="en-US"/>
        </a:p>
      </dgm:t>
    </dgm:pt>
    <dgm:pt modelId="{80DCC011-802D-4B6F-B53E-3D903A8EDCD7}">
      <dgm:prSet phldrT="[Text]"/>
      <dgm:spPr/>
      <dgm:t>
        <a:bodyPr/>
        <a:lstStyle/>
        <a:p>
          <a:r>
            <a:rPr lang="en-US"/>
            <a:t>General Fund’s largest revenue source</a:t>
          </a:r>
        </a:p>
      </dgm:t>
    </dgm:pt>
    <dgm:pt modelId="{82114679-C6D2-4C3A-BADF-2A98C04EEE1B}" type="parTrans" cxnId="{3F876092-8BA8-482C-B321-C2EC44A752B2}">
      <dgm:prSet/>
      <dgm:spPr/>
      <dgm:t>
        <a:bodyPr/>
        <a:lstStyle/>
        <a:p>
          <a:endParaRPr lang="en-US"/>
        </a:p>
      </dgm:t>
    </dgm:pt>
    <dgm:pt modelId="{5FC71FA6-6023-4FA5-BAA4-3D2B95FF0FDF}" type="sibTrans" cxnId="{3F876092-8BA8-482C-B321-C2EC44A752B2}">
      <dgm:prSet/>
      <dgm:spPr/>
      <dgm:t>
        <a:bodyPr/>
        <a:lstStyle/>
        <a:p>
          <a:endParaRPr lang="en-US"/>
        </a:p>
      </dgm:t>
    </dgm:pt>
    <dgm:pt modelId="{D24537EC-D394-4A6A-AA33-F932FB21B2F0}">
      <dgm:prSet phldrT="[Text]"/>
      <dgm:spPr/>
      <dgm:t>
        <a:bodyPr/>
        <a:lstStyle/>
        <a:p>
          <a:r>
            <a:rPr lang="en-US"/>
            <a:t>Millage Rate adopted by Mayor and Aldermen</a:t>
          </a:r>
        </a:p>
      </dgm:t>
    </dgm:pt>
    <dgm:pt modelId="{1D94C5E8-34E2-48BA-830D-3B1218176D00}" type="parTrans" cxnId="{501917FD-55E9-41D9-A0C8-3C8465B28F51}">
      <dgm:prSet/>
      <dgm:spPr/>
      <dgm:t>
        <a:bodyPr/>
        <a:lstStyle/>
        <a:p>
          <a:endParaRPr lang="en-US"/>
        </a:p>
      </dgm:t>
    </dgm:pt>
    <dgm:pt modelId="{AEDBA5F3-0844-4F82-BC11-33416B60696F}" type="sibTrans" cxnId="{501917FD-55E9-41D9-A0C8-3C8465B28F51}">
      <dgm:prSet/>
      <dgm:spPr/>
      <dgm:t>
        <a:bodyPr/>
        <a:lstStyle/>
        <a:p>
          <a:endParaRPr lang="en-US"/>
        </a:p>
      </dgm:t>
    </dgm:pt>
    <dgm:pt modelId="{DC2E80DB-58B1-4BC5-BB74-2D806F4696F4}">
      <dgm:prSet phldrT="[Text]"/>
      <dgm:spPr/>
      <dgm:t>
        <a:bodyPr/>
        <a:lstStyle/>
        <a:p>
          <a:r>
            <a:rPr lang="en-US"/>
            <a:t>Millage rate applies to real property, personal property</a:t>
          </a:r>
        </a:p>
      </dgm:t>
    </dgm:pt>
    <dgm:pt modelId="{CCA4A006-79B0-4BD6-B611-A5F2BC0C1044}" type="parTrans" cxnId="{173E3547-D6D5-46C8-87B4-38290FA200BF}">
      <dgm:prSet/>
      <dgm:spPr/>
      <dgm:t>
        <a:bodyPr/>
        <a:lstStyle/>
        <a:p>
          <a:endParaRPr lang="en-US"/>
        </a:p>
      </dgm:t>
    </dgm:pt>
    <dgm:pt modelId="{7911A504-0AE8-4EAA-A674-EEAC86BDEBAC}" type="sibTrans" cxnId="{173E3547-D6D5-46C8-87B4-38290FA200BF}">
      <dgm:prSet/>
      <dgm:spPr/>
      <dgm:t>
        <a:bodyPr/>
        <a:lstStyle/>
        <a:p>
          <a:endParaRPr lang="en-US"/>
        </a:p>
      </dgm:t>
    </dgm:pt>
    <dgm:pt modelId="{A5CDD397-ADAA-4360-A4EB-8F172CE8C381}">
      <dgm:prSet phldrT="[Text]"/>
      <dgm:spPr/>
      <dgm:t>
        <a:bodyPr/>
        <a:lstStyle/>
        <a:p>
          <a:r>
            <a:rPr lang="en-US"/>
            <a:t>Millage rate applies to public utilities, railroad equipment, mobile home, legacy vehicles</a:t>
          </a:r>
        </a:p>
      </dgm:t>
    </dgm:pt>
    <dgm:pt modelId="{9545DC51-A874-4BC2-BE70-E8B7AA205268}" type="parTrans" cxnId="{95B64434-BAFA-4F9C-B647-07D449253CC6}">
      <dgm:prSet/>
      <dgm:spPr/>
      <dgm:t>
        <a:bodyPr/>
        <a:lstStyle/>
        <a:p>
          <a:endParaRPr lang="en-US"/>
        </a:p>
      </dgm:t>
    </dgm:pt>
    <dgm:pt modelId="{743DFE7A-967E-4DAF-A1AD-C65DDA3E1FC6}" type="sibTrans" cxnId="{95B64434-BAFA-4F9C-B647-07D449253CC6}">
      <dgm:prSet/>
      <dgm:spPr/>
      <dgm:t>
        <a:bodyPr/>
        <a:lstStyle/>
        <a:p>
          <a:endParaRPr lang="en-US"/>
        </a:p>
      </dgm:t>
    </dgm:pt>
    <dgm:pt modelId="{BA0E9883-9850-4415-8774-865737EA3884}">
      <dgm:prSet phldrT="[Text]"/>
      <dgm:spPr/>
      <dgm:t>
        <a:bodyPr/>
        <a:lstStyle/>
        <a:p>
          <a:r>
            <a:rPr lang="en-US"/>
            <a:t>Values set by the County’s Assessor's Office</a:t>
          </a:r>
        </a:p>
      </dgm:t>
    </dgm:pt>
    <dgm:pt modelId="{693E0AC0-053D-41E4-8F58-D10FC19F476A}" type="parTrans" cxnId="{698942D8-5FEA-4103-9D23-E392AF5A1A29}">
      <dgm:prSet/>
      <dgm:spPr/>
      <dgm:t>
        <a:bodyPr/>
        <a:lstStyle/>
        <a:p>
          <a:endParaRPr lang="en-US"/>
        </a:p>
      </dgm:t>
    </dgm:pt>
    <dgm:pt modelId="{9A98FC2E-AA88-4CFA-9551-46514C13C75E}" type="sibTrans" cxnId="{698942D8-5FEA-4103-9D23-E392AF5A1A29}">
      <dgm:prSet/>
      <dgm:spPr/>
      <dgm:t>
        <a:bodyPr/>
        <a:lstStyle/>
        <a:p>
          <a:endParaRPr lang="en-US"/>
        </a:p>
      </dgm:t>
    </dgm:pt>
    <dgm:pt modelId="{5FEA4C96-359F-4885-80A5-870ACCD93DA2}" type="pres">
      <dgm:prSet presAssocID="{85364220-562A-4399-9CE9-1E388FE11BA1}" presName="Name0" presStyleCnt="0">
        <dgm:presLayoutVars>
          <dgm:chMax val="1"/>
          <dgm:dir/>
          <dgm:animLvl val="ctr"/>
          <dgm:resizeHandles val="exact"/>
        </dgm:presLayoutVars>
      </dgm:prSet>
      <dgm:spPr/>
    </dgm:pt>
    <dgm:pt modelId="{EAA39218-7B82-4EBF-A32B-C099DAC7C426}" type="pres">
      <dgm:prSet presAssocID="{80DCC011-802D-4B6F-B53E-3D903A8EDCD7}" presName="centerShape" presStyleLbl="node0" presStyleIdx="0" presStyleCnt="1"/>
      <dgm:spPr/>
    </dgm:pt>
    <dgm:pt modelId="{10387953-8B32-4D65-8267-6DBC464759EC}" type="pres">
      <dgm:prSet presAssocID="{D24537EC-D394-4A6A-AA33-F932FB21B2F0}" presName="node" presStyleLbl="node1" presStyleIdx="0" presStyleCnt="4">
        <dgm:presLayoutVars>
          <dgm:bulletEnabled val="1"/>
        </dgm:presLayoutVars>
      </dgm:prSet>
      <dgm:spPr/>
    </dgm:pt>
    <dgm:pt modelId="{2560ECCC-A206-48EB-A2E7-5479D1FB0FCD}" type="pres">
      <dgm:prSet presAssocID="{D24537EC-D394-4A6A-AA33-F932FB21B2F0}" presName="dummy" presStyleCnt="0"/>
      <dgm:spPr/>
    </dgm:pt>
    <dgm:pt modelId="{3E6DF480-A828-4F0E-B26E-112DD83B8B75}" type="pres">
      <dgm:prSet presAssocID="{AEDBA5F3-0844-4F82-BC11-33416B60696F}" presName="sibTrans" presStyleLbl="sibTrans2D1" presStyleIdx="0" presStyleCnt="4"/>
      <dgm:spPr/>
    </dgm:pt>
    <dgm:pt modelId="{AABF4071-5197-45DB-92C2-2A70EFDA362D}" type="pres">
      <dgm:prSet presAssocID="{DC2E80DB-58B1-4BC5-BB74-2D806F4696F4}" presName="node" presStyleLbl="node1" presStyleIdx="1" presStyleCnt="4">
        <dgm:presLayoutVars>
          <dgm:bulletEnabled val="1"/>
        </dgm:presLayoutVars>
      </dgm:prSet>
      <dgm:spPr/>
    </dgm:pt>
    <dgm:pt modelId="{A482FD1D-7E67-4E93-B6F3-53BDA1BAE3D0}" type="pres">
      <dgm:prSet presAssocID="{DC2E80DB-58B1-4BC5-BB74-2D806F4696F4}" presName="dummy" presStyleCnt="0"/>
      <dgm:spPr/>
    </dgm:pt>
    <dgm:pt modelId="{01161B59-4479-4580-8254-DB6FE6D910FF}" type="pres">
      <dgm:prSet presAssocID="{7911A504-0AE8-4EAA-A674-EEAC86BDEBAC}" presName="sibTrans" presStyleLbl="sibTrans2D1" presStyleIdx="1" presStyleCnt="4" custLinFactNeighborX="-100" custLinFactNeighborY="557"/>
      <dgm:spPr/>
    </dgm:pt>
    <dgm:pt modelId="{7D2E908B-415C-433D-B048-5CBE6FE9114B}" type="pres">
      <dgm:prSet presAssocID="{A5CDD397-ADAA-4360-A4EB-8F172CE8C381}" presName="node" presStyleLbl="node1" presStyleIdx="2" presStyleCnt="4">
        <dgm:presLayoutVars>
          <dgm:bulletEnabled val="1"/>
        </dgm:presLayoutVars>
      </dgm:prSet>
      <dgm:spPr/>
    </dgm:pt>
    <dgm:pt modelId="{B4545A4A-B328-44DD-899B-5F5B15A6E19F}" type="pres">
      <dgm:prSet presAssocID="{A5CDD397-ADAA-4360-A4EB-8F172CE8C381}" presName="dummy" presStyleCnt="0"/>
      <dgm:spPr/>
    </dgm:pt>
    <dgm:pt modelId="{02EE2C18-A01A-4DEF-AAA1-2261AF47078E}" type="pres">
      <dgm:prSet presAssocID="{743DFE7A-967E-4DAF-A1AD-C65DDA3E1FC6}" presName="sibTrans" presStyleLbl="sibTrans2D1" presStyleIdx="2" presStyleCnt="4"/>
      <dgm:spPr/>
    </dgm:pt>
    <dgm:pt modelId="{81729D74-C345-4D74-A4BE-6DB07045B166}" type="pres">
      <dgm:prSet presAssocID="{BA0E9883-9850-4415-8774-865737EA3884}" presName="node" presStyleLbl="node1" presStyleIdx="3" presStyleCnt="4">
        <dgm:presLayoutVars>
          <dgm:bulletEnabled val="1"/>
        </dgm:presLayoutVars>
      </dgm:prSet>
      <dgm:spPr/>
    </dgm:pt>
    <dgm:pt modelId="{3D874DA7-58B3-4A70-A832-DB23193A4C90}" type="pres">
      <dgm:prSet presAssocID="{BA0E9883-9850-4415-8774-865737EA3884}" presName="dummy" presStyleCnt="0"/>
      <dgm:spPr/>
    </dgm:pt>
    <dgm:pt modelId="{5BB4317C-1B4E-4256-AC12-405D90C46036}" type="pres">
      <dgm:prSet presAssocID="{9A98FC2E-AA88-4CFA-9551-46514C13C75E}" presName="sibTrans" presStyleLbl="sibTrans2D1" presStyleIdx="3" presStyleCnt="4"/>
      <dgm:spPr/>
    </dgm:pt>
  </dgm:ptLst>
  <dgm:cxnLst>
    <dgm:cxn modelId="{DCAFB40A-BF4A-45A6-85B8-976D9AEF924E}" type="presOf" srcId="{DC2E80DB-58B1-4BC5-BB74-2D806F4696F4}" destId="{AABF4071-5197-45DB-92C2-2A70EFDA362D}" srcOrd="0" destOrd="0" presId="urn:microsoft.com/office/officeart/2005/8/layout/radial6"/>
    <dgm:cxn modelId="{95B64434-BAFA-4F9C-B647-07D449253CC6}" srcId="{80DCC011-802D-4B6F-B53E-3D903A8EDCD7}" destId="{A5CDD397-ADAA-4360-A4EB-8F172CE8C381}" srcOrd="2" destOrd="0" parTransId="{9545DC51-A874-4BC2-BE70-E8B7AA205268}" sibTransId="{743DFE7A-967E-4DAF-A1AD-C65DDA3E1FC6}"/>
    <dgm:cxn modelId="{173E3547-D6D5-46C8-87B4-38290FA200BF}" srcId="{80DCC011-802D-4B6F-B53E-3D903A8EDCD7}" destId="{DC2E80DB-58B1-4BC5-BB74-2D806F4696F4}" srcOrd="1" destOrd="0" parTransId="{CCA4A006-79B0-4BD6-B611-A5F2BC0C1044}" sibTransId="{7911A504-0AE8-4EAA-A674-EEAC86BDEBAC}"/>
    <dgm:cxn modelId="{907BEE4E-138B-466A-BE26-E88B9B705871}" type="presOf" srcId="{743DFE7A-967E-4DAF-A1AD-C65DDA3E1FC6}" destId="{02EE2C18-A01A-4DEF-AAA1-2261AF47078E}" srcOrd="0" destOrd="0" presId="urn:microsoft.com/office/officeart/2005/8/layout/radial6"/>
    <dgm:cxn modelId="{E1AA0780-9D5B-44E7-BDEB-187505323BE7}" type="presOf" srcId="{BA0E9883-9850-4415-8774-865737EA3884}" destId="{81729D74-C345-4D74-A4BE-6DB07045B166}" srcOrd="0" destOrd="0" presId="urn:microsoft.com/office/officeart/2005/8/layout/radial6"/>
    <dgm:cxn modelId="{5665B98B-3C44-464D-989D-17A096F0BB8B}" type="presOf" srcId="{80DCC011-802D-4B6F-B53E-3D903A8EDCD7}" destId="{EAA39218-7B82-4EBF-A32B-C099DAC7C426}" srcOrd="0" destOrd="0" presId="urn:microsoft.com/office/officeart/2005/8/layout/radial6"/>
    <dgm:cxn modelId="{3F876092-8BA8-482C-B321-C2EC44A752B2}" srcId="{85364220-562A-4399-9CE9-1E388FE11BA1}" destId="{80DCC011-802D-4B6F-B53E-3D903A8EDCD7}" srcOrd="0" destOrd="0" parTransId="{82114679-C6D2-4C3A-BADF-2A98C04EEE1B}" sibTransId="{5FC71FA6-6023-4FA5-BAA4-3D2B95FF0FDF}"/>
    <dgm:cxn modelId="{8D5AC0B3-C558-49C5-8E2F-FDAE35CFE233}" type="presOf" srcId="{A5CDD397-ADAA-4360-A4EB-8F172CE8C381}" destId="{7D2E908B-415C-433D-B048-5CBE6FE9114B}" srcOrd="0" destOrd="0" presId="urn:microsoft.com/office/officeart/2005/8/layout/radial6"/>
    <dgm:cxn modelId="{8CC0CDB4-3FBD-4455-B714-7EA79E7A0406}" type="presOf" srcId="{AEDBA5F3-0844-4F82-BC11-33416B60696F}" destId="{3E6DF480-A828-4F0E-B26E-112DD83B8B75}" srcOrd="0" destOrd="0" presId="urn:microsoft.com/office/officeart/2005/8/layout/radial6"/>
    <dgm:cxn modelId="{DD36A7B8-2364-4391-AFDA-8E7864B5152B}" type="presOf" srcId="{D24537EC-D394-4A6A-AA33-F932FB21B2F0}" destId="{10387953-8B32-4D65-8267-6DBC464759EC}" srcOrd="0" destOrd="0" presId="urn:microsoft.com/office/officeart/2005/8/layout/radial6"/>
    <dgm:cxn modelId="{698942D8-5FEA-4103-9D23-E392AF5A1A29}" srcId="{80DCC011-802D-4B6F-B53E-3D903A8EDCD7}" destId="{BA0E9883-9850-4415-8774-865737EA3884}" srcOrd="3" destOrd="0" parTransId="{693E0AC0-053D-41E4-8F58-D10FC19F476A}" sibTransId="{9A98FC2E-AA88-4CFA-9551-46514C13C75E}"/>
    <dgm:cxn modelId="{58C96AE6-7BBC-474B-9B04-354915C230CC}" type="presOf" srcId="{7911A504-0AE8-4EAA-A674-EEAC86BDEBAC}" destId="{01161B59-4479-4580-8254-DB6FE6D910FF}" srcOrd="0" destOrd="0" presId="urn:microsoft.com/office/officeart/2005/8/layout/radial6"/>
    <dgm:cxn modelId="{35A514F3-6BB1-4AD9-8EB1-1D7CF7B96395}" type="presOf" srcId="{9A98FC2E-AA88-4CFA-9551-46514C13C75E}" destId="{5BB4317C-1B4E-4256-AC12-405D90C46036}" srcOrd="0" destOrd="0" presId="urn:microsoft.com/office/officeart/2005/8/layout/radial6"/>
    <dgm:cxn modelId="{A80401F9-CE67-474A-B03E-86A6CA0EA96C}" type="presOf" srcId="{85364220-562A-4399-9CE9-1E388FE11BA1}" destId="{5FEA4C96-359F-4885-80A5-870ACCD93DA2}" srcOrd="0" destOrd="0" presId="urn:microsoft.com/office/officeart/2005/8/layout/radial6"/>
    <dgm:cxn modelId="{501917FD-55E9-41D9-A0C8-3C8465B28F51}" srcId="{80DCC011-802D-4B6F-B53E-3D903A8EDCD7}" destId="{D24537EC-D394-4A6A-AA33-F932FB21B2F0}" srcOrd="0" destOrd="0" parTransId="{1D94C5E8-34E2-48BA-830D-3B1218176D00}" sibTransId="{AEDBA5F3-0844-4F82-BC11-33416B60696F}"/>
    <dgm:cxn modelId="{6BEBDCF4-8285-441B-9993-2FFDB8807EC5}" type="presParOf" srcId="{5FEA4C96-359F-4885-80A5-870ACCD93DA2}" destId="{EAA39218-7B82-4EBF-A32B-C099DAC7C426}" srcOrd="0" destOrd="0" presId="urn:microsoft.com/office/officeart/2005/8/layout/radial6"/>
    <dgm:cxn modelId="{6FBAB76F-D169-4816-99A4-1BB253AAEACF}" type="presParOf" srcId="{5FEA4C96-359F-4885-80A5-870ACCD93DA2}" destId="{10387953-8B32-4D65-8267-6DBC464759EC}" srcOrd="1" destOrd="0" presId="urn:microsoft.com/office/officeart/2005/8/layout/radial6"/>
    <dgm:cxn modelId="{9596C4EF-2DE8-4A76-8429-16F16099D1C8}" type="presParOf" srcId="{5FEA4C96-359F-4885-80A5-870ACCD93DA2}" destId="{2560ECCC-A206-48EB-A2E7-5479D1FB0FCD}" srcOrd="2" destOrd="0" presId="urn:microsoft.com/office/officeart/2005/8/layout/radial6"/>
    <dgm:cxn modelId="{913629BA-E553-49A7-86D3-310F0E523EEC}" type="presParOf" srcId="{5FEA4C96-359F-4885-80A5-870ACCD93DA2}" destId="{3E6DF480-A828-4F0E-B26E-112DD83B8B75}" srcOrd="3" destOrd="0" presId="urn:microsoft.com/office/officeart/2005/8/layout/radial6"/>
    <dgm:cxn modelId="{9D7D36A2-6158-46DD-9349-A71CC5AA3C1A}" type="presParOf" srcId="{5FEA4C96-359F-4885-80A5-870ACCD93DA2}" destId="{AABF4071-5197-45DB-92C2-2A70EFDA362D}" srcOrd="4" destOrd="0" presId="urn:microsoft.com/office/officeart/2005/8/layout/radial6"/>
    <dgm:cxn modelId="{DAA2406D-3414-49DF-800D-7530DE96DB5A}" type="presParOf" srcId="{5FEA4C96-359F-4885-80A5-870ACCD93DA2}" destId="{A482FD1D-7E67-4E93-B6F3-53BDA1BAE3D0}" srcOrd="5" destOrd="0" presId="urn:microsoft.com/office/officeart/2005/8/layout/radial6"/>
    <dgm:cxn modelId="{6458341C-C02F-4A61-992C-86944E5369AA}" type="presParOf" srcId="{5FEA4C96-359F-4885-80A5-870ACCD93DA2}" destId="{01161B59-4479-4580-8254-DB6FE6D910FF}" srcOrd="6" destOrd="0" presId="urn:microsoft.com/office/officeart/2005/8/layout/radial6"/>
    <dgm:cxn modelId="{18814BC3-074C-434A-9115-27B9ADD5E724}" type="presParOf" srcId="{5FEA4C96-359F-4885-80A5-870ACCD93DA2}" destId="{7D2E908B-415C-433D-B048-5CBE6FE9114B}" srcOrd="7" destOrd="0" presId="urn:microsoft.com/office/officeart/2005/8/layout/radial6"/>
    <dgm:cxn modelId="{FA3A365A-B192-4FFE-8BC2-1F3BFAB022F2}" type="presParOf" srcId="{5FEA4C96-359F-4885-80A5-870ACCD93DA2}" destId="{B4545A4A-B328-44DD-899B-5F5B15A6E19F}" srcOrd="8" destOrd="0" presId="urn:microsoft.com/office/officeart/2005/8/layout/radial6"/>
    <dgm:cxn modelId="{1F6BEB44-D549-4734-A9BB-68E18C136B88}" type="presParOf" srcId="{5FEA4C96-359F-4885-80A5-870ACCD93DA2}" destId="{02EE2C18-A01A-4DEF-AAA1-2261AF47078E}" srcOrd="9" destOrd="0" presId="urn:microsoft.com/office/officeart/2005/8/layout/radial6"/>
    <dgm:cxn modelId="{2C97DABA-A0CB-4999-8630-E6676DFC03D0}" type="presParOf" srcId="{5FEA4C96-359F-4885-80A5-870ACCD93DA2}" destId="{81729D74-C345-4D74-A4BE-6DB07045B166}" srcOrd="10" destOrd="0" presId="urn:microsoft.com/office/officeart/2005/8/layout/radial6"/>
    <dgm:cxn modelId="{6C6F04B9-71B2-49CE-9E30-FD48F52C9176}" type="presParOf" srcId="{5FEA4C96-359F-4885-80A5-870ACCD93DA2}" destId="{3D874DA7-58B3-4A70-A832-DB23193A4C90}" srcOrd="11" destOrd="0" presId="urn:microsoft.com/office/officeart/2005/8/layout/radial6"/>
    <dgm:cxn modelId="{37FA447F-7360-4E8A-9458-9F61855FC53D}" type="presParOf" srcId="{5FEA4C96-359F-4885-80A5-870ACCD93DA2}" destId="{5BB4317C-1B4E-4256-AC12-405D90C46036}" srcOrd="12"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084985-2354-4796-BB9A-C781F2DC9BD6}" type="doc">
      <dgm:prSet loTypeId="urn:microsoft.com/office/officeart/2005/8/layout/hProcess4" loCatId="process" qsTypeId="urn:microsoft.com/office/officeart/2005/8/quickstyle/3d3" qsCatId="3D" csTypeId="urn:microsoft.com/office/officeart/2005/8/colors/accent1_2" csCatId="accent1" phldr="1"/>
      <dgm:spPr/>
      <dgm:t>
        <a:bodyPr/>
        <a:lstStyle/>
        <a:p>
          <a:endParaRPr lang="en-US"/>
        </a:p>
      </dgm:t>
    </dgm:pt>
    <dgm:pt modelId="{63E636CA-214F-47B2-AF1B-2491C565D7E2}">
      <dgm:prSet phldrT="[Text]"/>
      <dgm:spPr/>
      <dgm:t>
        <a:bodyPr/>
        <a:lstStyle/>
        <a:p>
          <a:r>
            <a:rPr lang="en-US"/>
            <a:t>FY 2022 Approved Budget</a:t>
          </a:r>
        </a:p>
      </dgm:t>
    </dgm:pt>
    <dgm:pt modelId="{21316C11-B3A0-4C88-AC1D-A6475762E4FE}" type="parTrans" cxnId="{225B74BB-41B6-4847-B56B-9A47843A5DB7}">
      <dgm:prSet/>
      <dgm:spPr/>
      <dgm:t>
        <a:bodyPr/>
        <a:lstStyle/>
        <a:p>
          <a:endParaRPr lang="en-US"/>
        </a:p>
      </dgm:t>
    </dgm:pt>
    <dgm:pt modelId="{061F18B5-9EAF-41BA-B725-6F4701B00D9A}" type="sibTrans" cxnId="{225B74BB-41B6-4847-B56B-9A47843A5DB7}">
      <dgm:prSet/>
      <dgm:spPr/>
      <dgm:t>
        <a:bodyPr/>
        <a:lstStyle/>
        <a:p>
          <a:endParaRPr lang="en-US"/>
        </a:p>
      </dgm:t>
    </dgm:pt>
    <dgm:pt modelId="{52C5E2BC-0995-4D99-8B54-60D33DFB1CA4}">
      <dgm:prSet phldrT="[Text]" custT="1"/>
      <dgm:spPr/>
      <dgm:t>
        <a:bodyPr/>
        <a:lstStyle/>
        <a:p>
          <a:r>
            <a:rPr lang="en-US" sz="2000"/>
            <a:t>$479M</a:t>
          </a:r>
        </a:p>
      </dgm:t>
    </dgm:pt>
    <dgm:pt modelId="{904A4D59-CF59-485C-BA96-A9398F585484}" type="parTrans" cxnId="{7B4E7270-CCAD-4989-9BE0-BCE793254C1B}">
      <dgm:prSet/>
      <dgm:spPr/>
      <dgm:t>
        <a:bodyPr/>
        <a:lstStyle/>
        <a:p>
          <a:endParaRPr lang="en-US"/>
        </a:p>
      </dgm:t>
    </dgm:pt>
    <dgm:pt modelId="{3B484460-9487-41D8-A041-F9E79B6E31E9}" type="sibTrans" cxnId="{7B4E7270-CCAD-4989-9BE0-BCE793254C1B}">
      <dgm:prSet/>
      <dgm:spPr/>
      <dgm:t>
        <a:bodyPr/>
        <a:lstStyle/>
        <a:p>
          <a:endParaRPr lang="en-US"/>
        </a:p>
      </dgm:t>
    </dgm:pt>
    <dgm:pt modelId="{457BB0B6-5033-43A8-AD6F-A10D49B23EA5}">
      <dgm:prSet phldrT="[Text]"/>
      <dgm:spPr/>
      <dgm:t>
        <a:bodyPr/>
        <a:lstStyle/>
        <a:p>
          <a:r>
            <a:rPr lang="en-US"/>
            <a:t>FY 2022 Authorized Positions</a:t>
          </a:r>
        </a:p>
      </dgm:t>
    </dgm:pt>
    <dgm:pt modelId="{619C8A09-70A0-4972-8931-5057627D3883}" type="parTrans" cxnId="{776A5505-539C-4220-BC5B-FA7C9B107885}">
      <dgm:prSet/>
      <dgm:spPr/>
      <dgm:t>
        <a:bodyPr/>
        <a:lstStyle/>
        <a:p>
          <a:endParaRPr lang="en-US"/>
        </a:p>
      </dgm:t>
    </dgm:pt>
    <dgm:pt modelId="{2932282B-52C7-4DBB-9711-E181B0D5E877}" type="sibTrans" cxnId="{776A5505-539C-4220-BC5B-FA7C9B107885}">
      <dgm:prSet/>
      <dgm:spPr/>
      <dgm:t>
        <a:bodyPr/>
        <a:lstStyle/>
        <a:p>
          <a:endParaRPr lang="en-US"/>
        </a:p>
      </dgm:t>
    </dgm:pt>
    <dgm:pt modelId="{F50698B4-5020-4BC7-9420-0D24E5EB56B2}">
      <dgm:prSet phldrT="[Text]"/>
      <dgm:spPr/>
      <dgm:t>
        <a:bodyPr/>
        <a:lstStyle/>
        <a:p>
          <a:r>
            <a:rPr lang="en-US"/>
            <a:t>2,478.94 FTEs</a:t>
          </a:r>
        </a:p>
      </dgm:t>
    </dgm:pt>
    <dgm:pt modelId="{D15A0396-F43E-4787-BA14-4EBDC46D0B04}" type="parTrans" cxnId="{390EDC22-9D5B-4C4E-9CAE-06E6AC5BEBE2}">
      <dgm:prSet/>
      <dgm:spPr/>
      <dgm:t>
        <a:bodyPr/>
        <a:lstStyle/>
        <a:p>
          <a:endParaRPr lang="en-US"/>
        </a:p>
      </dgm:t>
    </dgm:pt>
    <dgm:pt modelId="{6C3A6C22-A6E6-484D-98C1-01EBE219813A}" type="sibTrans" cxnId="{390EDC22-9D5B-4C4E-9CAE-06E6AC5BEBE2}">
      <dgm:prSet/>
      <dgm:spPr/>
      <dgm:t>
        <a:bodyPr/>
        <a:lstStyle/>
        <a:p>
          <a:endParaRPr lang="en-US"/>
        </a:p>
      </dgm:t>
    </dgm:pt>
    <dgm:pt modelId="{5DC8FF30-8551-44A2-A80F-7E46FD7D4ACF}">
      <dgm:prSet phldrT="[Text]"/>
      <dgm:spPr/>
      <dgm:t>
        <a:bodyPr/>
        <a:lstStyle/>
        <a:p>
          <a:r>
            <a:rPr lang="en-US"/>
            <a:t>FY 2022 Funding Sources</a:t>
          </a:r>
        </a:p>
      </dgm:t>
    </dgm:pt>
    <dgm:pt modelId="{760068B6-F0D6-4F0E-BA0F-53E8105EE5C1}" type="parTrans" cxnId="{3559E6C3-3014-45B1-88B5-F1E6E0E10BFD}">
      <dgm:prSet/>
      <dgm:spPr/>
      <dgm:t>
        <a:bodyPr/>
        <a:lstStyle/>
        <a:p>
          <a:endParaRPr lang="en-US"/>
        </a:p>
      </dgm:t>
    </dgm:pt>
    <dgm:pt modelId="{B25811CF-80CD-41FB-9CC7-455E08B31ADE}" type="sibTrans" cxnId="{3559E6C3-3014-45B1-88B5-F1E6E0E10BFD}">
      <dgm:prSet/>
      <dgm:spPr/>
      <dgm:t>
        <a:bodyPr/>
        <a:lstStyle/>
        <a:p>
          <a:endParaRPr lang="en-US"/>
        </a:p>
      </dgm:t>
    </dgm:pt>
    <dgm:pt modelId="{A9117D39-8160-438F-BD6C-E330BE657F7E}">
      <dgm:prSet phldrT="[Text]"/>
      <dgm:spPr/>
      <dgm:t>
        <a:bodyPr/>
        <a:lstStyle/>
        <a:p>
          <a:r>
            <a:rPr lang="en-US"/>
            <a:t>Tax Supported 71.4%</a:t>
          </a:r>
        </a:p>
      </dgm:t>
    </dgm:pt>
    <dgm:pt modelId="{5FE8316F-C19F-4160-88C8-D3D2EB56E2A9}" type="parTrans" cxnId="{305BF009-5470-46D8-A102-24D158E216EB}">
      <dgm:prSet/>
      <dgm:spPr/>
      <dgm:t>
        <a:bodyPr/>
        <a:lstStyle/>
        <a:p>
          <a:endParaRPr lang="en-US"/>
        </a:p>
      </dgm:t>
    </dgm:pt>
    <dgm:pt modelId="{E6E936DA-A44E-4168-A1F7-848AE0E7CD00}" type="sibTrans" cxnId="{305BF009-5470-46D8-A102-24D158E216EB}">
      <dgm:prSet/>
      <dgm:spPr/>
      <dgm:t>
        <a:bodyPr/>
        <a:lstStyle/>
        <a:p>
          <a:endParaRPr lang="en-US"/>
        </a:p>
      </dgm:t>
    </dgm:pt>
    <dgm:pt modelId="{D5288C8C-6C9F-49FF-BFEC-D5448A522DC9}">
      <dgm:prSet phldrT="[Text]"/>
      <dgm:spPr/>
      <dgm:t>
        <a:bodyPr/>
        <a:lstStyle/>
        <a:p>
          <a:endParaRPr lang="en-US"/>
        </a:p>
      </dgm:t>
    </dgm:pt>
    <dgm:pt modelId="{BB90F219-654F-496B-85E1-3B879DC6E99F}" type="parTrans" cxnId="{0C56B5D4-C348-41A6-AF2A-A0762BA4AE36}">
      <dgm:prSet/>
      <dgm:spPr/>
      <dgm:t>
        <a:bodyPr/>
        <a:lstStyle/>
        <a:p>
          <a:endParaRPr lang="en-US"/>
        </a:p>
      </dgm:t>
    </dgm:pt>
    <dgm:pt modelId="{22EDB5BE-18E0-41F0-900E-545002CAB6AA}" type="sibTrans" cxnId="{0C56B5D4-C348-41A6-AF2A-A0762BA4AE36}">
      <dgm:prSet/>
      <dgm:spPr/>
      <dgm:t>
        <a:bodyPr/>
        <a:lstStyle/>
        <a:p>
          <a:endParaRPr lang="en-US"/>
        </a:p>
      </dgm:t>
    </dgm:pt>
    <dgm:pt modelId="{EA5DBD19-080E-44B3-BCB7-08FA726A8030}">
      <dgm:prSet phldrT="[Text]"/>
      <dgm:spPr/>
      <dgm:t>
        <a:bodyPr/>
        <a:lstStyle/>
        <a:p>
          <a:r>
            <a:rPr lang="en-US"/>
            <a:t>Grants 0.4%</a:t>
          </a:r>
        </a:p>
      </dgm:t>
    </dgm:pt>
    <dgm:pt modelId="{C6DBABDD-5B2E-4A3F-AF4E-FE8D43921241}" type="parTrans" cxnId="{6820973B-9358-4E24-866B-AB975AEA0A7B}">
      <dgm:prSet/>
      <dgm:spPr/>
      <dgm:t>
        <a:bodyPr/>
        <a:lstStyle/>
        <a:p>
          <a:endParaRPr lang="en-US"/>
        </a:p>
      </dgm:t>
    </dgm:pt>
    <dgm:pt modelId="{9F4A2C6D-FC2C-4FE3-B2AE-0BDD2B54158C}" type="sibTrans" cxnId="{6820973B-9358-4E24-866B-AB975AEA0A7B}">
      <dgm:prSet/>
      <dgm:spPr/>
      <dgm:t>
        <a:bodyPr/>
        <a:lstStyle/>
        <a:p>
          <a:endParaRPr lang="en-US"/>
        </a:p>
      </dgm:t>
    </dgm:pt>
    <dgm:pt modelId="{6129A905-13BA-4CCD-809A-04091FA444CC}">
      <dgm:prSet phldrT="[Text]"/>
      <dgm:spPr/>
      <dgm:t>
        <a:bodyPr/>
        <a:lstStyle/>
        <a:p>
          <a:r>
            <a:rPr lang="en-US"/>
            <a:t>Fees/Other 28.2%</a:t>
          </a:r>
        </a:p>
      </dgm:t>
    </dgm:pt>
    <dgm:pt modelId="{E0B0B54C-F26A-44F6-B496-3EDEAD58EDD1}" type="parTrans" cxnId="{42BA8562-3B73-43B9-9197-38F67F22E38F}">
      <dgm:prSet/>
      <dgm:spPr/>
      <dgm:t>
        <a:bodyPr/>
        <a:lstStyle/>
        <a:p>
          <a:endParaRPr lang="en-US"/>
        </a:p>
      </dgm:t>
    </dgm:pt>
    <dgm:pt modelId="{C790BDD4-06BB-4F97-9BFB-98B00DD9B36B}" type="sibTrans" cxnId="{42BA8562-3B73-43B9-9197-38F67F22E38F}">
      <dgm:prSet/>
      <dgm:spPr/>
      <dgm:t>
        <a:bodyPr/>
        <a:lstStyle/>
        <a:p>
          <a:endParaRPr lang="en-US"/>
        </a:p>
      </dgm:t>
    </dgm:pt>
    <dgm:pt modelId="{2C53CB2A-8D2A-4B50-9A15-71522EC59401}" type="pres">
      <dgm:prSet presAssocID="{6D084985-2354-4796-BB9A-C781F2DC9BD6}" presName="Name0" presStyleCnt="0">
        <dgm:presLayoutVars>
          <dgm:dir/>
          <dgm:animLvl val="lvl"/>
          <dgm:resizeHandles val="exact"/>
        </dgm:presLayoutVars>
      </dgm:prSet>
      <dgm:spPr/>
    </dgm:pt>
    <dgm:pt modelId="{661E9557-8196-4F96-B4D8-A0047F0FACD3}" type="pres">
      <dgm:prSet presAssocID="{6D084985-2354-4796-BB9A-C781F2DC9BD6}" presName="tSp" presStyleCnt="0"/>
      <dgm:spPr/>
    </dgm:pt>
    <dgm:pt modelId="{907C2A79-63B0-4E6B-B572-08F7EBBBC5F8}" type="pres">
      <dgm:prSet presAssocID="{6D084985-2354-4796-BB9A-C781F2DC9BD6}" presName="bSp" presStyleCnt="0"/>
      <dgm:spPr/>
    </dgm:pt>
    <dgm:pt modelId="{2D5D4616-9023-4B3D-AF33-C893C3EC9F13}" type="pres">
      <dgm:prSet presAssocID="{6D084985-2354-4796-BB9A-C781F2DC9BD6}" presName="process" presStyleCnt="0"/>
      <dgm:spPr/>
    </dgm:pt>
    <dgm:pt modelId="{DB48E598-4E99-4651-A76D-6E80EC7CFF65}" type="pres">
      <dgm:prSet presAssocID="{63E636CA-214F-47B2-AF1B-2491C565D7E2}" presName="composite1" presStyleCnt="0"/>
      <dgm:spPr/>
    </dgm:pt>
    <dgm:pt modelId="{A8642C3D-04B1-4F3F-BBCA-56715BF4954C}" type="pres">
      <dgm:prSet presAssocID="{63E636CA-214F-47B2-AF1B-2491C565D7E2}" presName="dummyNode1" presStyleLbl="node1" presStyleIdx="0" presStyleCnt="3"/>
      <dgm:spPr/>
    </dgm:pt>
    <dgm:pt modelId="{8B28BE38-C2C4-40EF-8B4C-BAFB92135980}" type="pres">
      <dgm:prSet presAssocID="{63E636CA-214F-47B2-AF1B-2491C565D7E2}" presName="childNode1" presStyleLbl="bgAcc1" presStyleIdx="0" presStyleCnt="3">
        <dgm:presLayoutVars>
          <dgm:bulletEnabled val="1"/>
        </dgm:presLayoutVars>
      </dgm:prSet>
      <dgm:spPr/>
    </dgm:pt>
    <dgm:pt modelId="{1FDCF12E-EB1E-4B09-8381-C41C1712CC25}" type="pres">
      <dgm:prSet presAssocID="{63E636CA-214F-47B2-AF1B-2491C565D7E2}" presName="childNode1tx" presStyleLbl="bgAcc1" presStyleIdx="0" presStyleCnt="3">
        <dgm:presLayoutVars>
          <dgm:bulletEnabled val="1"/>
        </dgm:presLayoutVars>
      </dgm:prSet>
      <dgm:spPr/>
    </dgm:pt>
    <dgm:pt modelId="{C9B5A723-8692-4FA4-AE18-2698E23A05BA}" type="pres">
      <dgm:prSet presAssocID="{63E636CA-214F-47B2-AF1B-2491C565D7E2}" presName="parentNode1" presStyleLbl="node1" presStyleIdx="0" presStyleCnt="3">
        <dgm:presLayoutVars>
          <dgm:chMax val="1"/>
          <dgm:bulletEnabled val="1"/>
        </dgm:presLayoutVars>
      </dgm:prSet>
      <dgm:spPr/>
    </dgm:pt>
    <dgm:pt modelId="{ECF605BE-5837-4D40-AC70-71D9479F12CC}" type="pres">
      <dgm:prSet presAssocID="{63E636CA-214F-47B2-AF1B-2491C565D7E2}" presName="connSite1" presStyleCnt="0"/>
      <dgm:spPr/>
    </dgm:pt>
    <dgm:pt modelId="{ECBFA691-F759-473D-B579-2946569E15C4}" type="pres">
      <dgm:prSet presAssocID="{061F18B5-9EAF-41BA-B725-6F4701B00D9A}" presName="Name9" presStyleLbl="sibTrans2D1" presStyleIdx="0" presStyleCnt="2"/>
      <dgm:spPr/>
    </dgm:pt>
    <dgm:pt modelId="{008EE7F3-9077-4E96-A321-385406E76D6A}" type="pres">
      <dgm:prSet presAssocID="{457BB0B6-5033-43A8-AD6F-A10D49B23EA5}" presName="composite2" presStyleCnt="0"/>
      <dgm:spPr/>
    </dgm:pt>
    <dgm:pt modelId="{DC19DCF4-50A0-416F-A666-D527DF7D8F1F}" type="pres">
      <dgm:prSet presAssocID="{457BB0B6-5033-43A8-AD6F-A10D49B23EA5}" presName="dummyNode2" presStyleLbl="node1" presStyleIdx="0" presStyleCnt="3"/>
      <dgm:spPr/>
    </dgm:pt>
    <dgm:pt modelId="{7D7B96C9-B9FA-4FC5-B7A1-27C4D829A693}" type="pres">
      <dgm:prSet presAssocID="{457BB0B6-5033-43A8-AD6F-A10D49B23EA5}" presName="childNode2" presStyleLbl="bgAcc1" presStyleIdx="1" presStyleCnt="3">
        <dgm:presLayoutVars>
          <dgm:bulletEnabled val="1"/>
        </dgm:presLayoutVars>
      </dgm:prSet>
      <dgm:spPr/>
    </dgm:pt>
    <dgm:pt modelId="{41F1F9CB-EB63-44C3-9AC6-B1848CDEE6AC}" type="pres">
      <dgm:prSet presAssocID="{457BB0B6-5033-43A8-AD6F-A10D49B23EA5}" presName="childNode2tx" presStyleLbl="bgAcc1" presStyleIdx="1" presStyleCnt="3">
        <dgm:presLayoutVars>
          <dgm:bulletEnabled val="1"/>
        </dgm:presLayoutVars>
      </dgm:prSet>
      <dgm:spPr/>
    </dgm:pt>
    <dgm:pt modelId="{F51F9920-46B5-4EBE-A3EF-92F3D2A3CF9E}" type="pres">
      <dgm:prSet presAssocID="{457BB0B6-5033-43A8-AD6F-A10D49B23EA5}" presName="parentNode2" presStyleLbl="node1" presStyleIdx="1" presStyleCnt="3" custLinFactNeighborX="950" custLinFactNeighborY="1194">
        <dgm:presLayoutVars>
          <dgm:chMax val="0"/>
          <dgm:bulletEnabled val="1"/>
        </dgm:presLayoutVars>
      </dgm:prSet>
      <dgm:spPr/>
    </dgm:pt>
    <dgm:pt modelId="{98EC8C6D-6334-4E13-8015-9E30BFE5A83B}" type="pres">
      <dgm:prSet presAssocID="{457BB0B6-5033-43A8-AD6F-A10D49B23EA5}" presName="connSite2" presStyleCnt="0"/>
      <dgm:spPr/>
    </dgm:pt>
    <dgm:pt modelId="{5F04371B-FFE6-4EB7-BF75-8682163B422A}" type="pres">
      <dgm:prSet presAssocID="{2932282B-52C7-4DBB-9711-E181B0D5E877}" presName="Name18" presStyleLbl="sibTrans2D1" presStyleIdx="1" presStyleCnt="2"/>
      <dgm:spPr/>
    </dgm:pt>
    <dgm:pt modelId="{76ABCDCE-6EF3-46E0-8162-A58F12049F86}" type="pres">
      <dgm:prSet presAssocID="{5DC8FF30-8551-44A2-A80F-7E46FD7D4ACF}" presName="composite1" presStyleCnt="0"/>
      <dgm:spPr/>
    </dgm:pt>
    <dgm:pt modelId="{3B0FA2F3-0F5F-4876-8316-23D29462231B}" type="pres">
      <dgm:prSet presAssocID="{5DC8FF30-8551-44A2-A80F-7E46FD7D4ACF}" presName="dummyNode1" presStyleLbl="node1" presStyleIdx="1" presStyleCnt="3"/>
      <dgm:spPr/>
    </dgm:pt>
    <dgm:pt modelId="{FFAF66EF-81D3-46E5-8616-54CCB389AB89}" type="pres">
      <dgm:prSet presAssocID="{5DC8FF30-8551-44A2-A80F-7E46FD7D4ACF}" presName="childNode1" presStyleLbl="bgAcc1" presStyleIdx="2" presStyleCnt="3" custScaleX="124615">
        <dgm:presLayoutVars>
          <dgm:bulletEnabled val="1"/>
        </dgm:presLayoutVars>
      </dgm:prSet>
      <dgm:spPr/>
    </dgm:pt>
    <dgm:pt modelId="{86A9B414-7248-4AF0-8B09-943A5463681F}" type="pres">
      <dgm:prSet presAssocID="{5DC8FF30-8551-44A2-A80F-7E46FD7D4ACF}" presName="childNode1tx" presStyleLbl="bgAcc1" presStyleIdx="2" presStyleCnt="3">
        <dgm:presLayoutVars>
          <dgm:bulletEnabled val="1"/>
        </dgm:presLayoutVars>
      </dgm:prSet>
      <dgm:spPr/>
    </dgm:pt>
    <dgm:pt modelId="{570E642B-787A-4FAF-9952-01D74E7D8C16}" type="pres">
      <dgm:prSet presAssocID="{5DC8FF30-8551-44A2-A80F-7E46FD7D4ACF}" presName="parentNode1" presStyleLbl="node1" presStyleIdx="2" presStyleCnt="3">
        <dgm:presLayoutVars>
          <dgm:chMax val="1"/>
          <dgm:bulletEnabled val="1"/>
        </dgm:presLayoutVars>
      </dgm:prSet>
      <dgm:spPr/>
    </dgm:pt>
    <dgm:pt modelId="{5A6ED997-AEB3-401D-86E9-1CC43573D182}" type="pres">
      <dgm:prSet presAssocID="{5DC8FF30-8551-44A2-A80F-7E46FD7D4ACF}" presName="connSite1" presStyleCnt="0"/>
      <dgm:spPr/>
    </dgm:pt>
  </dgm:ptLst>
  <dgm:cxnLst>
    <dgm:cxn modelId="{A4547F02-251A-4FAF-9C08-85C912E7D20E}" type="presOf" srcId="{F50698B4-5020-4BC7-9420-0D24E5EB56B2}" destId="{7D7B96C9-B9FA-4FC5-B7A1-27C4D829A693}" srcOrd="0" destOrd="0" presId="urn:microsoft.com/office/officeart/2005/8/layout/hProcess4"/>
    <dgm:cxn modelId="{776A5505-539C-4220-BC5B-FA7C9B107885}" srcId="{6D084985-2354-4796-BB9A-C781F2DC9BD6}" destId="{457BB0B6-5033-43A8-AD6F-A10D49B23EA5}" srcOrd="1" destOrd="0" parTransId="{619C8A09-70A0-4972-8931-5057627D3883}" sibTransId="{2932282B-52C7-4DBB-9711-E181B0D5E877}"/>
    <dgm:cxn modelId="{305BF009-5470-46D8-A102-24D158E216EB}" srcId="{5DC8FF30-8551-44A2-A80F-7E46FD7D4ACF}" destId="{A9117D39-8160-438F-BD6C-E330BE657F7E}" srcOrd="0" destOrd="0" parTransId="{5FE8316F-C19F-4160-88C8-D3D2EB56E2A9}" sibTransId="{E6E936DA-A44E-4168-A1F7-848AE0E7CD00}"/>
    <dgm:cxn modelId="{D889FB10-1EBA-40F3-A3B1-B1620E2DDB73}" type="presOf" srcId="{457BB0B6-5033-43A8-AD6F-A10D49B23EA5}" destId="{F51F9920-46B5-4EBE-A3EF-92F3D2A3CF9E}" srcOrd="0" destOrd="0" presId="urn:microsoft.com/office/officeart/2005/8/layout/hProcess4"/>
    <dgm:cxn modelId="{00CA2512-0589-40BB-B54B-6765D9FAB654}" type="presOf" srcId="{D5288C8C-6C9F-49FF-BFEC-D5448A522DC9}" destId="{FFAF66EF-81D3-46E5-8616-54CCB389AB89}" srcOrd="0" destOrd="3" presId="urn:microsoft.com/office/officeart/2005/8/layout/hProcess4"/>
    <dgm:cxn modelId="{86DCDF20-48C0-4A17-B568-7B5037080DD6}" type="presOf" srcId="{6D084985-2354-4796-BB9A-C781F2DC9BD6}" destId="{2C53CB2A-8D2A-4B50-9A15-71522EC59401}" srcOrd="0" destOrd="0" presId="urn:microsoft.com/office/officeart/2005/8/layout/hProcess4"/>
    <dgm:cxn modelId="{390EDC22-9D5B-4C4E-9CAE-06E6AC5BEBE2}" srcId="{457BB0B6-5033-43A8-AD6F-A10D49B23EA5}" destId="{F50698B4-5020-4BC7-9420-0D24E5EB56B2}" srcOrd="0" destOrd="0" parTransId="{D15A0396-F43E-4787-BA14-4EBDC46D0B04}" sibTransId="{6C3A6C22-A6E6-484D-98C1-01EBE219813A}"/>
    <dgm:cxn modelId="{6820973B-9358-4E24-866B-AB975AEA0A7B}" srcId="{5DC8FF30-8551-44A2-A80F-7E46FD7D4ACF}" destId="{EA5DBD19-080E-44B3-BCB7-08FA726A8030}" srcOrd="2" destOrd="0" parTransId="{C6DBABDD-5B2E-4A3F-AF4E-FE8D43921241}" sibTransId="{9F4A2C6D-FC2C-4FE3-B2AE-0BDD2B54158C}"/>
    <dgm:cxn modelId="{85EEF95F-4C63-4E73-9000-6C31D2C4D5C6}" type="presOf" srcId="{061F18B5-9EAF-41BA-B725-6F4701B00D9A}" destId="{ECBFA691-F759-473D-B579-2946569E15C4}" srcOrd="0" destOrd="0" presId="urn:microsoft.com/office/officeart/2005/8/layout/hProcess4"/>
    <dgm:cxn modelId="{EDA0FF41-03B5-4F3E-B6C9-CA1E2BE52909}" type="presOf" srcId="{5DC8FF30-8551-44A2-A80F-7E46FD7D4ACF}" destId="{570E642B-787A-4FAF-9952-01D74E7D8C16}" srcOrd="0" destOrd="0" presId="urn:microsoft.com/office/officeart/2005/8/layout/hProcess4"/>
    <dgm:cxn modelId="{42BA8562-3B73-43B9-9197-38F67F22E38F}" srcId="{5DC8FF30-8551-44A2-A80F-7E46FD7D4ACF}" destId="{6129A905-13BA-4CCD-809A-04091FA444CC}" srcOrd="1" destOrd="0" parTransId="{E0B0B54C-F26A-44F6-B496-3EDEAD58EDD1}" sibTransId="{C790BDD4-06BB-4F97-9BFB-98B00DD9B36B}"/>
    <dgm:cxn modelId="{CCAAFA4F-0C3F-4F39-90FF-D5184488744F}" type="presOf" srcId="{63E636CA-214F-47B2-AF1B-2491C565D7E2}" destId="{C9B5A723-8692-4FA4-AE18-2698E23A05BA}" srcOrd="0" destOrd="0" presId="urn:microsoft.com/office/officeart/2005/8/layout/hProcess4"/>
    <dgm:cxn modelId="{9F9C0F50-CC45-456A-A569-C0314632E617}" type="presOf" srcId="{F50698B4-5020-4BC7-9420-0D24E5EB56B2}" destId="{41F1F9CB-EB63-44C3-9AC6-B1848CDEE6AC}" srcOrd="1" destOrd="0" presId="urn:microsoft.com/office/officeart/2005/8/layout/hProcess4"/>
    <dgm:cxn modelId="{7B4E7270-CCAD-4989-9BE0-BCE793254C1B}" srcId="{63E636CA-214F-47B2-AF1B-2491C565D7E2}" destId="{52C5E2BC-0995-4D99-8B54-60D33DFB1CA4}" srcOrd="0" destOrd="0" parTransId="{904A4D59-CF59-485C-BA96-A9398F585484}" sibTransId="{3B484460-9487-41D8-A041-F9E79B6E31E9}"/>
    <dgm:cxn modelId="{29B95958-B3AA-4ADF-A7F9-69E139D54CC7}" type="presOf" srcId="{A9117D39-8160-438F-BD6C-E330BE657F7E}" destId="{FFAF66EF-81D3-46E5-8616-54CCB389AB89}" srcOrd="0" destOrd="0" presId="urn:microsoft.com/office/officeart/2005/8/layout/hProcess4"/>
    <dgm:cxn modelId="{743E6893-33C6-4994-8740-46F72C88CE73}" type="presOf" srcId="{EA5DBD19-080E-44B3-BCB7-08FA726A8030}" destId="{FFAF66EF-81D3-46E5-8616-54CCB389AB89}" srcOrd="0" destOrd="2" presId="urn:microsoft.com/office/officeart/2005/8/layout/hProcess4"/>
    <dgm:cxn modelId="{26E94598-D9FF-439F-B579-C0734C4DFBD8}" type="presOf" srcId="{52C5E2BC-0995-4D99-8B54-60D33DFB1CA4}" destId="{8B28BE38-C2C4-40EF-8B4C-BAFB92135980}" srcOrd="0" destOrd="0" presId="urn:microsoft.com/office/officeart/2005/8/layout/hProcess4"/>
    <dgm:cxn modelId="{8536E39A-9BBB-4AC6-9311-C96C611D958A}" type="presOf" srcId="{2932282B-52C7-4DBB-9711-E181B0D5E877}" destId="{5F04371B-FFE6-4EB7-BF75-8682163B422A}" srcOrd="0" destOrd="0" presId="urn:microsoft.com/office/officeart/2005/8/layout/hProcess4"/>
    <dgm:cxn modelId="{BF1CA8A8-2247-4D8E-8A40-977B0F91BF97}" type="presOf" srcId="{6129A905-13BA-4CCD-809A-04091FA444CC}" destId="{86A9B414-7248-4AF0-8B09-943A5463681F}" srcOrd="1" destOrd="1" presId="urn:microsoft.com/office/officeart/2005/8/layout/hProcess4"/>
    <dgm:cxn modelId="{225B74BB-41B6-4847-B56B-9A47843A5DB7}" srcId="{6D084985-2354-4796-BB9A-C781F2DC9BD6}" destId="{63E636CA-214F-47B2-AF1B-2491C565D7E2}" srcOrd="0" destOrd="0" parTransId="{21316C11-B3A0-4C88-AC1D-A6475762E4FE}" sibTransId="{061F18B5-9EAF-41BA-B725-6F4701B00D9A}"/>
    <dgm:cxn modelId="{3559E6C3-3014-45B1-88B5-F1E6E0E10BFD}" srcId="{6D084985-2354-4796-BB9A-C781F2DC9BD6}" destId="{5DC8FF30-8551-44A2-A80F-7E46FD7D4ACF}" srcOrd="2" destOrd="0" parTransId="{760068B6-F0D6-4F0E-BA0F-53E8105EE5C1}" sibTransId="{B25811CF-80CD-41FB-9CC7-455E08B31ADE}"/>
    <dgm:cxn modelId="{87E422C5-A4E1-4539-87DA-167BFE2C9231}" type="presOf" srcId="{A9117D39-8160-438F-BD6C-E330BE657F7E}" destId="{86A9B414-7248-4AF0-8B09-943A5463681F}" srcOrd="1" destOrd="0" presId="urn:microsoft.com/office/officeart/2005/8/layout/hProcess4"/>
    <dgm:cxn modelId="{9FF9E2CE-D1F5-47A2-A949-20EB6433F5EB}" type="presOf" srcId="{D5288C8C-6C9F-49FF-BFEC-D5448A522DC9}" destId="{86A9B414-7248-4AF0-8B09-943A5463681F}" srcOrd="1" destOrd="3" presId="urn:microsoft.com/office/officeart/2005/8/layout/hProcess4"/>
    <dgm:cxn modelId="{0C56B5D4-C348-41A6-AF2A-A0762BA4AE36}" srcId="{5DC8FF30-8551-44A2-A80F-7E46FD7D4ACF}" destId="{D5288C8C-6C9F-49FF-BFEC-D5448A522DC9}" srcOrd="3" destOrd="0" parTransId="{BB90F219-654F-496B-85E1-3B879DC6E99F}" sibTransId="{22EDB5BE-18E0-41F0-900E-545002CAB6AA}"/>
    <dgm:cxn modelId="{D49644E2-67A8-4291-9A2E-871EA583AB50}" type="presOf" srcId="{52C5E2BC-0995-4D99-8B54-60D33DFB1CA4}" destId="{1FDCF12E-EB1E-4B09-8381-C41C1712CC25}" srcOrd="1" destOrd="0" presId="urn:microsoft.com/office/officeart/2005/8/layout/hProcess4"/>
    <dgm:cxn modelId="{B496A8EF-0FF4-4D48-8E18-1885F6AF657A}" type="presOf" srcId="{6129A905-13BA-4CCD-809A-04091FA444CC}" destId="{FFAF66EF-81D3-46E5-8616-54CCB389AB89}" srcOrd="0" destOrd="1" presId="urn:microsoft.com/office/officeart/2005/8/layout/hProcess4"/>
    <dgm:cxn modelId="{2E7B11F2-2B8F-4AD9-B584-7B32B6A4235A}" type="presOf" srcId="{EA5DBD19-080E-44B3-BCB7-08FA726A8030}" destId="{86A9B414-7248-4AF0-8B09-943A5463681F}" srcOrd="1" destOrd="2" presId="urn:microsoft.com/office/officeart/2005/8/layout/hProcess4"/>
    <dgm:cxn modelId="{915E61A6-4AA5-4EB3-ACD2-ACFDBA765E1C}" type="presParOf" srcId="{2C53CB2A-8D2A-4B50-9A15-71522EC59401}" destId="{661E9557-8196-4F96-B4D8-A0047F0FACD3}" srcOrd="0" destOrd="0" presId="urn:microsoft.com/office/officeart/2005/8/layout/hProcess4"/>
    <dgm:cxn modelId="{CFC35BDA-4632-4F42-B70B-3549A66922D2}" type="presParOf" srcId="{2C53CB2A-8D2A-4B50-9A15-71522EC59401}" destId="{907C2A79-63B0-4E6B-B572-08F7EBBBC5F8}" srcOrd="1" destOrd="0" presId="urn:microsoft.com/office/officeart/2005/8/layout/hProcess4"/>
    <dgm:cxn modelId="{34FD071E-4B39-4BD4-8E22-45A7FD239E41}" type="presParOf" srcId="{2C53CB2A-8D2A-4B50-9A15-71522EC59401}" destId="{2D5D4616-9023-4B3D-AF33-C893C3EC9F13}" srcOrd="2" destOrd="0" presId="urn:microsoft.com/office/officeart/2005/8/layout/hProcess4"/>
    <dgm:cxn modelId="{8206085D-2D68-49AE-A292-5DB1BC79DCCD}" type="presParOf" srcId="{2D5D4616-9023-4B3D-AF33-C893C3EC9F13}" destId="{DB48E598-4E99-4651-A76D-6E80EC7CFF65}" srcOrd="0" destOrd="0" presId="urn:microsoft.com/office/officeart/2005/8/layout/hProcess4"/>
    <dgm:cxn modelId="{F38D14F5-1182-458D-B377-58B5CDE8AA70}" type="presParOf" srcId="{DB48E598-4E99-4651-A76D-6E80EC7CFF65}" destId="{A8642C3D-04B1-4F3F-BBCA-56715BF4954C}" srcOrd="0" destOrd="0" presId="urn:microsoft.com/office/officeart/2005/8/layout/hProcess4"/>
    <dgm:cxn modelId="{ED8C1C84-467D-4721-991B-78406A66530C}" type="presParOf" srcId="{DB48E598-4E99-4651-A76D-6E80EC7CFF65}" destId="{8B28BE38-C2C4-40EF-8B4C-BAFB92135980}" srcOrd="1" destOrd="0" presId="urn:microsoft.com/office/officeart/2005/8/layout/hProcess4"/>
    <dgm:cxn modelId="{55B6EA53-81FE-41CB-8827-33F16B2C400A}" type="presParOf" srcId="{DB48E598-4E99-4651-A76D-6E80EC7CFF65}" destId="{1FDCF12E-EB1E-4B09-8381-C41C1712CC25}" srcOrd="2" destOrd="0" presId="urn:microsoft.com/office/officeart/2005/8/layout/hProcess4"/>
    <dgm:cxn modelId="{48DAAFCA-5652-4D66-A3E9-93E554D293F2}" type="presParOf" srcId="{DB48E598-4E99-4651-A76D-6E80EC7CFF65}" destId="{C9B5A723-8692-4FA4-AE18-2698E23A05BA}" srcOrd="3" destOrd="0" presId="urn:microsoft.com/office/officeart/2005/8/layout/hProcess4"/>
    <dgm:cxn modelId="{A7B53067-38E3-43EA-9532-D79EA760C5AC}" type="presParOf" srcId="{DB48E598-4E99-4651-A76D-6E80EC7CFF65}" destId="{ECF605BE-5837-4D40-AC70-71D9479F12CC}" srcOrd="4" destOrd="0" presId="urn:microsoft.com/office/officeart/2005/8/layout/hProcess4"/>
    <dgm:cxn modelId="{051F3BFA-B1F9-478D-AD78-495FA18B2EAE}" type="presParOf" srcId="{2D5D4616-9023-4B3D-AF33-C893C3EC9F13}" destId="{ECBFA691-F759-473D-B579-2946569E15C4}" srcOrd="1" destOrd="0" presId="urn:microsoft.com/office/officeart/2005/8/layout/hProcess4"/>
    <dgm:cxn modelId="{0E8F3FA0-C4A7-4BEF-80DB-9F9823B550F2}" type="presParOf" srcId="{2D5D4616-9023-4B3D-AF33-C893C3EC9F13}" destId="{008EE7F3-9077-4E96-A321-385406E76D6A}" srcOrd="2" destOrd="0" presId="urn:microsoft.com/office/officeart/2005/8/layout/hProcess4"/>
    <dgm:cxn modelId="{E56CDBD0-A713-422C-B104-C1E3FA089D31}" type="presParOf" srcId="{008EE7F3-9077-4E96-A321-385406E76D6A}" destId="{DC19DCF4-50A0-416F-A666-D527DF7D8F1F}" srcOrd="0" destOrd="0" presId="urn:microsoft.com/office/officeart/2005/8/layout/hProcess4"/>
    <dgm:cxn modelId="{2DDA70BC-41AA-431F-A1A3-91657DF11FCB}" type="presParOf" srcId="{008EE7F3-9077-4E96-A321-385406E76D6A}" destId="{7D7B96C9-B9FA-4FC5-B7A1-27C4D829A693}" srcOrd="1" destOrd="0" presId="urn:microsoft.com/office/officeart/2005/8/layout/hProcess4"/>
    <dgm:cxn modelId="{96041F0C-02E2-4306-90C5-196623A59974}" type="presParOf" srcId="{008EE7F3-9077-4E96-A321-385406E76D6A}" destId="{41F1F9CB-EB63-44C3-9AC6-B1848CDEE6AC}" srcOrd="2" destOrd="0" presId="urn:microsoft.com/office/officeart/2005/8/layout/hProcess4"/>
    <dgm:cxn modelId="{283F2F6F-AB94-4C0F-BB7C-099E8F6B3851}" type="presParOf" srcId="{008EE7F3-9077-4E96-A321-385406E76D6A}" destId="{F51F9920-46B5-4EBE-A3EF-92F3D2A3CF9E}" srcOrd="3" destOrd="0" presId="urn:microsoft.com/office/officeart/2005/8/layout/hProcess4"/>
    <dgm:cxn modelId="{3E36C618-68CB-43AA-97E6-1AA9C83ED9AA}" type="presParOf" srcId="{008EE7F3-9077-4E96-A321-385406E76D6A}" destId="{98EC8C6D-6334-4E13-8015-9E30BFE5A83B}" srcOrd="4" destOrd="0" presId="urn:microsoft.com/office/officeart/2005/8/layout/hProcess4"/>
    <dgm:cxn modelId="{11F255F6-1DD9-4BC1-BDEF-737C519785C9}" type="presParOf" srcId="{2D5D4616-9023-4B3D-AF33-C893C3EC9F13}" destId="{5F04371B-FFE6-4EB7-BF75-8682163B422A}" srcOrd="3" destOrd="0" presId="urn:microsoft.com/office/officeart/2005/8/layout/hProcess4"/>
    <dgm:cxn modelId="{575FFB5A-EE12-4264-B1BF-C8F7FFCA9784}" type="presParOf" srcId="{2D5D4616-9023-4B3D-AF33-C893C3EC9F13}" destId="{76ABCDCE-6EF3-46E0-8162-A58F12049F86}" srcOrd="4" destOrd="0" presId="urn:microsoft.com/office/officeart/2005/8/layout/hProcess4"/>
    <dgm:cxn modelId="{68370769-F263-43A3-BF1C-A9BBBAA44304}" type="presParOf" srcId="{76ABCDCE-6EF3-46E0-8162-A58F12049F86}" destId="{3B0FA2F3-0F5F-4876-8316-23D29462231B}" srcOrd="0" destOrd="0" presId="urn:microsoft.com/office/officeart/2005/8/layout/hProcess4"/>
    <dgm:cxn modelId="{12632A17-2751-4BF1-AB63-0449B3AEBA62}" type="presParOf" srcId="{76ABCDCE-6EF3-46E0-8162-A58F12049F86}" destId="{FFAF66EF-81D3-46E5-8616-54CCB389AB89}" srcOrd="1" destOrd="0" presId="urn:microsoft.com/office/officeart/2005/8/layout/hProcess4"/>
    <dgm:cxn modelId="{159C09D1-4C20-45DF-B926-C95FF752F655}" type="presParOf" srcId="{76ABCDCE-6EF3-46E0-8162-A58F12049F86}" destId="{86A9B414-7248-4AF0-8B09-943A5463681F}" srcOrd="2" destOrd="0" presId="urn:microsoft.com/office/officeart/2005/8/layout/hProcess4"/>
    <dgm:cxn modelId="{FCFD8AFC-97EB-4A90-AA33-AC93BA231C89}" type="presParOf" srcId="{76ABCDCE-6EF3-46E0-8162-A58F12049F86}" destId="{570E642B-787A-4FAF-9952-01D74E7D8C16}" srcOrd="3" destOrd="0" presId="urn:microsoft.com/office/officeart/2005/8/layout/hProcess4"/>
    <dgm:cxn modelId="{621CD6DA-A024-467A-B8FF-8EB914BF014A}" type="presParOf" srcId="{76ABCDCE-6EF3-46E0-8162-A58F12049F86}" destId="{5A6ED997-AEB3-401D-86E9-1CC43573D182}"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E38D81-67F9-4AF6-A9CC-7816B6FF548F}" type="doc">
      <dgm:prSet loTypeId="urn:microsoft.com/office/officeart/2005/8/layout/radial4" loCatId="relationship" qsTypeId="urn:microsoft.com/office/officeart/2005/8/quickstyle/3d1" qsCatId="3D" csTypeId="urn:microsoft.com/office/officeart/2005/8/colors/accent1_2" csCatId="accent1" phldr="1"/>
      <dgm:spPr/>
      <dgm:t>
        <a:bodyPr/>
        <a:lstStyle/>
        <a:p>
          <a:endParaRPr lang="en-US"/>
        </a:p>
      </dgm:t>
    </dgm:pt>
    <dgm:pt modelId="{968DBFAE-10CC-4909-B5CD-1F9C49E005F3}">
      <dgm:prSet phldrT="[Text]"/>
      <dgm:spPr/>
      <dgm:t>
        <a:bodyPr/>
        <a:lstStyle/>
        <a:p>
          <a:r>
            <a:rPr lang="en-US"/>
            <a:t>Baseline Diagnosis 2023-2027</a:t>
          </a:r>
        </a:p>
      </dgm:t>
    </dgm:pt>
    <dgm:pt modelId="{C8E12FF1-C8D4-41CA-9B62-CCE7D5987E58}" type="parTrans" cxnId="{B6C0C77F-60E7-40EB-B8A2-8DC8FF1E38FB}">
      <dgm:prSet/>
      <dgm:spPr/>
      <dgm:t>
        <a:bodyPr/>
        <a:lstStyle/>
        <a:p>
          <a:endParaRPr lang="en-US"/>
        </a:p>
      </dgm:t>
    </dgm:pt>
    <dgm:pt modelId="{068ABF20-0C41-4B67-9B19-AF8ECB6863B1}" type="sibTrans" cxnId="{B6C0C77F-60E7-40EB-B8A2-8DC8FF1E38FB}">
      <dgm:prSet/>
      <dgm:spPr/>
      <dgm:t>
        <a:bodyPr/>
        <a:lstStyle/>
        <a:p>
          <a:endParaRPr lang="en-US"/>
        </a:p>
      </dgm:t>
    </dgm:pt>
    <dgm:pt modelId="{30335756-E2B1-4984-8854-5ABE729070C5}">
      <dgm:prSet phldrT="[Text]"/>
      <dgm:spPr/>
      <dgm:t>
        <a:bodyPr/>
        <a:lstStyle/>
        <a:p>
          <a:r>
            <a:rPr lang="en-US"/>
            <a:t>Diversify Revenue Streams</a:t>
          </a:r>
        </a:p>
      </dgm:t>
    </dgm:pt>
    <dgm:pt modelId="{41B94B67-34BE-41B9-B845-C5715031C98E}" type="parTrans" cxnId="{2E99923F-6A3E-462D-9DB3-844077DB4327}">
      <dgm:prSet/>
      <dgm:spPr/>
      <dgm:t>
        <a:bodyPr/>
        <a:lstStyle/>
        <a:p>
          <a:endParaRPr lang="en-US"/>
        </a:p>
      </dgm:t>
    </dgm:pt>
    <dgm:pt modelId="{EA43011B-1C48-48D6-A9D8-6A54C9F47273}" type="sibTrans" cxnId="{2E99923F-6A3E-462D-9DB3-844077DB4327}">
      <dgm:prSet/>
      <dgm:spPr/>
      <dgm:t>
        <a:bodyPr/>
        <a:lstStyle/>
        <a:p>
          <a:endParaRPr lang="en-US"/>
        </a:p>
      </dgm:t>
    </dgm:pt>
    <dgm:pt modelId="{8A5520DD-E475-48F2-A79A-DED131A5E8CB}">
      <dgm:prSet phldrT="[Text]"/>
      <dgm:spPr/>
      <dgm:t>
        <a:bodyPr/>
        <a:lstStyle/>
        <a:p>
          <a:r>
            <a:rPr lang="en-US"/>
            <a:t>Increase Operational Efficiencies</a:t>
          </a:r>
        </a:p>
      </dgm:t>
    </dgm:pt>
    <dgm:pt modelId="{CC1B90FD-8658-4790-8F23-19C2F7D5A2A4}" type="parTrans" cxnId="{D3761025-FE79-4AF2-8CEA-A31B5F0F0604}">
      <dgm:prSet/>
      <dgm:spPr/>
      <dgm:t>
        <a:bodyPr/>
        <a:lstStyle/>
        <a:p>
          <a:endParaRPr lang="en-US"/>
        </a:p>
      </dgm:t>
    </dgm:pt>
    <dgm:pt modelId="{9929B106-46BD-4B3E-88C3-F45811656DE3}" type="sibTrans" cxnId="{D3761025-FE79-4AF2-8CEA-A31B5F0F0604}">
      <dgm:prSet/>
      <dgm:spPr/>
      <dgm:t>
        <a:bodyPr/>
        <a:lstStyle/>
        <a:p>
          <a:endParaRPr lang="en-US"/>
        </a:p>
      </dgm:t>
    </dgm:pt>
    <dgm:pt modelId="{16ABC3EB-6E0A-470B-B0ED-523DF0A44A77}">
      <dgm:prSet phldrT="[Text]"/>
      <dgm:spPr/>
      <dgm:t>
        <a:bodyPr/>
        <a:lstStyle/>
        <a:p>
          <a:r>
            <a:rPr lang="en-US"/>
            <a:t>Increase Capital Investments</a:t>
          </a:r>
        </a:p>
      </dgm:t>
    </dgm:pt>
    <dgm:pt modelId="{575335CA-9CF6-435F-89CD-DF9A6AE86070}" type="parTrans" cxnId="{1DD061DB-79A7-4CC3-9B62-59B51B23F7D7}">
      <dgm:prSet/>
      <dgm:spPr/>
      <dgm:t>
        <a:bodyPr/>
        <a:lstStyle/>
        <a:p>
          <a:endParaRPr lang="en-US"/>
        </a:p>
      </dgm:t>
    </dgm:pt>
    <dgm:pt modelId="{CE68B979-8797-4E99-9B56-A059806EC7D3}" type="sibTrans" cxnId="{1DD061DB-79A7-4CC3-9B62-59B51B23F7D7}">
      <dgm:prSet/>
      <dgm:spPr/>
      <dgm:t>
        <a:bodyPr/>
        <a:lstStyle/>
        <a:p>
          <a:endParaRPr lang="en-US"/>
        </a:p>
      </dgm:t>
    </dgm:pt>
    <dgm:pt modelId="{0409A81B-E06B-4F37-8091-12D89533435F}">
      <dgm:prSet phldrT="[Text]"/>
      <dgm:spPr/>
      <dgm:t>
        <a:bodyPr/>
        <a:lstStyle/>
        <a:p>
          <a:r>
            <a:rPr lang="en-US"/>
            <a:t>Implement Risk Management Strategies</a:t>
          </a:r>
        </a:p>
      </dgm:t>
    </dgm:pt>
    <dgm:pt modelId="{A112D8EE-B344-4F9A-ACBB-ED69BBA82E62}" type="parTrans" cxnId="{C0CD3E67-7863-4A7F-A0B9-A615C6E928B7}">
      <dgm:prSet/>
      <dgm:spPr/>
      <dgm:t>
        <a:bodyPr/>
        <a:lstStyle/>
        <a:p>
          <a:endParaRPr lang="en-US"/>
        </a:p>
      </dgm:t>
    </dgm:pt>
    <dgm:pt modelId="{1D915FE9-EDB5-44F7-9FCE-BD5E29B1207D}" type="sibTrans" cxnId="{C0CD3E67-7863-4A7F-A0B9-A615C6E928B7}">
      <dgm:prSet/>
      <dgm:spPr/>
      <dgm:t>
        <a:bodyPr/>
        <a:lstStyle/>
        <a:p>
          <a:endParaRPr lang="en-US"/>
        </a:p>
      </dgm:t>
    </dgm:pt>
    <dgm:pt modelId="{4C3756E5-2D3D-45E9-AFFB-8BA7FF2B27BC}" type="pres">
      <dgm:prSet presAssocID="{FBE38D81-67F9-4AF6-A9CC-7816B6FF548F}" presName="cycle" presStyleCnt="0">
        <dgm:presLayoutVars>
          <dgm:chMax val="1"/>
          <dgm:dir/>
          <dgm:animLvl val="ctr"/>
          <dgm:resizeHandles val="exact"/>
        </dgm:presLayoutVars>
      </dgm:prSet>
      <dgm:spPr/>
    </dgm:pt>
    <dgm:pt modelId="{60F95261-B116-4829-87DE-B26D49616553}" type="pres">
      <dgm:prSet presAssocID="{968DBFAE-10CC-4909-B5CD-1F9C49E005F3}" presName="centerShape" presStyleLbl="node0" presStyleIdx="0" presStyleCnt="1" custScaleX="112610" custScaleY="102714"/>
      <dgm:spPr/>
    </dgm:pt>
    <dgm:pt modelId="{6EBB8803-5301-4A51-A98C-483CA648ABD4}" type="pres">
      <dgm:prSet presAssocID="{41B94B67-34BE-41B9-B845-C5715031C98E}" presName="parTrans" presStyleLbl="bgSibTrans2D1" presStyleIdx="0" presStyleCnt="4"/>
      <dgm:spPr/>
    </dgm:pt>
    <dgm:pt modelId="{873D993A-13AE-43C2-B59C-2F56627704E7}" type="pres">
      <dgm:prSet presAssocID="{30335756-E2B1-4984-8854-5ABE729070C5}" presName="node" presStyleLbl="node1" presStyleIdx="0" presStyleCnt="4">
        <dgm:presLayoutVars>
          <dgm:bulletEnabled val="1"/>
        </dgm:presLayoutVars>
      </dgm:prSet>
      <dgm:spPr/>
    </dgm:pt>
    <dgm:pt modelId="{C38D585B-15DA-45D5-B755-D1F3AB1B32AC}" type="pres">
      <dgm:prSet presAssocID="{CC1B90FD-8658-4790-8F23-19C2F7D5A2A4}" presName="parTrans" presStyleLbl="bgSibTrans2D1" presStyleIdx="1" presStyleCnt="4"/>
      <dgm:spPr/>
    </dgm:pt>
    <dgm:pt modelId="{E2B43EF9-2EA4-4EDD-AF82-C355E5BF593F}" type="pres">
      <dgm:prSet presAssocID="{8A5520DD-E475-48F2-A79A-DED131A5E8CB}" presName="node" presStyleLbl="node1" presStyleIdx="1" presStyleCnt="4">
        <dgm:presLayoutVars>
          <dgm:bulletEnabled val="1"/>
        </dgm:presLayoutVars>
      </dgm:prSet>
      <dgm:spPr/>
    </dgm:pt>
    <dgm:pt modelId="{CBFCD3BD-256C-4759-B74A-7B42D34288E7}" type="pres">
      <dgm:prSet presAssocID="{575335CA-9CF6-435F-89CD-DF9A6AE86070}" presName="parTrans" presStyleLbl="bgSibTrans2D1" presStyleIdx="2" presStyleCnt="4"/>
      <dgm:spPr/>
    </dgm:pt>
    <dgm:pt modelId="{734B83D3-592C-4C48-A05D-F92FC99A3BC1}" type="pres">
      <dgm:prSet presAssocID="{16ABC3EB-6E0A-470B-B0ED-523DF0A44A77}" presName="node" presStyleLbl="node1" presStyleIdx="2" presStyleCnt="4">
        <dgm:presLayoutVars>
          <dgm:bulletEnabled val="1"/>
        </dgm:presLayoutVars>
      </dgm:prSet>
      <dgm:spPr/>
    </dgm:pt>
    <dgm:pt modelId="{59A6A3D7-29F8-49F7-8C35-A7FE2D3D59C0}" type="pres">
      <dgm:prSet presAssocID="{A112D8EE-B344-4F9A-ACBB-ED69BBA82E62}" presName="parTrans" presStyleLbl="bgSibTrans2D1" presStyleIdx="3" presStyleCnt="4"/>
      <dgm:spPr/>
    </dgm:pt>
    <dgm:pt modelId="{BB9FE99C-93C9-4049-86EE-73A814E4211E}" type="pres">
      <dgm:prSet presAssocID="{0409A81B-E06B-4F37-8091-12D89533435F}" presName="node" presStyleLbl="node1" presStyleIdx="3" presStyleCnt="4">
        <dgm:presLayoutVars>
          <dgm:bulletEnabled val="1"/>
        </dgm:presLayoutVars>
      </dgm:prSet>
      <dgm:spPr/>
    </dgm:pt>
  </dgm:ptLst>
  <dgm:cxnLst>
    <dgm:cxn modelId="{34331423-4111-4B4D-A3F4-264C026385E4}" type="presOf" srcId="{30335756-E2B1-4984-8854-5ABE729070C5}" destId="{873D993A-13AE-43C2-B59C-2F56627704E7}" srcOrd="0" destOrd="0" presId="urn:microsoft.com/office/officeart/2005/8/layout/radial4"/>
    <dgm:cxn modelId="{D3761025-FE79-4AF2-8CEA-A31B5F0F0604}" srcId="{968DBFAE-10CC-4909-B5CD-1F9C49E005F3}" destId="{8A5520DD-E475-48F2-A79A-DED131A5E8CB}" srcOrd="1" destOrd="0" parTransId="{CC1B90FD-8658-4790-8F23-19C2F7D5A2A4}" sibTransId="{9929B106-46BD-4B3E-88C3-F45811656DE3}"/>
    <dgm:cxn modelId="{A9B37629-7C23-4C13-9B4E-F1BBF84AE3B0}" type="presOf" srcId="{0409A81B-E06B-4F37-8091-12D89533435F}" destId="{BB9FE99C-93C9-4049-86EE-73A814E4211E}" srcOrd="0" destOrd="0" presId="urn:microsoft.com/office/officeart/2005/8/layout/radial4"/>
    <dgm:cxn modelId="{2E99923F-6A3E-462D-9DB3-844077DB4327}" srcId="{968DBFAE-10CC-4909-B5CD-1F9C49E005F3}" destId="{30335756-E2B1-4984-8854-5ABE729070C5}" srcOrd="0" destOrd="0" parTransId="{41B94B67-34BE-41B9-B845-C5715031C98E}" sibTransId="{EA43011B-1C48-48D6-A9D8-6A54C9F47273}"/>
    <dgm:cxn modelId="{C0CD3E67-7863-4A7F-A0B9-A615C6E928B7}" srcId="{968DBFAE-10CC-4909-B5CD-1F9C49E005F3}" destId="{0409A81B-E06B-4F37-8091-12D89533435F}" srcOrd="3" destOrd="0" parTransId="{A112D8EE-B344-4F9A-ACBB-ED69BBA82E62}" sibTransId="{1D915FE9-EDB5-44F7-9FCE-BD5E29B1207D}"/>
    <dgm:cxn modelId="{F19FB647-6EF2-4C03-B154-47DE229A8003}" type="presOf" srcId="{16ABC3EB-6E0A-470B-B0ED-523DF0A44A77}" destId="{734B83D3-592C-4C48-A05D-F92FC99A3BC1}" srcOrd="0" destOrd="0" presId="urn:microsoft.com/office/officeart/2005/8/layout/radial4"/>
    <dgm:cxn modelId="{E4116877-082D-41E9-BA95-A8157C3DF310}" type="presOf" srcId="{41B94B67-34BE-41B9-B845-C5715031C98E}" destId="{6EBB8803-5301-4A51-A98C-483CA648ABD4}" srcOrd="0" destOrd="0" presId="urn:microsoft.com/office/officeart/2005/8/layout/radial4"/>
    <dgm:cxn modelId="{B6C0C77F-60E7-40EB-B8A2-8DC8FF1E38FB}" srcId="{FBE38D81-67F9-4AF6-A9CC-7816B6FF548F}" destId="{968DBFAE-10CC-4909-B5CD-1F9C49E005F3}" srcOrd="0" destOrd="0" parTransId="{C8E12FF1-C8D4-41CA-9B62-CCE7D5987E58}" sibTransId="{068ABF20-0C41-4B67-9B19-AF8ECB6863B1}"/>
    <dgm:cxn modelId="{16BEE87F-F575-4CD4-AA18-2A44CF1A4FF6}" type="presOf" srcId="{968DBFAE-10CC-4909-B5CD-1F9C49E005F3}" destId="{60F95261-B116-4829-87DE-B26D49616553}" srcOrd="0" destOrd="0" presId="urn:microsoft.com/office/officeart/2005/8/layout/radial4"/>
    <dgm:cxn modelId="{B5F7178E-82B3-463D-AF61-F9181017CECF}" type="presOf" srcId="{8A5520DD-E475-48F2-A79A-DED131A5E8CB}" destId="{E2B43EF9-2EA4-4EDD-AF82-C355E5BF593F}" srcOrd="0" destOrd="0" presId="urn:microsoft.com/office/officeart/2005/8/layout/radial4"/>
    <dgm:cxn modelId="{32DC86C5-A67E-4907-A452-48C0EB3DCA4E}" type="presOf" srcId="{575335CA-9CF6-435F-89CD-DF9A6AE86070}" destId="{CBFCD3BD-256C-4759-B74A-7B42D34288E7}" srcOrd="0" destOrd="0" presId="urn:microsoft.com/office/officeart/2005/8/layout/radial4"/>
    <dgm:cxn modelId="{C6CCCBCA-3820-4717-ABFD-AD1ECF132A31}" type="presOf" srcId="{CC1B90FD-8658-4790-8F23-19C2F7D5A2A4}" destId="{C38D585B-15DA-45D5-B755-D1F3AB1B32AC}" srcOrd="0" destOrd="0" presId="urn:microsoft.com/office/officeart/2005/8/layout/radial4"/>
    <dgm:cxn modelId="{1DD061DB-79A7-4CC3-9B62-59B51B23F7D7}" srcId="{968DBFAE-10CC-4909-B5CD-1F9C49E005F3}" destId="{16ABC3EB-6E0A-470B-B0ED-523DF0A44A77}" srcOrd="2" destOrd="0" parTransId="{575335CA-9CF6-435F-89CD-DF9A6AE86070}" sibTransId="{CE68B979-8797-4E99-9B56-A059806EC7D3}"/>
    <dgm:cxn modelId="{86CF78DE-45EE-4A20-ACC8-901A2D7BA665}" type="presOf" srcId="{FBE38D81-67F9-4AF6-A9CC-7816B6FF548F}" destId="{4C3756E5-2D3D-45E9-AFFB-8BA7FF2B27BC}" srcOrd="0" destOrd="0" presId="urn:microsoft.com/office/officeart/2005/8/layout/radial4"/>
    <dgm:cxn modelId="{9C1670F0-D251-4D2A-9046-41E99D5B68A0}" type="presOf" srcId="{A112D8EE-B344-4F9A-ACBB-ED69BBA82E62}" destId="{59A6A3D7-29F8-49F7-8C35-A7FE2D3D59C0}" srcOrd="0" destOrd="0" presId="urn:microsoft.com/office/officeart/2005/8/layout/radial4"/>
    <dgm:cxn modelId="{39584A0E-458E-4B0B-A6C7-C8593D5DDC1E}" type="presParOf" srcId="{4C3756E5-2D3D-45E9-AFFB-8BA7FF2B27BC}" destId="{60F95261-B116-4829-87DE-B26D49616553}" srcOrd="0" destOrd="0" presId="urn:microsoft.com/office/officeart/2005/8/layout/radial4"/>
    <dgm:cxn modelId="{C8274050-1FD4-412F-95FD-D803D72A72CB}" type="presParOf" srcId="{4C3756E5-2D3D-45E9-AFFB-8BA7FF2B27BC}" destId="{6EBB8803-5301-4A51-A98C-483CA648ABD4}" srcOrd="1" destOrd="0" presId="urn:microsoft.com/office/officeart/2005/8/layout/radial4"/>
    <dgm:cxn modelId="{60AE5150-26EE-4C77-A915-AF97CDFC488B}" type="presParOf" srcId="{4C3756E5-2D3D-45E9-AFFB-8BA7FF2B27BC}" destId="{873D993A-13AE-43C2-B59C-2F56627704E7}" srcOrd="2" destOrd="0" presId="urn:microsoft.com/office/officeart/2005/8/layout/radial4"/>
    <dgm:cxn modelId="{62DB5C33-14CE-4EFC-8C7D-3B3A3FEB5A4A}" type="presParOf" srcId="{4C3756E5-2D3D-45E9-AFFB-8BA7FF2B27BC}" destId="{C38D585B-15DA-45D5-B755-D1F3AB1B32AC}" srcOrd="3" destOrd="0" presId="urn:microsoft.com/office/officeart/2005/8/layout/radial4"/>
    <dgm:cxn modelId="{35E93F5B-3FDD-4E1B-A180-AE65F64641E9}" type="presParOf" srcId="{4C3756E5-2D3D-45E9-AFFB-8BA7FF2B27BC}" destId="{E2B43EF9-2EA4-4EDD-AF82-C355E5BF593F}" srcOrd="4" destOrd="0" presId="urn:microsoft.com/office/officeart/2005/8/layout/radial4"/>
    <dgm:cxn modelId="{3E51BFAA-A2F0-48D0-8F66-B8EB7AFF0380}" type="presParOf" srcId="{4C3756E5-2D3D-45E9-AFFB-8BA7FF2B27BC}" destId="{CBFCD3BD-256C-4759-B74A-7B42D34288E7}" srcOrd="5" destOrd="0" presId="urn:microsoft.com/office/officeart/2005/8/layout/radial4"/>
    <dgm:cxn modelId="{ECF2DFDA-F4D9-4A56-B60F-942BF0961634}" type="presParOf" srcId="{4C3756E5-2D3D-45E9-AFFB-8BA7FF2B27BC}" destId="{734B83D3-592C-4C48-A05D-F92FC99A3BC1}" srcOrd="6" destOrd="0" presId="urn:microsoft.com/office/officeart/2005/8/layout/radial4"/>
    <dgm:cxn modelId="{FEB9E8ED-0194-4570-9BD5-2562AE75382D}" type="presParOf" srcId="{4C3756E5-2D3D-45E9-AFFB-8BA7FF2B27BC}" destId="{59A6A3D7-29F8-49F7-8C35-A7FE2D3D59C0}" srcOrd="7" destOrd="0" presId="urn:microsoft.com/office/officeart/2005/8/layout/radial4"/>
    <dgm:cxn modelId="{6FC020DC-33BD-46A1-836B-C085ADCC2798}" type="presParOf" srcId="{4C3756E5-2D3D-45E9-AFFB-8BA7FF2B27BC}" destId="{BB9FE99C-93C9-4049-86EE-73A814E4211E}"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4317C-1B4E-4256-AC12-405D90C46036}">
      <dsp:nvSpPr>
        <dsp:cNvPr id="0" name=""/>
        <dsp:cNvSpPr/>
      </dsp:nvSpPr>
      <dsp:spPr>
        <a:xfrm>
          <a:off x="2513936" y="616704"/>
          <a:ext cx="4116127" cy="4116127"/>
        </a:xfrm>
        <a:prstGeom prst="blockArc">
          <a:avLst>
            <a:gd name="adj1" fmla="val 10800000"/>
            <a:gd name="adj2" fmla="val 16200000"/>
            <a:gd name="adj3" fmla="val 4636"/>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2EE2C18-A01A-4DEF-AAA1-2261AF47078E}">
      <dsp:nvSpPr>
        <dsp:cNvPr id="0" name=""/>
        <dsp:cNvSpPr/>
      </dsp:nvSpPr>
      <dsp:spPr>
        <a:xfrm>
          <a:off x="2513936" y="616704"/>
          <a:ext cx="4116127" cy="4116127"/>
        </a:xfrm>
        <a:prstGeom prst="blockArc">
          <a:avLst>
            <a:gd name="adj1" fmla="val 5400000"/>
            <a:gd name="adj2" fmla="val 10800000"/>
            <a:gd name="adj3" fmla="val 4636"/>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1161B59-4479-4580-8254-DB6FE6D910FF}">
      <dsp:nvSpPr>
        <dsp:cNvPr id="0" name=""/>
        <dsp:cNvSpPr/>
      </dsp:nvSpPr>
      <dsp:spPr>
        <a:xfrm>
          <a:off x="2509820" y="639631"/>
          <a:ext cx="4116127" cy="4116127"/>
        </a:xfrm>
        <a:prstGeom prst="blockArc">
          <a:avLst>
            <a:gd name="adj1" fmla="val 0"/>
            <a:gd name="adj2" fmla="val 5400000"/>
            <a:gd name="adj3" fmla="val 4636"/>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E6DF480-A828-4F0E-B26E-112DD83B8B75}">
      <dsp:nvSpPr>
        <dsp:cNvPr id="0" name=""/>
        <dsp:cNvSpPr/>
      </dsp:nvSpPr>
      <dsp:spPr>
        <a:xfrm>
          <a:off x="2513936" y="616704"/>
          <a:ext cx="4116127" cy="4116127"/>
        </a:xfrm>
        <a:prstGeom prst="blockArc">
          <a:avLst>
            <a:gd name="adj1" fmla="val 16200000"/>
            <a:gd name="adj2" fmla="val 0"/>
            <a:gd name="adj3" fmla="val 4636"/>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AA39218-7B82-4EBF-A32B-C099DAC7C426}">
      <dsp:nvSpPr>
        <dsp:cNvPr id="0" name=""/>
        <dsp:cNvSpPr/>
      </dsp:nvSpPr>
      <dsp:spPr>
        <a:xfrm>
          <a:off x="3625453" y="1728221"/>
          <a:ext cx="1893093" cy="189309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General Fund’s largest revenue source</a:t>
          </a:r>
        </a:p>
      </dsp:txBody>
      <dsp:txXfrm>
        <a:off x="3902690" y="2005458"/>
        <a:ext cx="1338619" cy="1338619"/>
      </dsp:txXfrm>
    </dsp:sp>
    <dsp:sp modelId="{10387953-8B32-4D65-8267-6DBC464759EC}">
      <dsp:nvSpPr>
        <dsp:cNvPr id="0" name=""/>
        <dsp:cNvSpPr/>
      </dsp:nvSpPr>
      <dsp:spPr>
        <a:xfrm>
          <a:off x="3909417" y="1827"/>
          <a:ext cx="1325165" cy="132516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Millage Rate adopted by Mayor and Aldermen</a:t>
          </a:r>
        </a:p>
      </dsp:txBody>
      <dsp:txXfrm>
        <a:off x="4103483" y="195893"/>
        <a:ext cx="937033" cy="937033"/>
      </dsp:txXfrm>
    </dsp:sp>
    <dsp:sp modelId="{AABF4071-5197-45DB-92C2-2A70EFDA362D}">
      <dsp:nvSpPr>
        <dsp:cNvPr id="0" name=""/>
        <dsp:cNvSpPr/>
      </dsp:nvSpPr>
      <dsp:spPr>
        <a:xfrm>
          <a:off x="5919775" y="2012185"/>
          <a:ext cx="1325165" cy="132516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Millage rate applies to real property, personal property</a:t>
          </a:r>
        </a:p>
      </dsp:txBody>
      <dsp:txXfrm>
        <a:off x="6113841" y="2206251"/>
        <a:ext cx="937033" cy="937033"/>
      </dsp:txXfrm>
    </dsp:sp>
    <dsp:sp modelId="{7D2E908B-415C-433D-B048-5CBE6FE9114B}">
      <dsp:nvSpPr>
        <dsp:cNvPr id="0" name=""/>
        <dsp:cNvSpPr/>
      </dsp:nvSpPr>
      <dsp:spPr>
        <a:xfrm>
          <a:off x="3909417" y="4022543"/>
          <a:ext cx="1325165" cy="132516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Millage rate applies to public utilities, railroad equipment, mobile home, legacy vehicles</a:t>
          </a:r>
        </a:p>
      </dsp:txBody>
      <dsp:txXfrm>
        <a:off x="4103483" y="4216609"/>
        <a:ext cx="937033" cy="937033"/>
      </dsp:txXfrm>
    </dsp:sp>
    <dsp:sp modelId="{81729D74-C345-4D74-A4BE-6DB07045B166}">
      <dsp:nvSpPr>
        <dsp:cNvPr id="0" name=""/>
        <dsp:cNvSpPr/>
      </dsp:nvSpPr>
      <dsp:spPr>
        <a:xfrm>
          <a:off x="1899059" y="2012185"/>
          <a:ext cx="1325165" cy="132516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Values set by the County’s Assessor's Office</a:t>
          </a:r>
        </a:p>
      </dsp:txBody>
      <dsp:txXfrm>
        <a:off x="2093125" y="2206251"/>
        <a:ext cx="937033" cy="937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8BE38-C2C4-40EF-8B4C-BAFB92135980}">
      <dsp:nvSpPr>
        <dsp:cNvPr id="0" name=""/>
        <dsp:cNvSpPr/>
      </dsp:nvSpPr>
      <dsp:spPr>
        <a:xfrm>
          <a:off x="5202" y="1685430"/>
          <a:ext cx="2103005" cy="17345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228600" lvl="1" indent="-228600" algn="l" defTabSz="889000">
            <a:lnSpc>
              <a:spcPct val="90000"/>
            </a:lnSpc>
            <a:spcBef>
              <a:spcPct val="0"/>
            </a:spcBef>
            <a:spcAft>
              <a:spcPct val="15000"/>
            </a:spcAft>
            <a:buChar char="•"/>
          </a:pPr>
          <a:r>
            <a:rPr lang="en-US" sz="2000" kern="1200"/>
            <a:t>$479M</a:t>
          </a:r>
        </a:p>
      </dsp:txBody>
      <dsp:txXfrm>
        <a:off x="45119" y="1725347"/>
        <a:ext cx="2023171" cy="1283018"/>
      </dsp:txXfrm>
    </dsp:sp>
    <dsp:sp modelId="{ECBFA691-F759-473D-B579-2946569E15C4}">
      <dsp:nvSpPr>
        <dsp:cNvPr id="0" name=""/>
        <dsp:cNvSpPr/>
      </dsp:nvSpPr>
      <dsp:spPr>
        <a:xfrm>
          <a:off x="1210107" y="2181406"/>
          <a:ext cx="2196811" cy="2196811"/>
        </a:xfrm>
        <a:prstGeom prst="leftCircularArrow">
          <a:avLst>
            <a:gd name="adj1" fmla="val 2601"/>
            <a:gd name="adj2" fmla="val 315969"/>
            <a:gd name="adj3" fmla="val 2091480"/>
            <a:gd name="adj4" fmla="val 9024489"/>
            <a:gd name="adj5" fmla="val 3035"/>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9B5A723-8692-4FA4-AE18-2698E23A05BA}">
      <dsp:nvSpPr>
        <dsp:cNvPr id="0" name=""/>
        <dsp:cNvSpPr/>
      </dsp:nvSpPr>
      <dsp:spPr>
        <a:xfrm>
          <a:off x="472536" y="3048282"/>
          <a:ext cx="1869338" cy="743374"/>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FY 2022 Approved Budget</a:t>
          </a:r>
        </a:p>
      </dsp:txBody>
      <dsp:txXfrm>
        <a:off x="494309" y="3070055"/>
        <a:ext cx="1825792" cy="699828"/>
      </dsp:txXfrm>
    </dsp:sp>
    <dsp:sp modelId="{7D7B96C9-B9FA-4FC5-B7A1-27C4D829A693}">
      <dsp:nvSpPr>
        <dsp:cNvPr id="0" name=""/>
        <dsp:cNvSpPr/>
      </dsp:nvSpPr>
      <dsp:spPr>
        <a:xfrm>
          <a:off x="2613969" y="1685430"/>
          <a:ext cx="2103005" cy="17345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a:t>2,478.94 FTEs</a:t>
          </a:r>
        </a:p>
      </dsp:txBody>
      <dsp:txXfrm>
        <a:off x="2653886" y="2097034"/>
        <a:ext cx="2023171" cy="1283018"/>
      </dsp:txXfrm>
    </dsp:sp>
    <dsp:sp modelId="{5F04371B-FFE6-4EB7-BF75-8682163B422A}">
      <dsp:nvSpPr>
        <dsp:cNvPr id="0" name=""/>
        <dsp:cNvSpPr/>
      </dsp:nvSpPr>
      <dsp:spPr>
        <a:xfrm>
          <a:off x="3803539" y="593435"/>
          <a:ext cx="2742777" cy="2742777"/>
        </a:xfrm>
        <a:prstGeom prst="circularArrow">
          <a:avLst>
            <a:gd name="adj1" fmla="val 2083"/>
            <a:gd name="adj2" fmla="val 250067"/>
            <a:gd name="adj3" fmla="val 19561023"/>
            <a:gd name="adj4" fmla="val 12562112"/>
            <a:gd name="adj5" fmla="val 243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51F9920-46B5-4EBE-A3EF-92F3D2A3CF9E}">
      <dsp:nvSpPr>
        <dsp:cNvPr id="0" name=""/>
        <dsp:cNvSpPr/>
      </dsp:nvSpPr>
      <dsp:spPr>
        <a:xfrm>
          <a:off x="3099063" y="1322618"/>
          <a:ext cx="1869338" cy="743374"/>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FY 2022 Authorized Positions</a:t>
          </a:r>
        </a:p>
      </dsp:txBody>
      <dsp:txXfrm>
        <a:off x="3120836" y="1344391"/>
        <a:ext cx="1825792" cy="699828"/>
      </dsp:txXfrm>
    </dsp:sp>
    <dsp:sp modelId="{FFAF66EF-81D3-46E5-8616-54CCB389AB89}">
      <dsp:nvSpPr>
        <dsp:cNvPr id="0" name=""/>
        <dsp:cNvSpPr/>
      </dsp:nvSpPr>
      <dsp:spPr>
        <a:xfrm>
          <a:off x="5222737" y="1685430"/>
          <a:ext cx="2620660" cy="17345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a:t>Tax Supported 71.4%</a:t>
          </a:r>
        </a:p>
        <a:p>
          <a:pPr marL="171450" lvl="1" indent="-171450" algn="l" defTabSz="800100">
            <a:lnSpc>
              <a:spcPct val="90000"/>
            </a:lnSpc>
            <a:spcBef>
              <a:spcPct val="0"/>
            </a:spcBef>
            <a:spcAft>
              <a:spcPct val="15000"/>
            </a:spcAft>
            <a:buChar char="•"/>
          </a:pPr>
          <a:r>
            <a:rPr lang="en-US" sz="1800" kern="1200"/>
            <a:t>Fees/Other 28.2%</a:t>
          </a:r>
        </a:p>
        <a:p>
          <a:pPr marL="171450" lvl="1" indent="-171450" algn="l" defTabSz="800100">
            <a:lnSpc>
              <a:spcPct val="90000"/>
            </a:lnSpc>
            <a:spcBef>
              <a:spcPct val="0"/>
            </a:spcBef>
            <a:spcAft>
              <a:spcPct val="15000"/>
            </a:spcAft>
            <a:buChar char="•"/>
          </a:pPr>
          <a:r>
            <a:rPr lang="en-US" sz="1800" kern="1200"/>
            <a:t>Grants 0.4%</a:t>
          </a:r>
        </a:p>
        <a:p>
          <a:pPr marL="171450" lvl="1" indent="-171450" algn="l" defTabSz="800100">
            <a:lnSpc>
              <a:spcPct val="90000"/>
            </a:lnSpc>
            <a:spcBef>
              <a:spcPct val="0"/>
            </a:spcBef>
            <a:spcAft>
              <a:spcPct val="15000"/>
            </a:spcAft>
            <a:buChar char="•"/>
          </a:pPr>
          <a:endParaRPr lang="en-US" sz="1800" kern="1200"/>
        </a:p>
      </dsp:txBody>
      <dsp:txXfrm>
        <a:off x="5262654" y="1725347"/>
        <a:ext cx="2540826" cy="1283018"/>
      </dsp:txXfrm>
    </dsp:sp>
    <dsp:sp modelId="{570E642B-787A-4FAF-9952-01D74E7D8C16}">
      <dsp:nvSpPr>
        <dsp:cNvPr id="0" name=""/>
        <dsp:cNvSpPr/>
      </dsp:nvSpPr>
      <dsp:spPr>
        <a:xfrm>
          <a:off x="5948899" y="3048282"/>
          <a:ext cx="1869338" cy="743374"/>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FY 2022 Funding Sources</a:t>
          </a:r>
        </a:p>
      </dsp:txBody>
      <dsp:txXfrm>
        <a:off x="5970672" y="3070055"/>
        <a:ext cx="1825792" cy="699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95261-B116-4829-87DE-B26D49616553}">
      <dsp:nvSpPr>
        <dsp:cNvPr id="0" name=""/>
        <dsp:cNvSpPr/>
      </dsp:nvSpPr>
      <dsp:spPr>
        <a:xfrm>
          <a:off x="2860426" y="2915179"/>
          <a:ext cx="2499318" cy="227968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Baseline Diagnosis 2023-2027</a:t>
          </a:r>
        </a:p>
      </dsp:txBody>
      <dsp:txXfrm>
        <a:off x="3226443" y="3249031"/>
        <a:ext cx="1767284" cy="1611978"/>
      </dsp:txXfrm>
    </dsp:sp>
    <dsp:sp modelId="{6EBB8803-5301-4A51-A98C-483CA648ABD4}">
      <dsp:nvSpPr>
        <dsp:cNvPr id="0" name=""/>
        <dsp:cNvSpPr/>
      </dsp:nvSpPr>
      <dsp:spPr>
        <a:xfrm rot="11700000">
          <a:off x="1024690" y="3155221"/>
          <a:ext cx="1815276" cy="632542"/>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73D993A-13AE-43C2-B59C-2F56627704E7}">
      <dsp:nvSpPr>
        <dsp:cNvPr id="0" name=""/>
        <dsp:cNvSpPr/>
      </dsp:nvSpPr>
      <dsp:spPr>
        <a:xfrm>
          <a:off x="1380" y="2393188"/>
          <a:ext cx="2108474" cy="168677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Diversify Revenue Streams</a:t>
          </a:r>
        </a:p>
      </dsp:txBody>
      <dsp:txXfrm>
        <a:off x="50784" y="2442592"/>
        <a:ext cx="2009666" cy="1587971"/>
      </dsp:txXfrm>
    </dsp:sp>
    <dsp:sp modelId="{C38D585B-15DA-45D5-B755-D1F3AB1B32AC}">
      <dsp:nvSpPr>
        <dsp:cNvPr id="0" name=""/>
        <dsp:cNvSpPr/>
      </dsp:nvSpPr>
      <dsp:spPr>
        <a:xfrm rot="14700000">
          <a:off x="2226718" y="1731356"/>
          <a:ext cx="1894609" cy="632542"/>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2B43EF9-2EA4-4EDD-AF82-C355E5BF593F}">
      <dsp:nvSpPr>
        <dsp:cNvPr id="0" name=""/>
        <dsp:cNvSpPr/>
      </dsp:nvSpPr>
      <dsp:spPr>
        <a:xfrm>
          <a:off x="1719437" y="345688"/>
          <a:ext cx="2108474" cy="168677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Increase Operational Efficiencies</a:t>
          </a:r>
        </a:p>
      </dsp:txBody>
      <dsp:txXfrm>
        <a:off x="1768841" y="395092"/>
        <a:ext cx="2009666" cy="1587971"/>
      </dsp:txXfrm>
    </dsp:sp>
    <dsp:sp modelId="{CBFCD3BD-256C-4759-B74A-7B42D34288E7}">
      <dsp:nvSpPr>
        <dsp:cNvPr id="0" name=""/>
        <dsp:cNvSpPr/>
      </dsp:nvSpPr>
      <dsp:spPr>
        <a:xfrm rot="17700000">
          <a:off x="4098844" y="1731356"/>
          <a:ext cx="1894609" cy="632542"/>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34B83D3-592C-4C48-A05D-F92FC99A3BC1}">
      <dsp:nvSpPr>
        <dsp:cNvPr id="0" name=""/>
        <dsp:cNvSpPr/>
      </dsp:nvSpPr>
      <dsp:spPr>
        <a:xfrm>
          <a:off x="4392260" y="345688"/>
          <a:ext cx="2108474" cy="168677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Increase Capital Investments</a:t>
          </a:r>
        </a:p>
      </dsp:txBody>
      <dsp:txXfrm>
        <a:off x="4441664" y="395092"/>
        <a:ext cx="2009666" cy="1587971"/>
      </dsp:txXfrm>
    </dsp:sp>
    <dsp:sp modelId="{59A6A3D7-29F8-49F7-8C35-A7FE2D3D59C0}">
      <dsp:nvSpPr>
        <dsp:cNvPr id="0" name=""/>
        <dsp:cNvSpPr/>
      </dsp:nvSpPr>
      <dsp:spPr>
        <a:xfrm rot="20700000">
          <a:off x="5380204" y="3155221"/>
          <a:ext cx="1815276" cy="632542"/>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B9FE99C-93C9-4049-86EE-73A814E4211E}">
      <dsp:nvSpPr>
        <dsp:cNvPr id="0" name=""/>
        <dsp:cNvSpPr/>
      </dsp:nvSpPr>
      <dsp:spPr>
        <a:xfrm>
          <a:off x="6110317" y="2393188"/>
          <a:ext cx="2108474" cy="168677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Implement Risk Management Strategies</a:t>
          </a:r>
        </a:p>
      </dsp:txBody>
      <dsp:txXfrm>
        <a:off x="6159721" y="2442592"/>
        <a:ext cx="2009666" cy="158797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AEA1CE6-127D-4D0B-A754-ECAFF7BA11C4}" type="datetimeFigureOut">
              <a:rPr lang="en-US" smtClean="0"/>
              <a:t>7/14/2022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1C46331-3EC5-40B7-BB74-CFD72FABFB58}" type="slidenum">
              <a:rPr lang="en-US" smtClean="0"/>
              <a:t>‹#›</a:t>
            </a:fld>
            <a:endParaRPr lang="en-US"/>
          </a:p>
        </p:txBody>
      </p:sp>
    </p:spTree>
    <p:extLst>
      <p:ext uri="{BB962C8B-B14F-4D97-AF65-F5344CB8AC3E}">
        <p14:creationId xmlns:p14="http://schemas.microsoft.com/office/powerpoint/2010/main" val="404239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To address the ongoing staff shortages and challenges with law enforcement across the country and locally, the Office of Human Resources conducted its annual salary review of public safety market peers. The assessment aims to ensure the City's sworn personnel compensation remains competitive and supports SPD recruitment and retention goals. </a:t>
            </a:r>
            <a:endParaRPr lang="en-US" dirty="0">
              <a:cs typeface="Calibri"/>
            </a:endParaRPr>
          </a:p>
          <a:p>
            <a:endParaRPr lang="en-US" dirty="0">
              <a:cs typeface="Calibri"/>
            </a:endParaRPr>
          </a:p>
          <a:p>
            <a:r>
              <a:rPr lang="en-US" b="1" u="sng" dirty="0"/>
              <a:t>*Command Staff Note:</a:t>
            </a:r>
            <a:r>
              <a:rPr lang="en-US" b="1" dirty="0"/>
              <a:t> The survey's primary purpose is to assess the starting salaries for the rank of police officer. However, all other ranks, including the ranks of Captain and above, were also reviewed. The ranks of Captain and above are at 100% of the market, meaning Captain and above are among the highest paid in our region.  For this reason, these ranks remain unchanged. </a:t>
            </a:r>
          </a:p>
          <a:p>
            <a:endParaRPr lang="en-US" b="1" dirty="0">
              <a:cs typeface="Calibri"/>
            </a:endParaRPr>
          </a:p>
          <a:p>
            <a:r>
              <a:rPr lang="en-US" dirty="0"/>
              <a:t>Current vacancy rate savings will fund program implementation and future funding will be incorporated in the FY’23 budgeting process. The initiatives will take effect July 31, 2022.  </a:t>
            </a:r>
          </a:p>
        </p:txBody>
      </p:sp>
      <p:sp>
        <p:nvSpPr>
          <p:cNvPr id="4" name="Slide Number Placeholder 3"/>
          <p:cNvSpPr>
            <a:spLocks noGrp="1"/>
          </p:cNvSpPr>
          <p:nvPr>
            <p:ph type="sldNum" sz="quarter" idx="5"/>
          </p:nvPr>
        </p:nvSpPr>
        <p:spPr/>
        <p:txBody>
          <a:bodyPr/>
          <a:lstStyle/>
          <a:p>
            <a:fld id="{61C46331-3EC5-40B7-BB74-CFD72FABFB58}" type="slidenum">
              <a:rPr lang="en-US" smtClean="0"/>
              <a:t>4</a:t>
            </a:fld>
            <a:endParaRPr lang="en-US"/>
          </a:p>
        </p:txBody>
      </p:sp>
    </p:spTree>
    <p:extLst>
      <p:ext uri="{BB962C8B-B14F-4D97-AF65-F5344CB8AC3E}">
        <p14:creationId xmlns:p14="http://schemas.microsoft.com/office/powerpoint/2010/main" val="2796951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C46331-3EC5-40B7-BB74-CFD72FABFB58}" type="slidenum">
              <a:rPr lang="en-US" smtClean="0"/>
              <a:t>27</a:t>
            </a:fld>
            <a:endParaRPr lang="en-US"/>
          </a:p>
        </p:txBody>
      </p:sp>
    </p:spTree>
    <p:extLst>
      <p:ext uri="{BB962C8B-B14F-4D97-AF65-F5344CB8AC3E}">
        <p14:creationId xmlns:p14="http://schemas.microsoft.com/office/powerpoint/2010/main" val="1665757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 the City Manager’s message, this budget strives to provide an equitable path to recovery &amp; sustained growth while making strategic investment in our neighborhoods. The FY22 budget funds holistic strategies to reduce gun violence and violent crime, including facility and technology investment, as well as neighborhood safety and engagement. We are making unprecedented investments in affordable housing collaborative initiatives to provide scaled solutions where they’re needed most, from preserving existing affordable housing stock to supporting our neighbors experiencing homelessness. The FY22 budget also aims to get us “back to basics” by investing in our infrastructure and City service deliverables, as well as investing in our workforce.</a:t>
            </a:r>
          </a:p>
        </p:txBody>
      </p:sp>
      <p:sp>
        <p:nvSpPr>
          <p:cNvPr id="4" name="Slide Number Placeholder 3"/>
          <p:cNvSpPr>
            <a:spLocks noGrp="1"/>
          </p:cNvSpPr>
          <p:nvPr>
            <p:ph type="sldNum" sz="quarter" idx="5"/>
          </p:nvPr>
        </p:nvSpPr>
        <p:spPr/>
        <p:txBody>
          <a:bodyPr/>
          <a:lstStyle/>
          <a:p>
            <a:fld id="{61C46331-3EC5-40B7-BB74-CFD72FABFB58}" type="slidenum">
              <a:rPr lang="en-US" smtClean="0"/>
              <a:t>33</a:t>
            </a:fld>
            <a:endParaRPr lang="en-US"/>
          </a:p>
        </p:txBody>
      </p:sp>
    </p:spTree>
    <p:extLst>
      <p:ext uri="{BB962C8B-B14F-4D97-AF65-F5344CB8AC3E}">
        <p14:creationId xmlns:p14="http://schemas.microsoft.com/office/powerpoint/2010/main" val="656102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Property-related and Sales Tax revenues make up 55</a:t>
            </a:r>
            <a:r>
              <a:rPr lang="en-US" b="1"/>
              <a:t>%</a:t>
            </a:r>
            <a:r>
              <a:rPr lang="en-US"/>
              <a:t> of Total Revenues which offset 49% of Total Expenditures attributed to workforce needs alone.</a:t>
            </a:r>
          </a:p>
          <a:p>
            <a:endParaRPr lang="en-US"/>
          </a:p>
        </p:txBody>
      </p:sp>
      <p:sp>
        <p:nvSpPr>
          <p:cNvPr id="4" name="Slide Number Placeholder 3"/>
          <p:cNvSpPr>
            <a:spLocks noGrp="1"/>
          </p:cNvSpPr>
          <p:nvPr>
            <p:ph type="sldNum" sz="quarter" idx="5"/>
          </p:nvPr>
        </p:nvSpPr>
        <p:spPr/>
        <p:txBody>
          <a:bodyPr/>
          <a:lstStyle/>
          <a:p>
            <a:fld id="{61C46331-3EC5-40B7-BB74-CFD72FABFB58}" type="slidenum">
              <a:rPr lang="en-US" smtClean="0"/>
              <a:t>34</a:t>
            </a:fld>
            <a:endParaRPr lang="en-US"/>
          </a:p>
        </p:txBody>
      </p:sp>
    </p:spTree>
    <p:extLst>
      <p:ext uri="{BB962C8B-B14F-4D97-AF65-F5344CB8AC3E}">
        <p14:creationId xmlns:p14="http://schemas.microsoft.com/office/powerpoint/2010/main" val="3499575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economic recovery trends we saw in FY21 continue through May of FY22, with General Fund revenues actualizing at their highest level since before the 2018 recession, 6% above FY17 totals through May.</a:t>
            </a:r>
          </a:p>
        </p:txBody>
      </p:sp>
      <p:sp>
        <p:nvSpPr>
          <p:cNvPr id="4" name="Slide Number Placeholder 3"/>
          <p:cNvSpPr>
            <a:spLocks noGrp="1"/>
          </p:cNvSpPr>
          <p:nvPr>
            <p:ph type="sldNum" sz="quarter" idx="5"/>
          </p:nvPr>
        </p:nvSpPr>
        <p:spPr/>
        <p:txBody>
          <a:bodyPr/>
          <a:lstStyle/>
          <a:p>
            <a:fld id="{61C46331-3EC5-40B7-BB74-CFD72FABFB58}" type="slidenum">
              <a:rPr lang="en-US" smtClean="0"/>
              <a:t>35</a:t>
            </a:fld>
            <a:endParaRPr lang="en-US"/>
          </a:p>
        </p:txBody>
      </p:sp>
    </p:spTree>
    <p:extLst>
      <p:ext uri="{BB962C8B-B14F-4D97-AF65-F5344CB8AC3E}">
        <p14:creationId xmlns:p14="http://schemas.microsoft.com/office/powerpoint/2010/main" val="4088972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FY22 GF revenue collections through May are up in nearly every category, with increases in Hotel/Motel, Sales Tax, and Property Tax the primary drivers of the $13m increase.            INTERNAL NOTE: The tax accounts don’t show the difference between private and commercial property taxes, so I would not recommend showing a breakdown – we don’t have the info to communicate things like the delinquent tax account increase is driven by hotel properties rather than private.</a:t>
            </a:r>
          </a:p>
          <a:p>
            <a:r>
              <a:rPr lang="en-US"/>
              <a:t>That is more an internal note, if the question is about the delinquent tax account, then it can be mentioned it is a result of commercial businesses paying back taxes, and we should not expect the same growth in FY23. (SJJ)</a:t>
            </a:r>
          </a:p>
        </p:txBody>
      </p:sp>
      <p:sp>
        <p:nvSpPr>
          <p:cNvPr id="4" name="Slide Number Placeholder 3"/>
          <p:cNvSpPr>
            <a:spLocks noGrp="1"/>
          </p:cNvSpPr>
          <p:nvPr>
            <p:ph type="sldNum" sz="quarter" idx="5"/>
          </p:nvPr>
        </p:nvSpPr>
        <p:spPr/>
        <p:txBody>
          <a:bodyPr/>
          <a:lstStyle/>
          <a:p>
            <a:fld id="{61C46331-3EC5-40B7-BB74-CFD72FABFB58}" type="slidenum">
              <a:rPr lang="en-US" smtClean="0"/>
              <a:t>36</a:t>
            </a:fld>
            <a:endParaRPr lang="en-US"/>
          </a:p>
        </p:txBody>
      </p:sp>
    </p:spTree>
    <p:extLst>
      <p:ext uri="{BB962C8B-B14F-4D97-AF65-F5344CB8AC3E}">
        <p14:creationId xmlns:p14="http://schemas.microsoft.com/office/powerpoint/2010/main" val="2966856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Year-over-year trends for LOST and Hotel/Motel/Auto revenue collections through May demonstrate the link between our tourism industry and our sales tax performance, with both showing recovery and growth as we move through this economic volatility.</a:t>
            </a:r>
          </a:p>
        </p:txBody>
      </p:sp>
      <p:sp>
        <p:nvSpPr>
          <p:cNvPr id="4" name="Slide Number Placeholder 3"/>
          <p:cNvSpPr>
            <a:spLocks noGrp="1"/>
          </p:cNvSpPr>
          <p:nvPr>
            <p:ph type="sldNum" sz="quarter" idx="5"/>
          </p:nvPr>
        </p:nvSpPr>
        <p:spPr/>
        <p:txBody>
          <a:bodyPr/>
          <a:lstStyle/>
          <a:p>
            <a:fld id="{61C46331-3EC5-40B7-BB74-CFD72FABFB58}" type="slidenum">
              <a:rPr lang="en-US" smtClean="0"/>
              <a:t>37</a:t>
            </a:fld>
            <a:endParaRPr lang="en-US"/>
          </a:p>
        </p:txBody>
      </p:sp>
    </p:spTree>
    <p:extLst>
      <p:ext uri="{BB962C8B-B14F-4D97-AF65-F5344CB8AC3E}">
        <p14:creationId xmlns:p14="http://schemas.microsoft.com/office/powerpoint/2010/main" val="1172721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reviewed the revenue flows in, let’s look at the other side of the coin, which is cash going out.  When we look at how our operating costs are performing through the first five months of 22 as compared to the two prior fiscal periods, we can start to see trends in how the economic climate is impacting our operations. (click)</a:t>
            </a:r>
          </a:p>
          <a:p>
            <a:endParaRPr lang="en-US"/>
          </a:p>
        </p:txBody>
      </p:sp>
      <p:sp>
        <p:nvSpPr>
          <p:cNvPr id="4" name="Slide Number Placeholder 3"/>
          <p:cNvSpPr>
            <a:spLocks noGrp="1"/>
          </p:cNvSpPr>
          <p:nvPr>
            <p:ph type="sldNum" sz="quarter" idx="5"/>
          </p:nvPr>
        </p:nvSpPr>
        <p:spPr/>
        <p:txBody>
          <a:bodyPr/>
          <a:lstStyle/>
          <a:p>
            <a:fld id="{61C46331-3EC5-40B7-BB74-CFD72FABFB58}" type="slidenum">
              <a:rPr lang="en-US" smtClean="0"/>
              <a:t>38</a:t>
            </a:fld>
            <a:endParaRPr lang="en-US"/>
          </a:p>
        </p:txBody>
      </p:sp>
    </p:spTree>
    <p:extLst>
      <p:ext uri="{BB962C8B-B14F-4D97-AF65-F5344CB8AC3E}">
        <p14:creationId xmlns:p14="http://schemas.microsoft.com/office/powerpoint/2010/main" val="1736733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with Public Safety step increases and a cost-of-living adjustment bringing all employees to a minimum of $15/</a:t>
            </a:r>
            <a:r>
              <a:rPr lang="en-US" err="1"/>
              <a:t>hr</a:t>
            </a:r>
            <a:r>
              <a:rPr lang="en-US"/>
              <a:t>, the FY22 actuals through May for our primary expense category, Personnel, are tracking fairly level with the FY21 actuals, and behind FY20 actuals through May. Level/decreasing actuals for personnel costs after increasing budgeted wages City-wide demonstrates the staffing challenges we are currently facing. Similarly, decreases in outside services reflect reduced contractor availability rather than reduced unit costs or reduced City demand. Businesses nationwide are experiencing the same staffing and procurement challenges as the City. Supply chain challenges likely depressed FY21 actuals through May, and while some lags persist, improving supply chain conditions coupled with inflationary unit cost pricing has increased FY22 actuals for Commodities by 40% over FY21 and 17% over FY20 Actuals through May. (click)</a:t>
            </a:r>
          </a:p>
          <a:p>
            <a:endParaRPr lang="en-US"/>
          </a:p>
          <a:p>
            <a:r>
              <a:rPr lang="en-US"/>
              <a:t>INTERNAL NOTE: Although staffing challenges exist nationwide, please the state of Georgia unemployment is 3% as of May 2022. (SJJ)</a:t>
            </a:r>
          </a:p>
        </p:txBody>
      </p:sp>
      <p:sp>
        <p:nvSpPr>
          <p:cNvPr id="4" name="Slide Number Placeholder 3"/>
          <p:cNvSpPr>
            <a:spLocks noGrp="1"/>
          </p:cNvSpPr>
          <p:nvPr>
            <p:ph type="sldNum" sz="quarter" idx="5"/>
          </p:nvPr>
        </p:nvSpPr>
        <p:spPr/>
        <p:txBody>
          <a:bodyPr/>
          <a:lstStyle/>
          <a:p>
            <a:fld id="{61C46331-3EC5-40B7-BB74-CFD72FABFB58}" type="slidenum">
              <a:rPr lang="en-US" smtClean="0"/>
              <a:t>39</a:t>
            </a:fld>
            <a:endParaRPr lang="en-US"/>
          </a:p>
        </p:txBody>
      </p:sp>
    </p:spTree>
    <p:extLst>
      <p:ext uri="{BB962C8B-B14F-4D97-AF65-F5344CB8AC3E}">
        <p14:creationId xmlns:p14="http://schemas.microsoft.com/office/powerpoint/2010/main" val="833558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dramatic increase in the Interfund Transfers FY22 actuals through May is due to the unprecedented contribution to capital, primarily due to the $39M ARPA revenue replacement dedicated to capital improvements, as well as the $7m investment in the SAHF. Note: This is the actualization of the transfer from the General Fund to the Capital Fund. The projects and initiatives therein are still in progress. Additional adjustments to increase the contribution to capital are anticipated to address priority projects, infrastructure needs, and environmental challenges, as well as existing project budgets that will require additional funding due to contractual service and commodity price inflation.     INTERNAL NOTE: at least $11.5M pending, not shown in this total: the FY22 Q1 CIP BA includes $1m GF to Gwinnett St, Q2 CIP BA includes $2.5m to Benton Blvd, and we have $2.3m for the riverwalk, $300k+ for Cleland St, $500k for waterworks lot, pending, plus at least $2.5m for Southside Comm ctr &amp; $700k for Dundee, and maybe $1.7m for Dawes prefunding. </a:t>
            </a:r>
          </a:p>
          <a:p>
            <a:endParaRPr lang="en-US"/>
          </a:p>
        </p:txBody>
      </p:sp>
      <p:sp>
        <p:nvSpPr>
          <p:cNvPr id="4" name="Slide Number Placeholder 3"/>
          <p:cNvSpPr>
            <a:spLocks noGrp="1"/>
          </p:cNvSpPr>
          <p:nvPr>
            <p:ph type="sldNum" sz="quarter" idx="5"/>
          </p:nvPr>
        </p:nvSpPr>
        <p:spPr/>
        <p:txBody>
          <a:bodyPr/>
          <a:lstStyle/>
          <a:p>
            <a:fld id="{61C46331-3EC5-40B7-BB74-CFD72FABFB58}" type="slidenum">
              <a:rPr lang="en-US" smtClean="0"/>
              <a:t>40</a:t>
            </a:fld>
            <a:endParaRPr lang="en-US"/>
          </a:p>
        </p:txBody>
      </p:sp>
    </p:spTree>
    <p:extLst>
      <p:ext uri="{BB962C8B-B14F-4D97-AF65-F5344CB8AC3E}">
        <p14:creationId xmlns:p14="http://schemas.microsoft.com/office/powerpoint/2010/main" val="2197863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the state of the General Fund Budget is stable at Mid-Year primarily due to positive variances from growth in the Digest that we are hoping will be realized by year-end, coupled with continued discretion related to spending for the remaining six months in the fiscal year, although inflation is a negative factor in which we must monitor.  This will allow for further stability to implement Public Safety pay incentives, which the City Manager mentioned earlier in the presentation.  This will allow the City to continue the loved services to residents and visitors. </a:t>
            </a:r>
          </a:p>
          <a:p>
            <a:r>
              <a:rPr lang="en-US"/>
              <a:t>		</a:t>
            </a:r>
          </a:p>
          <a:p>
            <a:r>
              <a:rPr lang="en-US"/>
              <a:t>		</a:t>
            </a:r>
          </a:p>
          <a:p>
            <a:r>
              <a:rPr lang="en-US"/>
              <a:t>		</a:t>
            </a:r>
          </a:p>
          <a:p>
            <a:r>
              <a:rPr lang="en-US"/>
              <a:t>	"2022Approved Budget"	"2022 Mid-</a:t>
            </a:r>
            <a:r>
              <a:rPr lang="en-US" err="1"/>
              <a:t>Yr</a:t>
            </a:r>
            <a:r>
              <a:rPr lang="en-US"/>
              <a:t> Forecast"</a:t>
            </a:r>
          </a:p>
          <a:p>
            <a:r>
              <a:rPr lang="en-US"/>
              <a:t>Personnel Costs	  	  </a:t>
            </a:r>
          </a:p>
          <a:p>
            <a:r>
              <a:rPr lang="en-US"/>
              <a:t>Outside Services	  	  </a:t>
            </a:r>
          </a:p>
          <a:p>
            <a:r>
              <a:rPr lang="en-US"/>
              <a:t>Commodities	 	 	  </a:t>
            </a:r>
          </a:p>
          <a:p>
            <a:r>
              <a:rPr lang="en-US"/>
              <a:t>Internal Services	  	 </a:t>
            </a:r>
          </a:p>
          <a:p>
            <a:r>
              <a:rPr lang="en-US"/>
              <a:t>Capital Outlay		  	  </a:t>
            </a:r>
          </a:p>
          <a:p>
            <a:r>
              <a:rPr lang="en-US"/>
              <a:t>Interfund Transfer	 	    (Balancing line: 10,183,439-11099234 equals $915,795</a:t>
            </a:r>
          </a:p>
          <a:p>
            <a:r>
              <a:rPr lang="en-US"/>
              <a:t>Other Expenses	</a:t>
            </a:r>
            <a:r>
              <a:rPr lang="en-US" u="sng"/>
              <a:t>  	  </a:t>
            </a:r>
          </a:p>
          <a:p>
            <a:r>
              <a:rPr lang="en-US"/>
              <a:t>Total	 	 	 </a:t>
            </a:r>
          </a:p>
          <a:p>
            <a:endParaRPr lang="en-US"/>
          </a:p>
          <a:p>
            <a:endParaRPr lang="en-US"/>
          </a:p>
          <a:p>
            <a:r>
              <a:rPr lang="en-US"/>
              <a:t>                                                                                                                                                                                                                                                                                                                                   </a:t>
            </a:r>
          </a:p>
        </p:txBody>
      </p:sp>
      <p:sp>
        <p:nvSpPr>
          <p:cNvPr id="4" name="Slide Number Placeholder 3"/>
          <p:cNvSpPr>
            <a:spLocks noGrp="1"/>
          </p:cNvSpPr>
          <p:nvPr>
            <p:ph type="sldNum" sz="quarter" idx="5"/>
          </p:nvPr>
        </p:nvSpPr>
        <p:spPr/>
        <p:txBody>
          <a:bodyPr/>
          <a:lstStyle/>
          <a:p>
            <a:fld id="{61C46331-3EC5-40B7-BB74-CFD72FABFB58}" type="slidenum">
              <a:rPr lang="en-US" smtClean="0"/>
              <a:t>41</a:t>
            </a:fld>
            <a:endParaRPr lang="en-US"/>
          </a:p>
        </p:txBody>
      </p:sp>
    </p:spTree>
    <p:extLst>
      <p:ext uri="{BB962C8B-B14F-4D97-AF65-F5344CB8AC3E}">
        <p14:creationId xmlns:p14="http://schemas.microsoft.com/office/powerpoint/2010/main" val="3428959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To address the ongoing staff shortages and challenges with law enforcement across the country and locally, the Office of Human Resources conducted its annual salary review of public safety market peers. The assessment aims to ensure the City's sworn personnel compensation remains competitive and supports SPD recruitment and retention goals. </a:t>
            </a:r>
            <a:endParaRPr lang="en-US" dirty="0">
              <a:cs typeface="Calibri"/>
            </a:endParaRPr>
          </a:p>
          <a:p>
            <a:endParaRPr lang="en-US" dirty="0">
              <a:cs typeface="Calibri"/>
            </a:endParaRPr>
          </a:p>
          <a:p>
            <a:r>
              <a:rPr lang="en-US" b="1" u="sng" dirty="0"/>
              <a:t>*Command Staff Note:</a:t>
            </a:r>
            <a:r>
              <a:rPr lang="en-US" b="1" dirty="0"/>
              <a:t> The survey's primary purpose is to assess the starting salaries for the rank of Advance Firefighter. However, all other ranks, including the ranks of Captain and above, were also reviewed. The ranks of Captain and above are at 100% of the market, meaning Captain and above are among the highest paid in our region.  For this reason, these ranks remain unchanged. </a:t>
            </a:r>
          </a:p>
          <a:p>
            <a:endParaRPr lang="en-US" b="1" dirty="0">
              <a:cs typeface="Calibri"/>
            </a:endParaRPr>
          </a:p>
          <a:p>
            <a:r>
              <a:rPr lang="en-US" dirty="0"/>
              <a:t>Current vacancy rate savings will fund program implementation and future funding will be incorporated in the FY’23 budgeting process. The initiatives will take effect July 31, 2022. </a:t>
            </a:r>
          </a:p>
        </p:txBody>
      </p:sp>
      <p:sp>
        <p:nvSpPr>
          <p:cNvPr id="4" name="Slide Number Placeholder 3"/>
          <p:cNvSpPr>
            <a:spLocks noGrp="1"/>
          </p:cNvSpPr>
          <p:nvPr>
            <p:ph type="sldNum" sz="quarter" idx="5"/>
          </p:nvPr>
        </p:nvSpPr>
        <p:spPr/>
        <p:txBody>
          <a:bodyPr/>
          <a:lstStyle/>
          <a:p>
            <a:fld id="{61C46331-3EC5-40B7-BB74-CFD72FABFB58}" type="slidenum">
              <a:rPr lang="en-US" smtClean="0"/>
              <a:t>5</a:t>
            </a:fld>
            <a:endParaRPr lang="en-US"/>
          </a:p>
        </p:txBody>
      </p:sp>
    </p:spTree>
    <p:extLst>
      <p:ext uri="{BB962C8B-B14F-4D97-AF65-F5344CB8AC3E}">
        <p14:creationId xmlns:p14="http://schemas.microsoft.com/office/powerpoint/2010/main" val="1563750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for us to take everything we have discussed up to this point and apply it to key decision making that will impact the remaining half of this year, but will also set our financial position for the upcoming FY 2023. </a:t>
            </a:r>
          </a:p>
        </p:txBody>
      </p:sp>
      <p:sp>
        <p:nvSpPr>
          <p:cNvPr id="4" name="Slide Number Placeholder 3"/>
          <p:cNvSpPr>
            <a:spLocks noGrp="1"/>
          </p:cNvSpPr>
          <p:nvPr>
            <p:ph type="sldNum" sz="quarter" idx="5"/>
          </p:nvPr>
        </p:nvSpPr>
        <p:spPr/>
        <p:txBody>
          <a:bodyPr/>
          <a:lstStyle/>
          <a:p>
            <a:fld id="{61C46331-3EC5-40B7-BB74-CFD72FABFB58}" type="slidenum">
              <a:rPr lang="en-US" smtClean="0"/>
              <a:t>42</a:t>
            </a:fld>
            <a:endParaRPr lang="en-US"/>
          </a:p>
        </p:txBody>
      </p:sp>
    </p:spTree>
    <p:extLst>
      <p:ext uri="{BB962C8B-B14F-4D97-AF65-F5344CB8AC3E}">
        <p14:creationId xmlns:p14="http://schemas.microsoft.com/office/powerpoint/2010/main" val="371775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begin putting the pieces together that will enhance the building blocks of the Proposed Budget for next year?  #1 – We need to set the Millage Rate – We have a few action items to be completed and David will walk us through that timeline.</a:t>
            </a:r>
          </a:p>
          <a:p>
            <a:endParaRPr lang="en-US"/>
          </a:p>
          <a:p>
            <a:r>
              <a:rPr lang="en-US"/>
              <a:t>#2- We need to address challenges &amp; opportunities raised as a part of the budget development process.  Today’s discussion on budget planning will be the first of three information sessions we plan to have with you before December. </a:t>
            </a:r>
          </a:p>
        </p:txBody>
      </p:sp>
      <p:sp>
        <p:nvSpPr>
          <p:cNvPr id="4" name="Slide Number Placeholder 3"/>
          <p:cNvSpPr>
            <a:spLocks noGrp="1"/>
          </p:cNvSpPr>
          <p:nvPr>
            <p:ph type="sldNum" sz="quarter" idx="5"/>
          </p:nvPr>
        </p:nvSpPr>
        <p:spPr/>
        <p:txBody>
          <a:bodyPr/>
          <a:lstStyle/>
          <a:p>
            <a:fld id="{61C46331-3EC5-40B7-BB74-CFD72FABFB58}" type="slidenum">
              <a:rPr lang="en-US" smtClean="0"/>
              <a:t>43</a:t>
            </a:fld>
            <a:endParaRPr lang="en-US"/>
          </a:p>
        </p:txBody>
      </p:sp>
    </p:spTree>
    <p:extLst>
      <p:ext uri="{BB962C8B-B14F-4D97-AF65-F5344CB8AC3E}">
        <p14:creationId xmlns:p14="http://schemas.microsoft.com/office/powerpoint/2010/main" val="2010186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46331-3EC5-40B7-BB74-CFD72FABFB58}" type="slidenum">
              <a:rPr lang="en-US" smtClean="0"/>
              <a:t>44</a:t>
            </a:fld>
            <a:endParaRPr lang="en-US"/>
          </a:p>
        </p:txBody>
      </p:sp>
    </p:spTree>
    <p:extLst>
      <p:ext uri="{BB962C8B-B14F-4D97-AF65-F5344CB8AC3E}">
        <p14:creationId xmlns:p14="http://schemas.microsoft.com/office/powerpoint/2010/main" val="2242324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Annually, we re-evaluate our Multi-Year Financial Plan as it relates to our financial net position and community goals.  As we collaborate to achieve an equitable path to sustained recovery &amp; growth that results in healthy neighborhoods, violent crime reduction, affordable housing investments and homelessness solutions that make us more effective and efficient while funding necessary organizational investments, we have existing challenges such as:  Price inflation impacting our procured goods and services as well as our personnel related to the great resignation impacting recruitment and retention.  FY22 expenses, not including annual singularities such as one-time ARPA capital investments and accounting transfers, are budgeted 3.7% above the FY21 adopted budget. However, these increases are primarily for planned service delivery enhancements and resumption of activities reduced or suspended through the pandemic, rather than to account for inflation. So in our 2023 planning approach, additional revenue will be required to address continued rising costs within the operating and capital plans in order to achieve the service goals upon which the budget plan is being built.</a:t>
            </a:r>
          </a:p>
        </p:txBody>
      </p:sp>
      <p:sp>
        <p:nvSpPr>
          <p:cNvPr id="4" name="Slide Number Placeholder 3"/>
          <p:cNvSpPr>
            <a:spLocks noGrp="1"/>
          </p:cNvSpPr>
          <p:nvPr>
            <p:ph type="sldNum" sz="quarter" idx="5"/>
          </p:nvPr>
        </p:nvSpPr>
        <p:spPr/>
        <p:txBody>
          <a:bodyPr/>
          <a:lstStyle/>
          <a:p>
            <a:fld id="{61C46331-3EC5-40B7-BB74-CFD72FABFB58}" type="slidenum">
              <a:rPr lang="en-US" smtClean="0"/>
              <a:t>46</a:t>
            </a:fld>
            <a:endParaRPr lang="en-US"/>
          </a:p>
        </p:txBody>
      </p:sp>
    </p:spTree>
    <p:extLst>
      <p:ext uri="{BB962C8B-B14F-4D97-AF65-F5344CB8AC3E}">
        <p14:creationId xmlns:p14="http://schemas.microsoft.com/office/powerpoint/2010/main" val="248491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Coastal environmental challenges, particularly related to drainage and redevelopment of underutilized sites, require additional geotechnical investment and remediation to complete projects that support our strategic goals, particularly in the areas of recovery &amp; growth, healthy neighborhoods, housing solutions, and effective City services. Longstanding deferred maintenance and investment shortfalls have similarly resulted in increased costs for correction, as well as procurement costs that have increased since project budgets were originally established.  These findings will likely result in our capital investment needs this year to surpass our original GF allocation by $10M.  (GF: $10M; ARPA: $39M)</a:t>
            </a:r>
          </a:p>
        </p:txBody>
      </p:sp>
      <p:sp>
        <p:nvSpPr>
          <p:cNvPr id="4" name="Slide Number Placeholder 3"/>
          <p:cNvSpPr>
            <a:spLocks noGrp="1"/>
          </p:cNvSpPr>
          <p:nvPr>
            <p:ph type="sldNum" sz="quarter" idx="5"/>
          </p:nvPr>
        </p:nvSpPr>
        <p:spPr/>
        <p:txBody>
          <a:bodyPr/>
          <a:lstStyle/>
          <a:p>
            <a:fld id="{61C46331-3EC5-40B7-BB74-CFD72FABFB58}" type="slidenum">
              <a:rPr lang="en-US" smtClean="0"/>
              <a:t>47</a:t>
            </a:fld>
            <a:endParaRPr lang="en-US"/>
          </a:p>
        </p:txBody>
      </p:sp>
    </p:spTree>
    <p:extLst>
      <p:ext uri="{BB962C8B-B14F-4D97-AF65-F5344CB8AC3E}">
        <p14:creationId xmlns:p14="http://schemas.microsoft.com/office/powerpoint/2010/main" val="3512104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followed prudent fiscal practices by largely investing one-time revenues in one-time initiative start-up costs and capital investment. However, we will need to ensure that we continue to plan and budget for maintenance and operation of new facilities, infrastructure, technology, and service-delivery initiatives brought online as a result.  </a:t>
            </a:r>
          </a:p>
        </p:txBody>
      </p:sp>
      <p:sp>
        <p:nvSpPr>
          <p:cNvPr id="4" name="Slide Number Placeholder 3"/>
          <p:cNvSpPr>
            <a:spLocks noGrp="1"/>
          </p:cNvSpPr>
          <p:nvPr>
            <p:ph type="sldNum" sz="quarter" idx="5"/>
          </p:nvPr>
        </p:nvSpPr>
        <p:spPr/>
        <p:txBody>
          <a:bodyPr/>
          <a:lstStyle/>
          <a:p>
            <a:fld id="{61C46331-3EC5-40B7-BB74-CFD72FABFB58}" type="slidenum">
              <a:rPr lang="en-US" smtClean="0"/>
              <a:t>48</a:t>
            </a:fld>
            <a:endParaRPr lang="en-US"/>
          </a:p>
        </p:txBody>
      </p:sp>
    </p:spTree>
    <p:extLst>
      <p:ext uri="{BB962C8B-B14F-4D97-AF65-F5344CB8AC3E}">
        <p14:creationId xmlns:p14="http://schemas.microsoft.com/office/powerpoint/2010/main" val="1161327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challenge that we have to factor in is that we are in LOST negotiations with the county and our neighbor municipalities,  and we expect a reduction in the City of Savannah share which will impact our revenue base for a 10-year period.  Similarly, we are also awaiting the outcome of TSPLOST as it has the potential to positively impact our Five-Year Capital Improvement Plan Budget. </a:t>
            </a:r>
          </a:p>
        </p:txBody>
      </p:sp>
      <p:sp>
        <p:nvSpPr>
          <p:cNvPr id="4" name="Slide Number Placeholder 3"/>
          <p:cNvSpPr>
            <a:spLocks noGrp="1"/>
          </p:cNvSpPr>
          <p:nvPr>
            <p:ph type="sldNum" sz="quarter" idx="5"/>
          </p:nvPr>
        </p:nvSpPr>
        <p:spPr/>
        <p:txBody>
          <a:bodyPr/>
          <a:lstStyle/>
          <a:p>
            <a:fld id="{61C46331-3EC5-40B7-BB74-CFD72FABFB58}" type="slidenum">
              <a:rPr lang="en-US" smtClean="0"/>
              <a:t>49</a:t>
            </a:fld>
            <a:endParaRPr lang="en-US"/>
          </a:p>
        </p:txBody>
      </p:sp>
    </p:spTree>
    <p:extLst>
      <p:ext uri="{BB962C8B-B14F-4D97-AF65-F5344CB8AC3E}">
        <p14:creationId xmlns:p14="http://schemas.microsoft.com/office/powerpoint/2010/main" val="3643235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as we work our way through this approach, we also have a keen outlook on where our bright spots are peeking through or where we can strengthen the City's financial position. We call these opportunities.  The strongest opportunities from a financial mindset help us to address our budget challenges. FY21 revenues, particularly for revenue streams related to the City’s tourism industry, were budgeted anticipating pandemic-related economic cooling. As we saw strong recovery through FY21, we budgeted FY22 non-ARPA revenues 11.3% higher than FY21. Actual FY22 collections through May lead FY21 collections through May by 19.6%, primarily driven by Hotel/Motel, Sales, and Property tax performance.</a:t>
            </a:r>
          </a:p>
        </p:txBody>
      </p:sp>
      <p:sp>
        <p:nvSpPr>
          <p:cNvPr id="4" name="Slide Number Placeholder 3"/>
          <p:cNvSpPr>
            <a:spLocks noGrp="1"/>
          </p:cNvSpPr>
          <p:nvPr>
            <p:ph type="sldNum" sz="quarter" idx="5"/>
          </p:nvPr>
        </p:nvSpPr>
        <p:spPr/>
        <p:txBody>
          <a:bodyPr/>
          <a:lstStyle/>
          <a:p>
            <a:fld id="{61C46331-3EC5-40B7-BB74-CFD72FABFB58}" type="slidenum">
              <a:rPr lang="en-US" smtClean="0"/>
              <a:t>50</a:t>
            </a:fld>
            <a:endParaRPr lang="en-US"/>
          </a:p>
        </p:txBody>
      </p:sp>
    </p:spTree>
    <p:extLst>
      <p:ext uri="{BB962C8B-B14F-4D97-AF65-F5344CB8AC3E}">
        <p14:creationId xmlns:p14="http://schemas.microsoft.com/office/powerpoint/2010/main" val="4172456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current revenue trend provides us the opportunity to fund necessary budget adjustments addressing increased costs, make additional investments to address staffing and public safety goals, and still lower the millage rate while maintaining fiscally responsible multi-year planning.</a:t>
            </a:r>
          </a:p>
        </p:txBody>
      </p:sp>
      <p:sp>
        <p:nvSpPr>
          <p:cNvPr id="4" name="Slide Number Placeholder 3"/>
          <p:cNvSpPr>
            <a:spLocks noGrp="1"/>
          </p:cNvSpPr>
          <p:nvPr>
            <p:ph type="sldNum" sz="quarter" idx="5"/>
          </p:nvPr>
        </p:nvSpPr>
        <p:spPr/>
        <p:txBody>
          <a:bodyPr/>
          <a:lstStyle/>
          <a:p>
            <a:fld id="{61C46331-3EC5-40B7-BB74-CFD72FABFB58}" type="slidenum">
              <a:rPr lang="en-US" smtClean="0"/>
              <a:t>51</a:t>
            </a:fld>
            <a:endParaRPr lang="en-US"/>
          </a:p>
        </p:txBody>
      </p:sp>
    </p:spTree>
    <p:extLst>
      <p:ext uri="{BB962C8B-B14F-4D97-AF65-F5344CB8AC3E}">
        <p14:creationId xmlns:p14="http://schemas.microsoft.com/office/powerpoint/2010/main" val="1553108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revenues are currently trending strong, economic cooling or potentially a recession can be reasonably expected. So our FY23 budget process seeks to connect resources requested with service delivery outcomes so that if our revenue trend reverses, we know the workplan impact if we have to reduce our expenses. The City Manager has also tasked the departments with identifying efficiencies that will reduce costs or make us more effective without impacting service delivery. </a:t>
            </a:r>
          </a:p>
        </p:txBody>
      </p:sp>
      <p:sp>
        <p:nvSpPr>
          <p:cNvPr id="4" name="Slide Number Placeholder 3"/>
          <p:cNvSpPr>
            <a:spLocks noGrp="1"/>
          </p:cNvSpPr>
          <p:nvPr>
            <p:ph type="sldNum" sz="quarter" idx="5"/>
          </p:nvPr>
        </p:nvSpPr>
        <p:spPr/>
        <p:txBody>
          <a:bodyPr/>
          <a:lstStyle/>
          <a:p>
            <a:fld id="{61C46331-3EC5-40B7-BB74-CFD72FABFB58}" type="slidenum">
              <a:rPr lang="en-US" smtClean="0"/>
              <a:t>52</a:t>
            </a:fld>
            <a:endParaRPr lang="en-US"/>
          </a:p>
        </p:txBody>
      </p:sp>
    </p:spTree>
    <p:extLst>
      <p:ext uri="{BB962C8B-B14F-4D97-AF65-F5344CB8AC3E}">
        <p14:creationId xmlns:p14="http://schemas.microsoft.com/office/powerpoint/2010/main" val="174492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To address the ongoing staff shortages and challenges with law enforcement across the country and locally, the Office of Human Resources conducted its annual salary review of public safety market peers. The assessment aims to ensure the City's sworn personnel compensation remains competitive and supports SPD recruitment and retention goals. </a:t>
            </a:r>
            <a:endParaRPr lang="en-US" dirty="0">
              <a:cs typeface="Calibri"/>
            </a:endParaRPr>
          </a:p>
          <a:p>
            <a:endParaRPr lang="en-US" dirty="0">
              <a:cs typeface="Calibri"/>
            </a:endParaRPr>
          </a:p>
          <a:p>
            <a:r>
              <a:rPr lang="en-US" b="1" u="sng" dirty="0"/>
              <a:t>Command Staff Note:</a:t>
            </a:r>
            <a:r>
              <a:rPr lang="en-US" b="1" dirty="0"/>
              <a:t> The survey's primary purpose is to assess the starting salaries for the rank of police officer. However, all other ranks, including the ranks of Captain and above, were also reviewed. The ranks of Captain and above are at 100% of the market, meaning Captain and above are among the highest paid in our region.  For this reason, these ranks remain unchanged. </a:t>
            </a:r>
            <a:endParaRPr lang="en-US" b="1" dirty="0">
              <a:cs typeface="Calibri"/>
            </a:endParaRPr>
          </a:p>
        </p:txBody>
      </p:sp>
      <p:sp>
        <p:nvSpPr>
          <p:cNvPr id="4" name="Slide Number Placeholder 3"/>
          <p:cNvSpPr>
            <a:spLocks noGrp="1"/>
          </p:cNvSpPr>
          <p:nvPr>
            <p:ph type="sldNum" sz="quarter" idx="5"/>
          </p:nvPr>
        </p:nvSpPr>
        <p:spPr/>
        <p:txBody>
          <a:bodyPr/>
          <a:lstStyle/>
          <a:p>
            <a:fld id="{61C46331-3EC5-40B7-BB74-CFD72FABFB58}" type="slidenum">
              <a:rPr lang="en-US" smtClean="0"/>
              <a:t>6</a:t>
            </a:fld>
            <a:endParaRPr lang="en-US"/>
          </a:p>
        </p:txBody>
      </p:sp>
    </p:spTree>
    <p:extLst>
      <p:ext uri="{BB962C8B-B14F-4D97-AF65-F5344CB8AC3E}">
        <p14:creationId xmlns:p14="http://schemas.microsoft.com/office/powerpoint/2010/main" val="1073544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the baseline projection is to allow leadership to understand the magnitude of potential long-term deficits and the future impact of decisions made this year. </a:t>
            </a:r>
          </a:p>
          <a:p>
            <a:r>
              <a:rPr lang="en-US"/>
              <a:t>Capital contributions are not enough.  Stormwater Management is a major area of risk throughout our community and we have sustained major claim settlements of $25M over the last ten years.</a:t>
            </a:r>
            <a:endParaRPr lang="en-US">
              <a:cs typeface="Calibri"/>
            </a:endParaRPr>
          </a:p>
        </p:txBody>
      </p:sp>
      <p:sp>
        <p:nvSpPr>
          <p:cNvPr id="4" name="Slide Number Placeholder 3"/>
          <p:cNvSpPr>
            <a:spLocks noGrp="1"/>
          </p:cNvSpPr>
          <p:nvPr>
            <p:ph type="sldNum" sz="quarter" idx="5"/>
          </p:nvPr>
        </p:nvSpPr>
        <p:spPr/>
        <p:txBody>
          <a:bodyPr/>
          <a:lstStyle/>
          <a:p>
            <a:fld id="{61C46331-3EC5-40B7-BB74-CFD72FABFB58}" type="slidenum">
              <a:rPr lang="en-US" smtClean="0"/>
              <a:t>53</a:t>
            </a:fld>
            <a:endParaRPr lang="en-US"/>
          </a:p>
        </p:txBody>
      </p:sp>
    </p:spTree>
    <p:extLst>
      <p:ext uri="{BB962C8B-B14F-4D97-AF65-F5344CB8AC3E}">
        <p14:creationId xmlns:p14="http://schemas.microsoft.com/office/powerpoint/2010/main" val="3191823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five-year General Fund forecast, demonstrates how the adoption of the millage rate presented today impacts the future financial stability of the City.  It is important to note at the reduced millage rate of 12.200, the General Fund is balanced from 2023-2027, although we must continue to monitor the forecast, as economic activity changes over time.  At a millage rate of 12.200 the City will be able to continue making sound investments in housing and homelessness, capital investments such as the widening of Benton BLVD, and investments in Team Savannah.  </a:t>
            </a:r>
          </a:p>
          <a:p>
            <a:endParaRPr lang="en-US">
              <a:cs typeface="Calibri"/>
            </a:endParaRPr>
          </a:p>
          <a:p>
            <a:pPr>
              <a:spcBef>
                <a:spcPct val="0"/>
              </a:spcBef>
              <a:spcAft>
                <a:spcPct val="0"/>
              </a:spcAft>
            </a:pPr>
            <a:r>
              <a:rPr lang="en-US"/>
              <a:t>A multi-year financial plan helps us think through our financial position and community goals in a quantified, analytical, logical way:</a:t>
            </a:r>
          </a:p>
          <a:p>
            <a:pPr marL="342900" indent="-342900">
              <a:spcBef>
                <a:spcPct val="0"/>
              </a:spcBef>
              <a:spcAft>
                <a:spcPct val="0"/>
              </a:spcAft>
              <a:buFont typeface="Arial,Sans-Serif"/>
              <a:buChar char="•"/>
            </a:pPr>
            <a:r>
              <a:rPr lang="en-US"/>
              <a:t>A baseline projection is like the diagnosis your doctor gives you after a physical.  It reflects the City’s current condition, absent significant changes</a:t>
            </a:r>
          </a:p>
          <a:p>
            <a:pPr marL="800100" lvl="1" indent="-342900">
              <a:spcBef>
                <a:spcPct val="0"/>
              </a:spcBef>
              <a:spcAft>
                <a:spcPct val="0"/>
              </a:spcAft>
              <a:buFont typeface="Arial,Sans-Serif"/>
              <a:buChar char="•"/>
            </a:pPr>
            <a:r>
              <a:rPr lang="en-US"/>
              <a:t>For revenues, this means no assumed changes in tax rates;</a:t>
            </a:r>
          </a:p>
          <a:p>
            <a:pPr marL="800100" lvl="1" indent="-342900">
              <a:spcBef>
                <a:spcPct val="0"/>
              </a:spcBef>
              <a:spcAft>
                <a:spcPct val="0"/>
              </a:spcAft>
              <a:buFont typeface="Arial,Sans-Serif"/>
              <a:buChar char="•"/>
            </a:pPr>
            <a:r>
              <a:rPr lang="en-US"/>
              <a:t>For expenditures, this means no assumed new hiring or workforce adjustments that deviate from recent trends</a:t>
            </a:r>
          </a:p>
          <a:p>
            <a:pPr>
              <a:spcBef>
                <a:spcPct val="0"/>
              </a:spcBef>
              <a:spcAft>
                <a:spcPct val="0"/>
              </a:spcAft>
            </a:pPr>
            <a:endParaRPr lang="en-US"/>
          </a:p>
          <a:p>
            <a:pPr marL="342900" indent="-342900">
              <a:spcBef>
                <a:spcPct val="0"/>
              </a:spcBef>
              <a:spcAft>
                <a:spcPct val="0"/>
              </a:spcAft>
              <a:buFont typeface="Arial,Sans-Serif"/>
              <a:buChar char="•"/>
            </a:pPr>
            <a:r>
              <a:rPr lang="en-US"/>
              <a:t>Growth rates have been applied to project revenues and expenses in future years, which reflect inflation, known or assumed growth in revenue collections and expenses, and other known events</a:t>
            </a:r>
          </a:p>
          <a:p>
            <a:endParaRPr lang="en-US">
              <a:cs typeface="Calibri"/>
            </a:endParaRPr>
          </a:p>
        </p:txBody>
      </p:sp>
      <p:sp>
        <p:nvSpPr>
          <p:cNvPr id="4" name="Slide Number Placeholder 3"/>
          <p:cNvSpPr>
            <a:spLocks noGrp="1"/>
          </p:cNvSpPr>
          <p:nvPr>
            <p:ph type="sldNum" sz="quarter" idx="5"/>
          </p:nvPr>
        </p:nvSpPr>
        <p:spPr/>
        <p:txBody>
          <a:bodyPr/>
          <a:lstStyle/>
          <a:p>
            <a:fld id="{61C46331-3EC5-40B7-BB74-CFD72FABFB58}" type="slidenum">
              <a:rPr lang="en-US" smtClean="0"/>
              <a:t>54</a:t>
            </a:fld>
            <a:endParaRPr lang="en-US"/>
          </a:p>
        </p:txBody>
      </p:sp>
    </p:spTree>
    <p:extLst>
      <p:ext uri="{BB962C8B-B14F-4D97-AF65-F5344CB8AC3E}">
        <p14:creationId xmlns:p14="http://schemas.microsoft.com/office/powerpoint/2010/main" val="2515523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my mental Vision Board as the Budget Director because what we are doing today, plan to do tomorrow and hope to do in the future is impacted by our long-term planning approach on a continuum. </a:t>
            </a:r>
          </a:p>
        </p:txBody>
      </p:sp>
      <p:sp>
        <p:nvSpPr>
          <p:cNvPr id="4" name="Slide Number Placeholder 3"/>
          <p:cNvSpPr>
            <a:spLocks noGrp="1"/>
          </p:cNvSpPr>
          <p:nvPr>
            <p:ph type="sldNum" sz="quarter" idx="5"/>
          </p:nvPr>
        </p:nvSpPr>
        <p:spPr/>
        <p:txBody>
          <a:bodyPr/>
          <a:lstStyle/>
          <a:p>
            <a:fld id="{61C46331-3EC5-40B7-BB74-CFD72FABFB58}" type="slidenum">
              <a:rPr lang="en-US" smtClean="0"/>
              <a:t>55</a:t>
            </a:fld>
            <a:endParaRPr lang="en-US"/>
          </a:p>
        </p:txBody>
      </p:sp>
    </p:spTree>
    <p:extLst>
      <p:ext uri="{BB962C8B-B14F-4D97-AF65-F5344CB8AC3E}">
        <p14:creationId xmlns:p14="http://schemas.microsoft.com/office/powerpoint/2010/main" val="2510645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Summary, our ongoing plan for fiscal sustainability into FY23 is to continue modernizing services where possible, leverage existing assets or diversify our revenue base to reduce reliance on our tax payers to positively impact the baseline and sustain continued investments. </a:t>
            </a:r>
          </a:p>
        </p:txBody>
      </p:sp>
      <p:sp>
        <p:nvSpPr>
          <p:cNvPr id="4" name="Slide Number Placeholder 3"/>
          <p:cNvSpPr>
            <a:spLocks noGrp="1"/>
          </p:cNvSpPr>
          <p:nvPr>
            <p:ph type="sldNum" sz="quarter" idx="5"/>
          </p:nvPr>
        </p:nvSpPr>
        <p:spPr/>
        <p:txBody>
          <a:bodyPr/>
          <a:lstStyle/>
          <a:p>
            <a:fld id="{61C46331-3EC5-40B7-BB74-CFD72FABFB58}" type="slidenum">
              <a:rPr lang="en-US" smtClean="0"/>
              <a:t>56</a:t>
            </a:fld>
            <a:endParaRPr lang="en-US"/>
          </a:p>
        </p:txBody>
      </p:sp>
    </p:spTree>
    <p:extLst>
      <p:ext uri="{BB962C8B-B14F-4D97-AF65-F5344CB8AC3E}">
        <p14:creationId xmlns:p14="http://schemas.microsoft.com/office/powerpoint/2010/main" val="115555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46331-3EC5-40B7-BB74-CFD72FABFB58}" type="slidenum">
              <a:rPr lang="en-US" smtClean="0"/>
              <a:t>8</a:t>
            </a:fld>
            <a:endParaRPr lang="en-US"/>
          </a:p>
        </p:txBody>
      </p:sp>
    </p:spTree>
    <p:extLst>
      <p:ext uri="{BB962C8B-B14F-4D97-AF65-F5344CB8AC3E}">
        <p14:creationId xmlns:p14="http://schemas.microsoft.com/office/powerpoint/2010/main" val="3240228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General Fund’s largest revenue source which accounts for </a:t>
            </a:r>
            <a:r>
              <a:rPr kumimoji="0" lang="en-US" sz="16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33.2% of the 2022 adopted budget and $83,009,304 budgeted for 2022 in collections across all types.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Millage rate adopted by Mayor and Aldermen of City of Savannah, in which the process is dictated by state law.</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Millage rate applies to: </a:t>
            </a:r>
            <a:r>
              <a:rPr kumimoji="0" lang="en-US" sz="16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Real property such as land and buildings; Personal property such as b</a:t>
            </a:r>
            <a:r>
              <a:rPr kumimoji="0" lang="en-US" sz="14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oats, business furniture &amp; fixtures, aircraft, etc.; </a:t>
            </a:r>
            <a:r>
              <a:rPr kumimoji="0" lang="en-US" sz="16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Public utilities such as a</a:t>
            </a:r>
            <a:r>
              <a:rPr kumimoji="0" lang="en-US" sz="14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irlines, telephone, electric, etc.; </a:t>
            </a:r>
            <a:r>
              <a:rPr kumimoji="0" lang="en-US" sz="16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Railroad equipment; Mobile homes; and Legacy vehicles</a:t>
            </a:r>
          </a:p>
          <a:p>
            <a:endParaRPr lang="en-US"/>
          </a:p>
        </p:txBody>
      </p:sp>
      <p:sp>
        <p:nvSpPr>
          <p:cNvPr id="4" name="Slide Number Placeholder 3"/>
          <p:cNvSpPr>
            <a:spLocks noGrp="1"/>
          </p:cNvSpPr>
          <p:nvPr>
            <p:ph type="sldNum" sz="quarter" idx="5"/>
          </p:nvPr>
        </p:nvSpPr>
        <p:spPr/>
        <p:txBody>
          <a:bodyPr/>
          <a:lstStyle/>
          <a:p>
            <a:fld id="{61C46331-3EC5-40B7-BB74-CFD72FABFB58}" type="slidenum">
              <a:rPr lang="en-US" smtClean="0"/>
              <a:t>9</a:t>
            </a:fld>
            <a:endParaRPr lang="en-US"/>
          </a:p>
        </p:txBody>
      </p:sp>
    </p:spTree>
    <p:extLst>
      <p:ext uri="{BB962C8B-B14F-4D97-AF65-F5344CB8AC3E}">
        <p14:creationId xmlns:p14="http://schemas.microsoft.com/office/powerpoint/2010/main" val="99367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46331-3EC5-40B7-BB74-CFD72FABFB58}" type="slidenum">
              <a:rPr lang="en-US" smtClean="0"/>
              <a:t>12</a:t>
            </a:fld>
            <a:endParaRPr lang="en-US"/>
          </a:p>
        </p:txBody>
      </p:sp>
    </p:spTree>
    <p:extLst>
      <p:ext uri="{BB962C8B-B14F-4D97-AF65-F5344CB8AC3E}">
        <p14:creationId xmlns:p14="http://schemas.microsoft.com/office/powerpoint/2010/main" val="3541152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46331-3EC5-40B7-BB74-CFD72FABFB58}" type="slidenum">
              <a:rPr lang="en-US" smtClean="0"/>
              <a:t>13</a:t>
            </a:fld>
            <a:endParaRPr lang="en-US"/>
          </a:p>
        </p:txBody>
      </p:sp>
    </p:spTree>
    <p:extLst>
      <p:ext uri="{BB962C8B-B14F-4D97-AF65-F5344CB8AC3E}">
        <p14:creationId xmlns:p14="http://schemas.microsoft.com/office/powerpoint/2010/main" val="3974887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Public hearings and final rate adoption:</a:t>
            </a:r>
          </a:p>
          <a:p>
            <a:r>
              <a:rPr lang="en-US"/>
              <a:t>July 14, 2022 (workshop and council meeting)</a:t>
            </a:r>
          </a:p>
          <a:p>
            <a:r>
              <a:rPr lang="en-US"/>
              <a:t>July 28, 2022 (council meeting)</a:t>
            </a:r>
          </a:p>
          <a:p>
            <a:r>
              <a:rPr lang="en-US"/>
              <a:t>Second installment property tax bills are issued – September 2022</a:t>
            </a:r>
          </a:p>
          <a:p>
            <a:r>
              <a:rPr lang="en-US"/>
              <a:t>Second installment property tax bills are due – November 2022</a:t>
            </a:r>
          </a:p>
          <a:p>
            <a:endParaRPr lang="en-US"/>
          </a:p>
        </p:txBody>
      </p:sp>
      <p:sp>
        <p:nvSpPr>
          <p:cNvPr id="4" name="Slide Number Placeholder 3"/>
          <p:cNvSpPr>
            <a:spLocks noGrp="1"/>
          </p:cNvSpPr>
          <p:nvPr>
            <p:ph type="sldNum" sz="quarter" idx="5"/>
          </p:nvPr>
        </p:nvSpPr>
        <p:spPr/>
        <p:txBody>
          <a:bodyPr/>
          <a:lstStyle/>
          <a:p>
            <a:fld id="{61C46331-3EC5-40B7-BB74-CFD72FABFB58}" type="slidenum">
              <a:rPr lang="en-US" smtClean="0"/>
              <a:t>14</a:t>
            </a:fld>
            <a:endParaRPr lang="en-US"/>
          </a:p>
        </p:txBody>
      </p:sp>
    </p:spTree>
    <p:extLst>
      <p:ext uri="{BB962C8B-B14F-4D97-AF65-F5344CB8AC3E}">
        <p14:creationId xmlns:p14="http://schemas.microsoft.com/office/powerpoint/2010/main" val="1515145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ACFR (ack-fur) – Annual Comprehensive Financial Report is the recommended initialism/order replacing “CAFR” which sounds like a racial slur in some languages.</a:t>
            </a:r>
          </a:p>
        </p:txBody>
      </p:sp>
      <p:sp>
        <p:nvSpPr>
          <p:cNvPr id="4" name="Slide Number Placeholder 3"/>
          <p:cNvSpPr>
            <a:spLocks noGrp="1"/>
          </p:cNvSpPr>
          <p:nvPr>
            <p:ph type="sldNum" sz="quarter" idx="5"/>
          </p:nvPr>
        </p:nvSpPr>
        <p:spPr/>
        <p:txBody>
          <a:bodyPr/>
          <a:lstStyle/>
          <a:p>
            <a:fld id="{61C46331-3EC5-40B7-BB74-CFD72FABFB58}" type="slidenum">
              <a:rPr lang="en-US" smtClean="0"/>
              <a:t>16</a:t>
            </a:fld>
            <a:endParaRPr lang="en-US"/>
          </a:p>
        </p:txBody>
      </p:sp>
    </p:spTree>
    <p:extLst>
      <p:ext uri="{BB962C8B-B14F-4D97-AF65-F5344CB8AC3E}">
        <p14:creationId xmlns:p14="http://schemas.microsoft.com/office/powerpoint/2010/main" val="2505801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E475C-3954-716B-6B0F-763503C836AB}"/>
              </a:ext>
            </a:extLst>
          </p:cNvPr>
          <p:cNvSpPr>
            <a:spLocks noGrp="1"/>
          </p:cNvSpPr>
          <p:nvPr>
            <p:ph type="title"/>
          </p:nvPr>
        </p:nvSpPr>
        <p:spPr/>
        <p:txBody>
          <a:bodyPr/>
          <a:lstStyle>
            <a:lvl1pPr>
              <a:defRPr b="0"/>
            </a:lvl1pPr>
          </a:lstStyle>
          <a:p>
            <a:r>
              <a:rPr lang="en-US"/>
              <a:t>Click to edit Master title style</a:t>
            </a:r>
          </a:p>
        </p:txBody>
      </p:sp>
      <p:sp>
        <p:nvSpPr>
          <p:cNvPr id="3" name="Slide Number Placeholder 2">
            <a:extLst>
              <a:ext uri="{FF2B5EF4-FFF2-40B4-BE49-F238E27FC236}">
                <a16:creationId xmlns:a16="http://schemas.microsoft.com/office/drawing/2014/main" id="{DC32D9AE-FB0A-9280-3F63-F4A16309145B}"/>
              </a:ext>
            </a:extLst>
          </p:cNvPr>
          <p:cNvSpPr>
            <a:spLocks noGrp="1"/>
          </p:cNvSpPr>
          <p:nvPr>
            <p:ph type="sldNum" sz="quarter" idx="10"/>
          </p:nvPr>
        </p:nvSpPr>
        <p:spPr/>
        <p:txBody>
          <a:bodyPr/>
          <a:lstStyle/>
          <a:p>
            <a:fld id="{F9092C4B-5256-42C0-99E7-1AA7CC438B26}" type="slidenum">
              <a:rPr lang="en-US" altLang="en-US" smtClean="0"/>
              <a:pPr/>
              <a:t>‹#›</a:t>
            </a:fld>
            <a:endParaRPr lang="en-US" altLang="en-US"/>
          </a:p>
        </p:txBody>
      </p:sp>
    </p:spTree>
    <p:extLst>
      <p:ext uri="{BB962C8B-B14F-4D97-AF65-F5344CB8AC3E}">
        <p14:creationId xmlns:p14="http://schemas.microsoft.com/office/powerpoint/2010/main" val="102124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a:t>FY 2021 MID-YEAR FINANCIAL UPDATE</a:t>
            </a:r>
          </a:p>
        </p:txBody>
      </p:sp>
      <p:sp>
        <p:nvSpPr>
          <p:cNvPr id="6" name="Slide Number Placeholder 4">
            <a:extLst>
              <a:ext uri="{FF2B5EF4-FFF2-40B4-BE49-F238E27FC236}">
                <a16:creationId xmlns:a16="http://schemas.microsoft.com/office/drawing/2014/main" id="{C49A67AC-EF78-4E28-8F3D-C12D9C9B86A6}"/>
              </a:ext>
            </a:extLst>
          </p:cNvPr>
          <p:cNvSpPr>
            <a:spLocks noGrp="1"/>
          </p:cNvSpPr>
          <p:nvPr>
            <p:ph type="sldNum" sz="quarter" idx="11"/>
          </p:nvPr>
        </p:nvSpPr>
        <p:spPr/>
        <p:txBody>
          <a:bodyPr/>
          <a:lstStyle>
            <a:lvl1pPr>
              <a:defRPr/>
            </a:lvl1pPr>
          </a:lstStyle>
          <a:p>
            <a:fld id="{D0DAC573-CA06-41A9-94D5-07DF08F340EB}" type="slidenum">
              <a:rPr lang="en-US" altLang="en-US"/>
              <a:pPr/>
              <a:t>‹#›</a:t>
            </a:fld>
            <a:endParaRPr lang="en-US" altLang="en-US"/>
          </a:p>
        </p:txBody>
      </p:sp>
    </p:spTree>
    <p:extLst>
      <p:ext uri="{BB962C8B-B14F-4D97-AF65-F5344CB8AC3E}">
        <p14:creationId xmlns:p14="http://schemas.microsoft.com/office/powerpoint/2010/main" val="185025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612AF769-AF03-49C7-B676-D02B95E961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5100" y="6280944"/>
            <a:ext cx="1358900" cy="4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7F308E9C-FC88-41CA-939C-ED6F47A8F4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7745"/>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027FCD4-7905-4453-9C13-00DDF8247179}"/>
              </a:ext>
            </a:extLst>
          </p:cNvPr>
          <p:cNvSpPr txBox="1"/>
          <p:nvPr userDrawn="1"/>
        </p:nvSpPr>
        <p:spPr>
          <a:xfrm>
            <a:off x="1143000" y="1100016"/>
            <a:ext cx="6096000" cy="954107"/>
          </a:xfrm>
          <a:prstGeom prst="rect">
            <a:avLst/>
          </a:prstGeom>
          <a:noFill/>
        </p:spPr>
        <p:txBody>
          <a:bodyPr wrap="square" rtlCol="0">
            <a:spAutoFit/>
          </a:bodyPr>
          <a:lstStyle/>
          <a:p>
            <a:r>
              <a:rPr lang="en-US" sz="2800" b="1" i="0">
                <a:latin typeface="Lato" panose="020F0502020204030203"/>
              </a:rPr>
              <a:t>City of Savannah</a:t>
            </a:r>
          </a:p>
          <a:p>
            <a:r>
              <a:rPr lang="en-US" sz="2800" b="1" i="0">
                <a:latin typeface="Lato" panose="020F0502020204030203"/>
              </a:rPr>
              <a:t>2021 Mid-Year Financial Update</a:t>
            </a:r>
            <a:endParaRPr lang="en-US" b="1" i="0">
              <a:latin typeface="Lato" panose="020F0502020204030203"/>
            </a:endParaRPr>
          </a:p>
        </p:txBody>
      </p:sp>
    </p:spTree>
    <p:extLst>
      <p:ext uri="{BB962C8B-B14F-4D97-AF65-F5344CB8AC3E}">
        <p14:creationId xmlns:p14="http://schemas.microsoft.com/office/powerpoint/2010/main" val="3703479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27DC4CC7-1DF9-4815-9309-053F4B91CD96}"/>
              </a:ext>
            </a:extLst>
          </p:cNvPr>
          <p:cNvSpPr>
            <a:spLocks noGrp="1"/>
          </p:cNvSpPr>
          <p:nvPr>
            <p:ph type="sldNum" sz="quarter" idx="11"/>
          </p:nvPr>
        </p:nvSpPr>
        <p:spPr/>
        <p:txBody>
          <a:bodyPr/>
          <a:lstStyle>
            <a:lvl1pPr>
              <a:defRPr/>
            </a:lvl1pPr>
          </a:lstStyle>
          <a:p>
            <a:fld id="{4CA29016-9B29-4D75-8835-080BD69DC828}" type="slidenum">
              <a:rPr lang="en-US" altLang="en-US"/>
              <a:pPr/>
              <a:t>‹#›</a:t>
            </a:fld>
            <a:endParaRPr lang="en-US" altLang="en-US"/>
          </a:p>
        </p:txBody>
      </p:sp>
    </p:spTree>
    <p:extLst>
      <p:ext uri="{BB962C8B-B14F-4D97-AF65-F5344CB8AC3E}">
        <p14:creationId xmlns:p14="http://schemas.microsoft.com/office/powerpoint/2010/main" val="2830679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667000"/>
            <a:ext cx="38100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667000"/>
            <a:ext cx="38100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B2A630A4-B02E-4AF7-9191-E655868337FB}"/>
              </a:ext>
            </a:extLst>
          </p:cNvPr>
          <p:cNvSpPr>
            <a:spLocks noGrp="1"/>
          </p:cNvSpPr>
          <p:nvPr>
            <p:ph type="sldNum" sz="quarter" idx="11"/>
          </p:nvPr>
        </p:nvSpPr>
        <p:spPr/>
        <p:txBody>
          <a:bodyPr/>
          <a:lstStyle>
            <a:lvl1pPr>
              <a:defRPr/>
            </a:lvl1pPr>
          </a:lstStyle>
          <a:p>
            <a:fld id="{522BA9B9-EDDF-4C24-99D2-93AAED5565D8}" type="slidenum">
              <a:rPr lang="en-US" altLang="en-US"/>
              <a:pPr/>
              <a:t>‹#›</a:t>
            </a:fld>
            <a:endParaRPr lang="en-US" altLang="en-US"/>
          </a:p>
        </p:txBody>
      </p:sp>
    </p:spTree>
    <p:extLst>
      <p:ext uri="{BB962C8B-B14F-4D97-AF65-F5344CB8AC3E}">
        <p14:creationId xmlns:p14="http://schemas.microsoft.com/office/powerpoint/2010/main" val="3828114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a:extLst>
              <a:ext uri="{FF2B5EF4-FFF2-40B4-BE49-F238E27FC236}">
                <a16:creationId xmlns:a16="http://schemas.microsoft.com/office/drawing/2014/main" id="{1AC3E042-E6F0-4C94-A633-4B203DC49E2F}"/>
              </a:ext>
            </a:extLst>
          </p:cNvPr>
          <p:cNvSpPr>
            <a:spLocks noGrp="1"/>
          </p:cNvSpPr>
          <p:nvPr>
            <p:ph type="sldNum" sz="quarter" idx="11"/>
          </p:nvPr>
        </p:nvSpPr>
        <p:spPr/>
        <p:txBody>
          <a:bodyPr/>
          <a:lstStyle>
            <a:lvl1pPr>
              <a:defRPr/>
            </a:lvl1pPr>
          </a:lstStyle>
          <a:p>
            <a:fld id="{4E7CD41A-B6BC-418D-849B-E0791A8BAFE0}" type="slidenum">
              <a:rPr lang="en-US" altLang="en-US"/>
              <a:pPr/>
              <a:t>‹#›</a:t>
            </a:fld>
            <a:endParaRPr lang="en-US" altLang="en-US"/>
          </a:p>
        </p:txBody>
      </p:sp>
    </p:spTree>
    <p:extLst>
      <p:ext uri="{BB962C8B-B14F-4D97-AF65-F5344CB8AC3E}">
        <p14:creationId xmlns:p14="http://schemas.microsoft.com/office/powerpoint/2010/main" val="1486207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3">
            <a:extLst>
              <a:ext uri="{FF2B5EF4-FFF2-40B4-BE49-F238E27FC236}">
                <a16:creationId xmlns:a16="http://schemas.microsoft.com/office/drawing/2014/main" id="{E1CCAFDE-2886-4A5A-9CE3-28F8B09AB6C6}"/>
              </a:ext>
            </a:extLst>
          </p:cNvPr>
          <p:cNvSpPr>
            <a:spLocks noGrp="1"/>
          </p:cNvSpPr>
          <p:nvPr>
            <p:ph type="sldNum" sz="quarter" idx="11"/>
          </p:nvPr>
        </p:nvSpPr>
        <p:spPr/>
        <p:txBody>
          <a:bodyPr/>
          <a:lstStyle>
            <a:lvl1pPr>
              <a:defRPr/>
            </a:lvl1pPr>
          </a:lstStyle>
          <a:p>
            <a:fld id="{C57F0C0E-56D6-4E43-87A7-8A4669234C13}" type="slidenum">
              <a:rPr lang="en-US" altLang="en-US"/>
              <a:pPr/>
              <a:t>‹#›</a:t>
            </a:fld>
            <a:endParaRPr lang="en-US" altLang="en-US"/>
          </a:p>
        </p:txBody>
      </p:sp>
    </p:spTree>
    <p:extLst>
      <p:ext uri="{BB962C8B-B14F-4D97-AF65-F5344CB8AC3E}">
        <p14:creationId xmlns:p14="http://schemas.microsoft.com/office/powerpoint/2010/main" val="1373140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F0D16000-A94D-4BF4-A5EB-4B2E4BAAC58E}"/>
              </a:ext>
            </a:extLst>
          </p:cNvPr>
          <p:cNvSpPr>
            <a:spLocks noGrp="1"/>
          </p:cNvSpPr>
          <p:nvPr>
            <p:ph type="sldNum" sz="quarter" idx="11"/>
          </p:nvPr>
        </p:nvSpPr>
        <p:spPr/>
        <p:txBody>
          <a:bodyPr/>
          <a:lstStyle>
            <a:lvl1pPr>
              <a:defRPr/>
            </a:lvl1pPr>
          </a:lstStyle>
          <a:p>
            <a:fld id="{7EB91127-481D-4752-A276-56839E307C89}" type="slidenum">
              <a:rPr lang="en-US" altLang="en-US"/>
              <a:pPr/>
              <a:t>‹#›</a:t>
            </a:fld>
            <a:endParaRPr lang="en-US" altLang="en-US"/>
          </a:p>
        </p:txBody>
      </p:sp>
    </p:spTree>
    <p:extLst>
      <p:ext uri="{BB962C8B-B14F-4D97-AF65-F5344CB8AC3E}">
        <p14:creationId xmlns:p14="http://schemas.microsoft.com/office/powerpoint/2010/main" val="2572719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a:extLst>
              <a:ext uri="{FF2B5EF4-FFF2-40B4-BE49-F238E27FC236}">
                <a16:creationId xmlns:a16="http://schemas.microsoft.com/office/drawing/2014/main" id="{F5D4780E-1BDC-47E3-8E2A-C92FD7611172}"/>
              </a:ext>
            </a:extLst>
          </p:cNvPr>
          <p:cNvSpPr>
            <a:spLocks noGrp="1" noChangeArrowheads="1"/>
          </p:cNvSpPr>
          <p:nvPr>
            <p:ph type="sldNum" sz="quarter" idx="11"/>
          </p:nvPr>
        </p:nvSpPr>
        <p:spPr>
          <a:ln/>
        </p:spPr>
        <p:txBody>
          <a:bodyPr/>
          <a:lstStyle>
            <a:lvl1pPr>
              <a:defRPr/>
            </a:lvl1pPr>
          </a:lstStyle>
          <a:p>
            <a:fld id="{AC935746-CCA6-4312-B503-7D58B8615511}" type="slidenum">
              <a:rPr lang="en-US" altLang="en-US"/>
              <a:pPr/>
              <a:t>‹#›</a:t>
            </a:fld>
            <a:endParaRPr lang="en-US" altLang="en-US"/>
          </a:p>
        </p:txBody>
      </p:sp>
    </p:spTree>
    <p:extLst>
      <p:ext uri="{BB962C8B-B14F-4D97-AF65-F5344CB8AC3E}">
        <p14:creationId xmlns:p14="http://schemas.microsoft.com/office/powerpoint/2010/main" val="1271904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a:extLst>
              <a:ext uri="{FF2B5EF4-FFF2-40B4-BE49-F238E27FC236}">
                <a16:creationId xmlns:a16="http://schemas.microsoft.com/office/drawing/2014/main" id="{EC9CD645-109C-465D-B44C-7F0CFD95465D}"/>
              </a:ext>
            </a:extLst>
          </p:cNvPr>
          <p:cNvSpPr>
            <a:spLocks noGrp="1"/>
          </p:cNvSpPr>
          <p:nvPr>
            <p:ph type="sldNum" sz="quarter" idx="11"/>
          </p:nvPr>
        </p:nvSpPr>
        <p:spPr/>
        <p:txBody>
          <a:bodyPr/>
          <a:lstStyle>
            <a:lvl1pPr>
              <a:defRPr/>
            </a:lvl1pPr>
          </a:lstStyle>
          <a:p>
            <a:fld id="{FD7B8012-7DF4-45FB-A210-75E85F0E0552}" type="slidenum">
              <a:rPr lang="en-US" altLang="en-US"/>
              <a:pPr/>
              <a:t>‹#›</a:t>
            </a:fld>
            <a:endParaRPr lang="en-US" altLang="en-US"/>
          </a:p>
        </p:txBody>
      </p:sp>
    </p:spTree>
    <p:extLst>
      <p:ext uri="{BB962C8B-B14F-4D97-AF65-F5344CB8AC3E}">
        <p14:creationId xmlns:p14="http://schemas.microsoft.com/office/powerpoint/2010/main" val="1706084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7AD18B66-CA22-470A-AD1A-EA8E6E4FE5E5}"/>
              </a:ext>
            </a:extLst>
          </p:cNvPr>
          <p:cNvSpPr>
            <a:spLocks noGrp="1"/>
          </p:cNvSpPr>
          <p:nvPr>
            <p:ph type="sldNum" sz="quarter" idx="11"/>
          </p:nvPr>
        </p:nvSpPr>
        <p:spPr/>
        <p:txBody>
          <a:bodyPr/>
          <a:lstStyle>
            <a:lvl1pPr>
              <a:defRPr/>
            </a:lvl1pPr>
          </a:lstStyle>
          <a:p>
            <a:fld id="{B47F6880-4102-4837-BDFD-33C74493D6FA}" type="slidenum">
              <a:rPr lang="en-US" altLang="en-US"/>
              <a:pPr/>
              <a:t>‹#›</a:t>
            </a:fld>
            <a:endParaRPr lang="en-US" altLang="en-US"/>
          </a:p>
        </p:txBody>
      </p:sp>
    </p:spTree>
    <p:extLst>
      <p:ext uri="{BB962C8B-B14F-4D97-AF65-F5344CB8AC3E}">
        <p14:creationId xmlns:p14="http://schemas.microsoft.com/office/powerpoint/2010/main" val="879699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11F2-2C51-DF63-5FC4-D1F2003F5018}"/>
              </a:ext>
            </a:extLst>
          </p:cNvPr>
          <p:cNvSpPr>
            <a:spLocks noGrp="1"/>
          </p:cNvSpPr>
          <p:nvPr>
            <p:ph type="title" hasCustomPrompt="1"/>
          </p:nvPr>
        </p:nvSpPr>
        <p:spPr>
          <a:xfrm>
            <a:off x="0" y="0"/>
            <a:ext cx="9144000" cy="838200"/>
          </a:xfrm>
        </p:spPr>
        <p:style>
          <a:lnRef idx="2">
            <a:schemeClr val="accent1">
              <a:shade val="50000"/>
            </a:schemeClr>
          </a:lnRef>
          <a:fillRef idx="1">
            <a:schemeClr val="accent1"/>
          </a:fillRef>
          <a:effectRef idx="0">
            <a:schemeClr val="accent1"/>
          </a:effectRef>
          <a:fontRef idx="none"/>
        </p:style>
        <p:txBody>
          <a:bodyPr anchor="t"/>
          <a:lstStyle>
            <a:lvl1pPr algn="l">
              <a:defRPr sz="2800">
                <a:ln>
                  <a:solidFill>
                    <a:schemeClr val="accent3">
                      <a:lumMod val="65000"/>
                    </a:schemeClr>
                  </a:solidFill>
                </a:ln>
                <a:solidFill>
                  <a:schemeClr val="bg1"/>
                </a:solidFill>
              </a:defRPr>
            </a:lvl1pPr>
          </a:lstStyle>
          <a:p>
            <a:r>
              <a:rPr lang="en-US"/>
              <a:t>Chart/Picture Title</a:t>
            </a:r>
            <a:br>
              <a:rPr lang="en-US"/>
            </a:br>
            <a:r>
              <a:rPr lang="en-US" sz="2000" b="0"/>
              <a:t>Chart/Picture Subtitle</a:t>
            </a:r>
            <a:endParaRPr lang="en-US"/>
          </a:p>
        </p:txBody>
      </p:sp>
      <p:sp>
        <p:nvSpPr>
          <p:cNvPr id="3" name="Slide Number Placeholder 2">
            <a:extLst>
              <a:ext uri="{FF2B5EF4-FFF2-40B4-BE49-F238E27FC236}">
                <a16:creationId xmlns:a16="http://schemas.microsoft.com/office/drawing/2014/main" id="{936C57ED-D8C2-8911-5771-7788FDB3BA80}"/>
              </a:ext>
            </a:extLst>
          </p:cNvPr>
          <p:cNvSpPr>
            <a:spLocks noGrp="1"/>
          </p:cNvSpPr>
          <p:nvPr>
            <p:ph type="sldNum" sz="quarter" idx="10"/>
          </p:nvPr>
        </p:nvSpPr>
        <p:spPr/>
        <p:txBody>
          <a:bodyPr/>
          <a:lstStyle/>
          <a:p>
            <a:fld id="{F9092C4B-5256-42C0-99E7-1AA7CC438B26}" type="slidenum">
              <a:rPr lang="en-US" altLang="en-US" smtClean="0"/>
              <a:pPr/>
              <a:t>‹#›</a:t>
            </a:fld>
            <a:endParaRPr lang="en-US" altLang="en-US"/>
          </a:p>
        </p:txBody>
      </p:sp>
      <p:sp>
        <p:nvSpPr>
          <p:cNvPr id="5" name="Content Placeholder 4">
            <a:extLst>
              <a:ext uri="{FF2B5EF4-FFF2-40B4-BE49-F238E27FC236}">
                <a16:creationId xmlns:a16="http://schemas.microsoft.com/office/drawing/2014/main" id="{59CD6F12-B796-A9D3-E037-B8BAEB9D5C3B}"/>
              </a:ext>
            </a:extLst>
          </p:cNvPr>
          <p:cNvSpPr>
            <a:spLocks noGrp="1"/>
          </p:cNvSpPr>
          <p:nvPr>
            <p:ph sz="quarter" idx="11"/>
          </p:nvPr>
        </p:nvSpPr>
        <p:spPr>
          <a:xfrm>
            <a:off x="914400" y="1066800"/>
            <a:ext cx="784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663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219200"/>
            <a:ext cx="196215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19200"/>
            <a:ext cx="573405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A3C4CDFC-89C0-4804-908B-077AECD911B9}"/>
              </a:ext>
            </a:extLst>
          </p:cNvPr>
          <p:cNvSpPr>
            <a:spLocks noGrp="1"/>
          </p:cNvSpPr>
          <p:nvPr>
            <p:ph type="sldNum" sz="quarter" idx="11"/>
          </p:nvPr>
        </p:nvSpPr>
        <p:spPr/>
        <p:txBody>
          <a:bodyPr/>
          <a:lstStyle>
            <a:lvl1pPr>
              <a:defRPr/>
            </a:lvl1pPr>
          </a:lstStyle>
          <a:p>
            <a:fld id="{429BB72E-1544-4FF6-B045-D1C3058DDDE8}" type="slidenum">
              <a:rPr lang="en-US" altLang="en-US"/>
              <a:pPr/>
              <a:t>‹#›</a:t>
            </a:fld>
            <a:endParaRPr lang="en-US" altLang="en-US"/>
          </a:p>
        </p:txBody>
      </p:sp>
    </p:spTree>
    <p:extLst>
      <p:ext uri="{BB962C8B-B14F-4D97-AF65-F5344CB8AC3E}">
        <p14:creationId xmlns:p14="http://schemas.microsoft.com/office/powerpoint/2010/main" val="3380124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1F8C17C-8C6F-4EC2-A308-E90598F957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a:t>FY 2021 MID-YEAR FINANCIAL UPDATE</a:t>
            </a:r>
          </a:p>
        </p:txBody>
      </p:sp>
      <p:sp>
        <p:nvSpPr>
          <p:cNvPr id="5" name="Footer Placeholder 3">
            <a:extLst>
              <a:ext uri="{FF2B5EF4-FFF2-40B4-BE49-F238E27FC236}">
                <a16:creationId xmlns:a16="http://schemas.microsoft.com/office/drawing/2014/main" id="{07071DBF-AB98-4454-9A49-0F49839FA014}"/>
              </a:ext>
            </a:extLst>
          </p:cNvPr>
          <p:cNvSpPr>
            <a:spLocks noGrp="1"/>
          </p:cNvSpPr>
          <p:nvPr>
            <p:ph type="ftr" sz="quarter" idx="10"/>
          </p:nvPr>
        </p:nvSpPr>
        <p:spPr/>
        <p:txBody>
          <a:bodyPr/>
          <a:lstStyle>
            <a:lvl1pPr>
              <a:defRPr dirty="0"/>
            </a:lvl1pPr>
          </a:lstStyle>
          <a:p>
            <a:pPr>
              <a:defRPr/>
            </a:pPr>
            <a:r>
              <a:rPr lang="en-US" altLang="en-US"/>
              <a:t>City of Savannah / FY 2021 Mid-Year Financial Update</a:t>
            </a:r>
          </a:p>
        </p:txBody>
      </p:sp>
      <p:sp>
        <p:nvSpPr>
          <p:cNvPr id="6" name="Slide Number Placeholder 4">
            <a:extLst>
              <a:ext uri="{FF2B5EF4-FFF2-40B4-BE49-F238E27FC236}">
                <a16:creationId xmlns:a16="http://schemas.microsoft.com/office/drawing/2014/main" id="{C49A67AC-EF78-4E28-8F3D-C12D9C9B86A6}"/>
              </a:ext>
            </a:extLst>
          </p:cNvPr>
          <p:cNvSpPr>
            <a:spLocks noGrp="1"/>
          </p:cNvSpPr>
          <p:nvPr>
            <p:ph type="sldNum" sz="quarter" idx="11"/>
          </p:nvPr>
        </p:nvSpPr>
        <p:spPr/>
        <p:txBody>
          <a:bodyPr/>
          <a:lstStyle>
            <a:lvl1pPr>
              <a:defRPr/>
            </a:lvl1pPr>
          </a:lstStyle>
          <a:p>
            <a:fld id="{D0DAC573-CA06-41A9-94D5-07DF08F340EB}" type="slidenum">
              <a:rPr lang="en-US" altLang="en-US"/>
              <a:pPr/>
              <a:t>‹#›</a:t>
            </a:fld>
            <a:endParaRPr lang="en-US" altLang="en-US"/>
          </a:p>
        </p:txBody>
      </p:sp>
    </p:spTree>
    <p:extLst>
      <p:ext uri="{BB962C8B-B14F-4D97-AF65-F5344CB8AC3E}">
        <p14:creationId xmlns:p14="http://schemas.microsoft.com/office/powerpoint/2010/main" val="3334956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Line 9">
            <a:extLst>
              <a:ext uri="{FF2B5EF4-FFF2-40B4-BE49-F238E27FC236}">
                <a16:creationId xmlns:a16="http://schemas.microsoft.com/office/drawing/2014/main" id="{416E6833-1A9F-49C6-8F00-284AE3FFA96E}"/>
              </a:ext>
            </a:extLst>
          </p:cNvPr>
          <p:cNvSpPr>
            <a:spLocks noChangeShapeType="1"/>
          </p:cNvSpPr>
          <p:nvPr/>
        </p:nvSpPr>
        <p:spPr bwMode="auto">
          <a:xfrm>
            <a:off x="0" y="6781800"/>
            <a:ext cx="9144000" cy="0"/>
          </a:xfrm>
          <a:prstGeom prst="line">
            <a:avLst/>
          </a:prstGeom>
          <a:noFill/>
          <a:ln w="177800">
            <a:solidFill>
              <a:srgbClr val="13694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 name="Picture 7">
            <a:extLst>
              <a:ext uri="{FF2B5EF4-FFF2-40B4-BE49-F238E27FC236}">
                <a16:creationId xmlns:a16="http://schemas.microsoft.com/office/drawing/2014/main" id="{612AF769-AF03-49C7-B676-D02B95E961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5100" y="6280944"/>
            <a:ext cx="1358900" cy="4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7F308E9C-FC88-41CA-939C-ED6F47A8F4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7745"/>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027FCD4-7905-4453-9C13-00DDF8247179}"/>
              </a:ext>
            </a:extLst>
          </p:cNvPr>
          <p:cNvSpPr txBox="1"/>
          <p:nvPr userDrawn="1"/>
        </p:nvSpPr>
        <p:spPr>
          <a:xfrm>
            <a:off x="1143000" y="1100016"/>
            <a:ext cx="6096000" cy="954107"/>
          </a:xfrm>
          <a:prstGeom prst="rect">
            <a:avLst/>
          </a:prstGeom>
          <a:noFill/>
        </p:spPr>
        <p:txBody>
          <a:bodyPr wrap="square" rtlCol="0">
            <a:spAutoFit/>
          </a:bodyPr>
          <a:lstStyle/>
          <a:p>
            <a:r>
              <a:rPr lang="en-US" sz="2800" b="1" i="0">
                <a:latin typeface="Lato" panose="020F0502020204030203"/>
              </a:rPr>
              <a:t>City of Savannah</a:t>
            </a:r>
          </a:p>
          <a:p>
            <a:r>
              <a:rPr lang="en-US" sz="2800" b="1" i="0">
                <a:latin typeface="Lato" panose="020F0502020204030203"/>
              </a:rPr>
              <a:t>2021 Mid-Year Financial Update</a:t>
            </a:r>
            <a:endParaRPr lang="en-US" b="1" i="0">
              <a:latin typeface="Lato" panose="020F0502020204030203"/>
            </a:endParaRPr>
          </a:p>
        </p:txBody>
      </p:sp>
    </p:spTree>
    <p:extLst>
      <p:ext uri="{BB962C8B-B14F-4D97-AF65-F5344CB8AC3E}">
        <p14:creationId xmlns:p14="http://schemas.microsoft.com/office/powerpoint/2010/main" val="2939736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C52A4A9-CE79-413C-8B20-14A6C7CEBA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C8013B33-5E6B-4CF6-84AA-CF9BF25A4C35}"/>
              </a:ext>
            </a:extLst>
          </p:cNvPr>
          <p:cNvSpPr>
            <a:spLocks noGrp="1"/>
          </p:cNvSpPr>
          <p:nvPr>
            <p:ph type="ftr" sz="quarter" idx="10"/>
          </p:nvPr>
        </p:nvSpPr>
        <p:spPr>
          <a:xfrm>
            <a:off x="914400" y="6248400"/>
            <a:ext cx="4114800" cy="457200"/>
          </a:xfrm>
        </p:spPr>
        <p:txBody>
          <a:bodyPr/>
          <a:lstStyle>
            <a:lvl1pPr>
              <a:defRPr dirty="0"/>
            </a:lvl1pPr>
          </a:lstStyle>
          <a:p>
            <a:pPr>
              <a:defRPr/>
            </a:pPr>
            <a:r>
              <a:rPr lang="en-US" altLang="en-US"/>
              <a:t>City of Savannah / FY 2021 Mid-Year Financial Update</a:t>
            </a:r>
          </a:p>
        </p:txBody>
      </p:sp>
      <p:sp>
        <p:nvSpPr>
          <p:cNvPr id="6" name="Slide Number Placeholder 4">
            <a:extLst>
              <a:ext uri="{FF2B5EF4-FFF2-40B4-BE49-F238E27FC236}">
                <a16:creationId xmlns:a16="http://schemas.microsoft.com/office/drawing/2014/main" id="{27DC4CC7-1DF9-4815-9309-053F4B91CD96}"/>
              </a:ext>
            </a:extLst>
          </p:cNvPr>
          <p:cNvSpPr>
            <a:spLocks noGrp="1"/>
          </p:cNvSpPr>
          <p:nvPr>
            <p:ph type="sldNum" sz="quarter" idx="11"/>
          </p:nvPr>
        </p:nvSpPr>
        <p:spPr/>
        <p:txBody>
          <a:bodyPr/>
          <a:lstStyle>
            <a:lvl1pPr>
              <a:defRPr/>
            </a:lvl1pPr>
          </a:lstStyle>
          <a:p>
            <a:fld id="{4CA29016-9B29-4D75-8835-080BD69DC828}" type="slidenum">
              <a:rPr lang="en-US" altLang="en-US"/>
              <a:pPr/>
              <a:t>‹#›</a:t>
            </a:fld>
            <a:endParaRPr lang="en-US" altLang="en-US"/>
          </a:p>
        </p:txBody>
      </p:sp>
    </p:spTree>
    <p:extLst>
      <p:ext uri="{BB962C8B-B14F-4D97-AF65-F5344CB8AC3E}">
        <p14:creationId xmlns:p14="http://schemas.microsoft.com/office/powerpoint/2010/main" val="1484598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1BEF9D93-E05A-487A-962C-89B8EE0CDF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667000"/>
            <a:ext cx="38100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667000"/>
            <a:ext cx="38100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CB89FAA1-18B5-4C7B-BE3D-DA45CFC11893}"/>
              </a:ext>
            </a:extLst>
          </p:cNvPr>
          <p:cNvSpPr>
            <a:spLocks noGrp="1"/>
          </p:cNvSpPr>
          <p:nvPr>
            <p:ph type="ftr" sz="quarter" idx="10"/>
          </p:nvPr>
        </p:nvSpPr>
        <p:spPr/>
        <p:txBody>
          <a:bodyPr/>
          <a:lstStyle>
            <a:lvl1pPr>
              <a:defRPr dirty="0"/>
            </a:lvl1pPr>
          </a:lstStyle>
          <a:p>
            <a:pPr>
              <a:defRPr/>
            </a:pPr>
            <a:r>
              <a:rPr lang="en-US" altLang="en-US"/>
              <a:t>City of Savannah / FY 2021 Mid-Year Financial Update</a:t>
            </a:r>
          </a:p>
        </p:txBody>
      </p:sp>
      <p:sp>
        <p:nvSpPr>
          <p:cNvPr id="7" name="Slide Number Placeholder 5">
            <a:extLst>
              <a:ext uri="{FF2B5EF4-FFF2-40B4-BE49-F238E27FC236}">
                <a16:creationId xmlns:a16="http://schemas.microsoft.com/office/drawing/2014/main" id="{B2A630A4-B02E-4AF7-9191-E655868337FB}"/>
              </a:ext>
            </a:extLst>
          </p:cNvPr>
          <p:cNvSpPr>
            <a:spLocks noGrp="1"/>
          </p:cNvSpPr>
          <p:nvPr>
            <p:ph type="sldNum" sz="quarter" idx="11"/>
          </p:nvPr>
        </p:nvSpPr>
        <p:spPr/>
        <p:txBody>
          <a:bodyPr/>
          <a:lstStyle>
            <a:lvl1pPr>
              <a:defRPr/>
            </a:lvl1pPr>
          </a:lstStyle>
          <a:p>
            <a:fld id="{522BA9B9-EDDF-4C24-99D2-93AAED5565D8}" type="slidenum">
              <a:rPr lang="en-US" altLang="en-US"/>
              <a:pPr/>
              <a:t>‹#›</a:t>
            </a:fld>
            <a:endParaRPr lang="en-US" altLang="en-US"/>
          </a:p>
        </p:txBody>
      </p:sp>
    </p:spTree>
    <p:extLst>
      <p:ext uri="{BB962C8B-B14F-4D97-AF65-F5344CB8AC3E}">
        <p14:creationId xmlns:p14="http://schemas.microsoft.com/office/powerpoint/2010/main" val="2212526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375A9FDB-E1B5-4493-A8D8-99CC3D42E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a:extLst>
              <a:ext uri="{FF2B5EF4-FFF2-40B4-BE49-F238E27FC236}">
                <a16:creationId xmlns:a16="http://schemas.microsoft.com/office/drawing/2014/main" id="{0470642F-3655-48D7-AD83-E394FEEBB3EE}"/>
              </a:ext>
            </a:extLst>
          </p:cNvPr>
          <p:cNvSpPr>
            <a:spLocks noGrp="1"/>
          </p:cNvSpPr>
          <p:nvPr>
            <p:ph type="ftr" sz="quarter" idx="10"/>
          </p:nvPr>
        </p:nvSpPr>
        <p:spPr/>
        <p:txBody>
          <a:bodyPr/>
          <a:lstStyle>
            <a:lvl1pPr>
              <a:defRPr dirty="0"/>
            </a:lvl1pPr>
          </a:lstStyle>
          <a:p>
            <a:pPr>
              <a:defRPr/>
            </a:pPr>
            <a:r>
              <a:rPr lang="en-US" altLang="en-US"/>
              <a:t>City of Savannah / FY 2021 Mid-Year Financial Update</a:t>
            </a:r>
          </a:p>
        </p:txBody>
      </p:sp>
      <p:sp>
        <p:nvSpPr>
          <p:cNvPr id="9" name="Slide Number Placeholder 7">
            <a:extLst>
              <a:ext uri="{FF2B5EF4-FFF2-40B4-BE49-F238E27FC236}">
                <a16:creationId xmlns:a16="http://schemas.microsoft.com/office/drawing/2014/main" id="{1AC3E042-E6F0-4C94-A633-4B203DC49E2F}"/>
              </a:ext>
            </a:extLst>
          </p:cNvPr>
          <p:cNvSpPr>
            <a:spLocks noGrp="1"/>
          </p:cNvSpPr>
          <p:nvPr>
            <p:ph type="sldNum" sz="quarter" idx="11"/>
          </p:nvPr>
        </p:nvSpPr>
        <p:spPr/>
        <p:txBody>
          <a:bodyPr/>
          <a:lstStyle>
            <a:lvl1pPr>
              <a:defRPr/>
            </a:lvl1pPr>
          </a:lstStyle>
          <a:p>
            <a:fld id="{4E7CD41A-B6BC-418D-849B-E0791A8BAFE0}" type="slidenum">
              <a:rPr lang="en-US" altLang="en-US"/>
              <a:pPr/>
              <a:t>‹#›</a:t>
            </a:fld>
            <a:endParaRPr lang="en-US" altLang="en-US"/>
          </a:p>
        </p:txBody>
      </p:sp>
    </p:spTree>
    <p:extLst>
      <p:ext uri="{BB962C8B-B14F-4D97-AF65-F5344CB8AC3E}">
        <p14:creationId xmlns:p14="http://schemas.microsoft.com/office/powerpoint/2010/main" val="14794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230C5D88-3A5C-4BE4-AE79-E6D074FD2F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2">
            <a:extLst>
              <a:ext uri="{FF2B5EF4-FFF2-40B4-BE49-F238E27FC236}">
                <a16:creationId xmlns:a16="http://schemas.microsoft.com/office/drawing/2014/main" id="{AC5BD02B-1294-4BDE-B5A6-64FF2983BDAF}"/>
              </a:ext>
            </a:extLst>
          </p:cNvPr>
          <p:cNvSpPr>
            <a:spLocks noGrp="1"/>
          </p:cNvSpPr>
          <p:nvPr>
            <p:ph type="ftr" sz="quarter" idx="10"/>
          </p:nvPr>
        </p:nvSpPr>
        <p:spPr/>
        <p:txBody>
          <a:bodyPr/>
          <a:lstStyle>
            <a:lvl1pPr>
              <a:defRPr dirty="0"/>
            </a:lvl1pPr>
          </a:lstStyle>
          <a:p>
            <a:pPr>
              <a:defRPr/>
            </a:pPr>
            <a:r>
              <a:rPr lang="en-US" altLang="en-US"/>
              <a:t>City of Savannah / FY 2021 Mid-Year Financial Update</a:t>
            </a:r>
          </a:p>
        </p:txBody>
      </p:sp>
      <p:sp>
        <p:nvSpPr>
          <p:cNvPr id="5" name="Slide Number Placeholder 3">
            <a:extLst>
              <a:ext uri="{FF2B5EF4-FFF2-40B4-BE49-F238E27FC236}">
                <a16:creationId xmlns:a16="http://schemas.microsoft.com/office/drawing/2014/main" id="{E1CCAFDE-2886-4A5A-9CE3-28F8B09AB6C6}"/>
              </a:ext>
            </a:extLst>
          </p:cNvPr>
          <p:cNvSpPr>
            <a:spLocks noGrp="1"/>
          </p:cNvSpPr>
          <p:nvPr>
            <p:ph type="sldNum" sz="quarter" idx="11"/>
          </p:nvPr>
        </p:nvSpPr>
        <p:spPr/>
        <p:txBody>
          <a:bodyPr/>
          <a:lstStyle>
            <a:lvl1pPr>
              <a:defRPr/>
            </a:lvl1pPr>
          </a:lstStyle>
          <a:p>
            <a:fld id="{C57F0C0E-56D6-4E43-87A7-8A4669234C13}" type="slidenum">
              <a:rPr lang="en-US" altLang="en-US"/>
              <a:pPr/>
              <a:t>‹#›</a:t>
            </a:fld>
            <a:endParaRPr lang="en-US" altLang="en-US"/>
          </a:p>
        </p:txBody>
      </p:sp>
    </p:spTree>
    <p:extLst>
      <p:ext uri="{BB962C8B-B14F-4D97-AF65-F5344CB8AC3E}">
        <p14:creationId xmlns:p14="http://schemas.microsoft.com/office/powerpoint/2010/main" val="2747133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59B6594-0B6B-4273-9292-5B84A48FEC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1">
            <a:extLst>
              <a:ext uri="{FF2B5EF4-FFF2-40B4-BE49-F238E27FC236}">
                <a16:creationId xmlns:a16="http://schemas.microsoft.com/office/drawing/2014/main" id="{249D3604-2AE6-4355-B113-A6A4DA27D48F}"/>
              </a:ext>
            </a:extLst>
          </p:cNvPr>
          <p:cNvSpPr>
            <a:spLocks noGrp="1"/>
          </p:cNvSpPr>
          <p:nvPr>
            <p:ph type="ftr" sz="quarter" idx="10"/>
          </p:nvPr>
        </p:nvSpPr>
        <p:spPr/>
        <p:txBody>
          <a:bodyPr/>
          <a:lstStyle>
            <a:lvl1pPr>
              <a:defRPr dirty="0"/>
            </a:lvl1pPr>
          </a:lstStyle>
          <a:p>
            <a:pPr>
              <a:defRPr/>
            </a:pPr>
            <a:r>
              <a:rPr lang="en-US" altLang="en-US"/>
              <a:t>City of Savannah / FY 2021 Mid-Year Financial Update</a:t>
            </a:r>
          </a:p>
        </p:txBody>
      </p:sp>
      <p:sp>
        <p:nvSpPr>
          <p:cNvPr id="4" name="Slide Number Placeholder 2">
            <a:extLst>
              <a:ext uri="{FF2B5EF4-FFF2-40B4-BE49-F238E27FC236}">
                <a16:creationId xmlns:a16="http://schemas.microsoft.com/office/drawing/2014/main" id="{F0D16000-A94D-4BF4-A5EB-4B2E4BAAC58E}"/>
              </a:ext>
            </a:extLst>
          </p:cNvPr>
          <p:cNvSpPr>
            <a:spLocks noGrp="1"/>
          </p:cNvSpPr>
          <p:nvPr>
            <p:ph type="sldNum" sz="quarter" idx="11"/>
          </p:nvPr>
        </p:nvSpPr>
        <p:spPr/>
        <p:txBody>
          <a:bodyPr/>
          <a:lstStyle>
            <a:lvl1pPr>
              <a:defRPr/>
            </a:lvl1pPr>
          </a:lstStyle>
          <a:p>
            <a:fld id="{7EB91127-481D-4752-A276-56839E307C89}" type="slidenum">
              <a:rPr lang="en-US" altLang="en-US"/>
              <a:pPr/>
              <a:t>‹#›</a:t>
            </a:fld>
            <a:endParaRPr lang="en-US" altLang="en-US"/>
          </a:p>
        </p:txBody>
      </p:sp>
    </p:spTree>
    <p:extLst>
      <p:ext uri="{BB962C8B-B14F-4D97-AF65-F5344CB8AC3E}">
        <p14:creationId xmlns:p14="http://schemas.microsoft.com/office/powerpoint/2010/main" val="3084418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7616DCA-2B91-4E81-AB4D-85CEA31F2E04}"/>
              </a:ext>
            </a:extLst>
          </p:cNvPr>
          <p:cNvSpPr>
            <a:spLocks noGrp="1" noChangeArrowheads="1"/>
          </p:cNvSpPr>
          <p:nvPr>
            <p:ph type="ftr" sz="quarter" idx="10"/>
          </p:nvPr>
        </p:nvSpPr>
        <p:spPr>
          <a:ln/>
        </p:spPr>
        <p:txBody>
          <a:bodyPr/>
          <a:lstStyle>
            <a:lvl1pPr>
              <a:defRPr/>
            </a:lvl1pPr>
          </a:lstStyle>
          <a:p>
            <a:pPr>
              <a:defRPr/>
            </a:pPr>
            <a:r>
              <a:rPr lang="en-US" altLang="en-US"/>
              <a:t>City of Savannah / FY 2021 Mid-Year Financial Update</a:t>
            </a:r>
          </a:p>
        </p:txBody>
      </p:sp>
      <p:sp>
        <p:nvSpPr>
          <p:cNvPr id="6" name="Rectangle 6">
            <a:extLst>
              <a:ext uri="{FF2B5EF4-FFF2-40B4-BE49-F238E27FC236}">
                <a16:creationId xmlns:a16="http://schemas.microsoft.com/office/drawing/2014/main" id="{F5D4780E-1BDC-47E3-8E2A-C92FD7611172}"/>
              </a:ext>
            </a:extLst>
          </p:cNvPr>
          <p:cNvSpPr>
            <a:spLocks noGrp="1" noChangeArrowheads="1"/>
          </p:cNvSpPr>
          <p:nvPr>
            <p:ph type="sldNum" sz="quarter" idx="11"/>
          </p:nvPr>
        </p:nvSpPr>
        <p:spPr>
          <a:ln/>
        </p:spPr>
        <p:txBody>
          <a:bodyPr/>
          <a:lstStyle>
            <a:lvl1pPr>
              <a:defRPr/>
            </a:lvl1pPr>
          </a:lstStyle>
          <a:p>
            <a:fld id="{AC935746-CCA6-4312-B503-7D58B8615511}" type="slidenum">
              <a:rPr lang="en-US" altLang="en-US"/>
              <a:pPr/>
              <a:t>‹#›</a:t>
            </a:fld>
            <a:endParaRPr lang="en-US" altLang="en-US"/>
          </a:p>
        </p:txBody>
      </p:sp>
    </p:spTree>
    <p:extLst>
      <p:ext uri="{BB962C8B-B14F-4D97-AF65-F5344CB8AC3E}">
        <p14:creationId xmlns:p14="http://schemas.microsoft.com/office/powerpoint/2010/main" val="3055644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2371D5EA-E879-4416-8D43-F421E8F507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a:extLst>
              <a:ext uri="{FF2B5EF4-FFF2-40B4-BE49-F238E27FC236}">
                <a16:creationId xmlns:a16="http://schemas.microsoft.com/office/drawing/2014/main" id="{3D415684-EAEA-4035-9344-6EC959013CB9}"/>
              </a:ext>
            </a:extLst>
          </p:cNvPr>
          <p:cNvSpPr>
            <a:spLocks noGrp="1"/>
          </p:cNvSpPr>
          <p:nvPr>
            <p:ph type="ftr" sz="quarter" idx="10"/>
          </p:nvPr>
        </p:nvSpPr>
        <p:spPr/>
        <p:txBody>
          <a:bodyPr/>
          <a:lstStyle>
            <a:lvl1pPr>
              <a:defRPr dirty="0"/>
            </a:lvl1pPr>
          </a:lstStyle>
          <a:p>
            <a:pPr>
              <a:defRPr/>
            </a:pPr>
            <a:r>
              <a:rPr lang="en-US" altLang="en-US"/>
              <a:t>City of Savannah / FY 2021 Mid-Year Financial Update</a:t>
            </a:r>
          </a:p>
        </p:txBody>
      </p:sp>
      <p:sp>
        <p:nvSpPr>
          <p:cNvPr id="7" name="Slide Number Placeholder 5">
            <a:extLst>
              <a:ext uri="{FF2B5EF4-FFF2-40B4-BE49-F238E27FC236}">
                <a16:creationId xmlns:a16="http://schemas.microsoft.com/office/drawing/2014/main" id="{EC9CD645-109C-465D-B44C-7F0CFD95465D}"/>
              </a:ext>
            </a:extLst>
          </p:cNvPr>
          <p:cNvSpPr>
            <a:spLocks noGrp="1"/>
          </p:cNvSpPr>
          <p:nvPr>
            <p:ph type="sldNum" sz="quarter" idx="11"/>
          </p:nvPr>
        </p:nvSpPr>
        <p:spPr/>
        <p:txBody>
          <a:bodyPr/>
          <a:lstStyle>
            <a:lvl1pPr>
              <a:defRPr/>
            </a:lvl1pPr>
          </a:lstStyle>
          <a:p>
            <a:fld id="{FD7B8012-7DF4-45FB-A210-75E85F0E0552}" type="slidenum">
              <a:rPr lang="en-US" altLang="en-US"/>
              <a:pPr/>
              <a:t>‹#›</a:t>
            </a:fld>
            <a:endParaRPr lang="en-US" altLang="en-US"/>
          </a:p>
        </p:txBody>
      </p:sp>
    </p:spTree>
    <p:extLst>
      <p:ext uri="{BB962C8B-B14F-4D97-AF65-F5344CB8AC3E}">
        <p14:creationId xmlns:p14="http://schemas.microsoft.com/office/powerpoint/2010/main" val="212310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786940-1990-E032-FA03-E8C06F39E8AC}"/>
              </a:ext>
            </a:extLst>
          </p:cNvPr>
          <p:cNvSpPr>
            <a:spLocks noGrp="1"/>
          </p:cNvSpPr>
          <p:nvPr>
            <p:ph type="sldNum" sz="quarter" idx="10"/>
          </p:nvPr>
        </p:nvSpPr>
        <p:spPr/>
        <p:txBody>
          <a:bodyPr/>
          <a:lstStyle/>
          <a:p>
            <a:fld id="{F9092C4B-5256-42C0-99E7-1AA7CC438B26}" type="slidenum">
              <a:rPr lang="en-US" altLang="en-US" smtClean="0"/>
              <a:pPr/>
              <a:t>‹#›</a:t>
            </a:fld>
            <a:endParaRPr lang="en-US" altLang="en-US"/>
          </a:p>
        </p:txBody>
      </p:sp>
      <p:sp>
        <p:nvSpPr>
          <p:cNvPr id="5" name="Content Placeholder 4">
            <a:extLst>
              <a:ext uri="{FF2B5EF4-FFF2-40B4-BE49-F238E27FC236}">
                <a16:creationId xmlns:a16="http://schemas.microsoft.com/office/drawing/2014/main" id="{BEAD9DC1-9768-1F09-237C-56D071F98B45}"/>
              </a:ext>
            </a:extLst>
          </p:cNvPr>
          <p:cNvSpPr>
            <a:spLocks noGrp="1"/>
          </p:cNvSpPr>
          <p:nvPr>
            <p:ph sz="quarter" idx="11"/>
          </p:nvPr>
        </p:nvSpPr>
        <p:spPr>
          <a:xfrm>
            <a:off x="0" y="0"/>
            <a:ext cx="9144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9051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C34B75F8-4D82-4B6B-9393-1BA427DB60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50566BCF-08FF-4B75-9522-8314DF49BE7F}"/>
              </a:ext>
            </a:extLst>
          </p:cNvPr>
          <p:cNvSpPr>
            <a:spLocks noGrp="1"/>
          </p:cNvSpPr>
          <p:nvPr>
            <p:ph type="ftr" sz="quarter" idx="10"/>
          </p:nvPr>
        </p:nvSpPr>
        <p:spPr/>
        <p:txBody>
          <a:bodyPr/>
          <a:lstStyle>
            <a:lvl1pPr>
              <a:defRPr dirty="0"/>
            </a:lvl1pPr>
          </a:lstStyle>
          <a:p>
            <a:pPr>
              <a:defRPr/>
            </a:pPr>
            <a:r>
              <a:rPr lang="en-US" altLang="en-US"/>
              <a:t>City of Savannah / FY 2021 Mid-Year Financial Update</a:t>
            </a:r>
          </a:p>
        </p:txBody>
      </p:sp>
      <p:sp>
        <p:nvSpPr>
          <p:cNvPr id="6" name="Slide Number Placeholder 4">
            <a:extLst>
              <a:ext uri="{FF2B5EF4-FFF2-40B4-BE49-F238E27FC236}">
                <a16:creationId xmlns:a16="http://schemas.microsoft.com/office/drawing/2014/main" id="{7AD18B66-CA22-470A-AD1A-EA8E6E4FE5E5}"/>
              </a:ext>
            </a:extLst>
          </p:cNvPr>
          <p:cNvSpPr>
            <a:spLocks noGrp="1"/>
          </p:cNvSpPr>
          <p:nvPr>
            <p:ph type="sldNum" sz="quarter" idx="11"/>
          </p:nvPr>
        </p:nvSpPr>
        <p:spPr/>
        <p:txBody>
          <a:bodyPr/>
          <a:lstStyle>
            <a:lvl1pPr>
              <a:defRPr/>
            </a:lvl1pPr>
          </a:lstStyle>
          <a:p>
            <a:fld id="{B47F6880-4102-4837-BDFD-33C74493D6FA}" type="slidenum">
              <a:rPr lang="en-US" altLang="en-US"/>
              <a:pPr/>
              <a:t>‹#›</a:t>
            </a:fld>
            <a:endParaRPr lang="en-US" altLang="en-US"/>
          </a:p>
        </p:txBody>
      </p:sp>
    </p:spTree>
    <p:extLst>
      <p:ext uri="{BB962C8B-B14F-4D97-AF65-F5344CB8AC3E}">
        <p14:creationId xmlns:p14="http://schemas.microsoft.com/office/powerpoint/2010/main" val="1842811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510A761-0A98-42C9-A136-66BB0D057B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496050" y="1219200"/>
            <a:ext cx="196215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19200"/>
            <a:ext cx="573405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E9FF945B-1F73-4765-81B2-5C1754134D10}"/>
              </a:ext>
            </a:extLst>
          </p:cNvPr>
          <p:cNvSpPr>
            <a:spLocks noGrp="1"/>
          </p:cNvSpPr>
          <p:nvPr>
            <p:ph type="ftr" sz="quarter" idx="10"/>
          </p:nvPr>
        </p:nvSpPr>
        <p:spPr/>
        <p:txBody>
          <a:bodyPr/>
          <a:lstStyle>
            <a:lvl1pPr>
              <a:defRPr dirty="0"/>
            </a:lvl1pPr>
          </a:lstStyle>
          <a:p>
            <a:pPr>
              <a:defRPr/>
            </a:pPr>
            <a:r>
              <a:rPr lang="en-US" altLang="en-US"/>
              <a:t>City of Savannah / FY 2021 Mid-Year Financial Update</a:t>
            </a:r>
          </a:p>
        </p:txBody>
      </p:sp>
      <p:sp>
        <p:nvSpPr>
          <p:cNvPr id="6" name="Slide Number Placeholder 4">
            <a:extLst>
              <a:ext uri="{FF2B5EF4-FFF2-40B4-BE49-F238E27FC236}">
                <a16:creationId xmlns:a16="http://schemas.microsoft.com/office/drawing/2014/main" id="{A3C4CDFC-89C0-4804-908B-077AECD911B9}"/>
              </a:ext>
            </a:extLst>
          </p:cNvPr>
          <p:cNvSpPr>
            <a:spLocks noGrp="1"/>
          </p:cNvSpPr>
          <p:nvPr>
            <p:ph type="sldNum" sz="quarter" idx="11"/>
          </p:nvPr>
        </p:nvSpPr>
        <p:spPr/>
        <p:txBody>
          <a:bodyPr/>
          <a:lstStyle>
            <a:lvl1pPr>
              <a:defRPr/>
            </a:lvl1pPr>
          </a:lstStyle>
          <a:p>
            <a:fld id="{429BB72E-1544-4FF6-B045-D1C3058DDDE8}" type="slidenum">
              <a:rPr lang="en-US" altLang="en-US"/>
              <a:pPr/>
              <a:t>‹#›</a:t>
            </a:fld>
            <a:endParaRPr lang="en-US" altLang="en-US"/>
          </a:p>
        </p:txBody>
      </p:sp>
    </p:spTree>
    <p:extLst>
      <p:ext uri="{BB962C8B-B14F-4D97-AF65-F5344CB8AC3E}">
        <p14:creationId xmlns:p14="http://schemas.microsoft.com/office/powerpoint/2010/main" val="248110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312D35F3-51C0-E197-4501-212B46839849}"/>
              </a:ext>
            </a:extLst>
          </p:cNvPr>
          <p:cNvSpPr>
            <a:spLocks noGrp="1"/>
          </p:cNvSpPr>
          <p:nvPr>
            <p:ph type="sldNum" sz="quarter" idx="11"/>
          </p:nvPr>
        </p:nvSpPr>
        <p:spPr/>
        <p:txBody>
          <a:bodyPr/>
          <a:lstStyle/>
          <a:p>
            <a:fld id="{F9092C4B-5256-42C0-99E7-1AA7CC438B26}" type="slidenum">
              <a:rPr lang="en-US" altLang="en-US" smtClean="0"/>
              <a:pPr/>
              <a:t>‹#›</a:t>
            </a:fld>
            <a:endParaRPr lang="en-US" altLang="en-US"/>
          </a:p>
        </p:txBody>
      </p:sp>
    </p:spTree>
    <p:extLst>
      <p:ext uri="{BB962C8B-B14F-4D97-AF65-F5344CB8AC3E}">
        <p14:creationId xmlns:p14="http://schemas.microsoft.com/office/powerpoint/2010/main" val="3242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lvl1pPr>
              <a:defRPr/>
            </a:lvl1pPr>
          </a:lstStyle>
          <a:p>
            <a:fld id="{137D910D-AE2D-4CC5-8590-9A78A7923815}" type="slidenum">
              <a:rPr lang="en-US" altLang="en-US"/>
              <a:pPr/>
              <a:t>‹#›</a:t>
            </a:fld>
            <a:endParaRPr lang="en-US" altLang="en-US"/>
          </a:p>
        </p:txBody>
      </p:sp>
      <p:sp>
        <p:nvSpPr>
          <p:cNvPr id="6" name="Title 5">
            <a:extLst>
              <a:ext uri="{FF2B5EF4-FFF2-40B4-BE49-F238E27FC236}">
                <a16:creationId xmlns:a16="http://schemas.microsoft.com/office/drawing/2014/main" id="{79C4A11F-3A00-51CB-40AC-C106990A4C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3898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lvl1pPr>
              <a:defRPr/>
            </a:lvl1pPr>
          </a:lstStyle>
          <a:p>
            <a:fld id="{137D910D-AE2D-4CC5-8590-9A78A7923815}" type="slidenum">
              <a:rPr lang="en-US" altLang="en-US"/>
              <a:pPr/>
              <a:t>‹#›</a:t>
            </a:fld>
            <a:endParaRPr lang="en-US" altLang="en-US"/>
          </a:p>
        </p:txBody>
      </p:sp>
      <p:sp>
        <p:nvSpPr>
          <p:cNvPr id="6" name="Title 5">
            <a:extLst>
              <a:ext uri="{FF2B5EF4-FFF2-40B4-BE49-F238E27FC236}">
                <a16:creationId xmlns:a16="http://schemas.microsoft.com/office/drawing/2014/main" id="{79C4A11F-3A00-51CB-40AC-C106990A4C23}"/>
              </a:ext>
            </a:extLst>
          </p:cNvPr>
          <p:cNvSpPr>
            <a:spLocks noGrp="1"/>
          </p:cNvSpPr>
          <p:nvPr>
            <p:ph type="title" hasCustomPrompt="1"/>
          </p:nvPr>
        </p:nvSpPr>
        <p:spPr>
          <a:xfrm>
            <a:off x="914400" y="0"/>
            <a:ext cx="7543800" cy="1143000"/>
          </a:xfrm>
        </p:spPr>
        <p:txBody>
          <a:bodyPr anchor="t"/>
          <a:lstStyle>
            <a:lvl1pPr>
              <a:defRPr sz="3200"/>
            </a:lvl1pPr>
          </a:lstStyle>
          <a:p>
            <a:r>
              <a:rPr lang="en-US"/>
              <a:t>Title</a:t>
            </a:r>
          </a:p>
        </p:txBody>
      </p:sp>
      <p:sp>
        <p:nvSpPr>
          <p:cNvPr id="7" name="Content Placeholder 6">
            <a:extLst>
              <a:ext uri="{FF2B5EF4-FFF2-40B4-BE49-F238E27FC236}">
                <a16:creationId xmlns:a16="http://schemas.microsoft.com/office/drawing/2014/main" id="{6324CE4C-9853-5B0D-D4D0-15929A5162DF}"/>
              </a:ext>
            </a:extLst>
          </p:cNvPr>
          <p:cNvSpPr>
            <a:spLocks noGrp="1"/>
          </p:cNvSpPr>
          <p:nvPr>
            <p:ph sz="quarter" idx="12"/>
          </p:nvPr>
        </p:nvSpPr>
        <p:spPr>
          <a:xfrm>
            <a:off x="914400" y="1143000"/>
            <a:ext cx="7543800" cy="526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2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a:extLst>
              <a:ext uri="{FF2B5EF4-FFF2-40B4-BE49-F238E27FC236}">
                <a16:creationId xmlns:a16="http://schemas.microsoft.com/office/drawing/2014/main" id="{0470642F-3655-48D7-AD83-E394FEEBB3EE}"/>
              </a:ext>
            </a:extLst>
          </p:cNvPr>
          <p:cNvSpPr>
            <a:spLocks noGrp="1"/>
          </p:cNvSpPr>
          <p:nvPr>
            <p:ph type="ftr" sz="quarter" idx="10"/>
          </p:nvPr>
        </p:nvSpPr>
        <p:spPr/>
        <p:txBody>
          <a:bodyPr/>
          <a:lstStyle>
            <a:lvl1pPr>
              <a:defRPr dirty="0"/>
            </a:lvl1pPr>
          </a:lstStyle>
          <a:p>
            <a:pPr>
              <a:defRPr/>
            </a:pPr>
            <a:endParaRPr lang="en-US" altLang="en-US"/>
          </a:p>
        </p:txBody>
      </p:sp>
      <p:sp>
        <p:nvSpPr>
          <p:cNvPr id="9" name="Slide Number Placeholder 7">
            <a:extLst>
              <a:ext uri="{FF2B5EF4-FFF2-40B4-BE49-F238E27FC236}">
                <a16:creationId xmlns:a16="http://schemas.microsoft.com/office/drawing/2014/main" id="{1AC3E042-E6F0-4C94-A633-4B203DC49E2F}"/>
              </a:ext>
            </a:extLst>
          </p:cNvPr>
          <p:cNvSpPr>
            <a:spLocks noGrp="1"/>
          </p:cNvSpPr>
          <p:nvPr>
            <p:ph type="sldNum" sz="quarter" idx="11"/>
          </p:nvPr>
        </p:nvSpPr>
        <p:spPr/>
        <p:txBody>
          <a:bodyPr/>
          <a:lstStyle>
            <a:lvl1pPr>
              <a:defRPr/>
            </a:lvl1pPr>
          </a:lstStyle>
          <a:p>
            <a:fld id="{4E7CD41A-B6BC-418D-849B-E0791A8BAFE0}" type="slidenum">
              <a:rPr lang="en-US" altLang="en-US"/>
              <a:pPr/>
              <a:t>‹#›</a:t>
            </a:fld>
            <a:endParaRPr lang="en-US" altLang="en-US"/>
          </a:p>
        </p:txBody>
      </p:sp>
    </p:spTree>
    <p:extLst>
      <p:ext uri="{BB962C8B-B14F-4D97-AF65-F5344CB8AC3E}">
        <p14:creationId xmlns:p14="http://schemas.microsoft.com/office/powerpoint/2010/main" val="2380796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7616DCA-2B91-4E81-AB4D-85CEA31F2E0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5D4780E-1BDC-47E3-8E2A-C92FD7611172}"/>
              </a:ext>
            </a:extLst>
          </p:cNvPr>
          <p:cNvSpPr>
            <a:spLocks noGrp="1" noChangeArrowheads="1"/>
          </p:cNvSpPr>
          <p:nvPr>
            <p:ph type="sldNum" sz="quarter" idx="11"/>
          </p:nvPr>
        </p:nvSpPr>
        <p:spPr>
          <a:ln/>
        </p:spPr>
        <p:txBody>
          <a:bodyPr/>
          <a:lstStyle>
            <a:lvl1pPr>
              <a:defRPr/>
            </a:lvl1pPr>
          </a:lstStyle>
          <a:p>
            <a:fld id="{AC935746-CCA6-4312-B503-7D58B8615511}" type="slidenum">
              <a:rPr lang="en-US" altLang="en-US"/>
              <a:pPr/>
              <a:t>‹#›</a:t>
            </a:fld>
            <a:endParaRPr lang="en-US" altLang="en-US"/>
          </a:p>
        </p:txBody>
      </p:sp>
    </p:spTree>
    <p:extLst>
      <p:ext uri="{BB962C8B-B14F-4D97-AF65-F5344CB8AC3E}">
        <p14:creationId xmlns:p14="http://schemas.microsoft.com/office/powerpoint/2010/main" val="113244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a:extLst>
              <a:ext uri="{FF2B5EF4-FFF2-40B4-BE49-F238E27FC236}">
                <a16:creationId xmlns:a16="http://schemas.microsoft.com/office/drawing/2014/main" id="{3D415684-EAEA-4035-9344-6EC959013CB9}"/>
              </a:ext>
            </a:extLst>
          </p:cNvPr>
          <p:cNvSpPr>
            <a:spLocks noGrp="1"/>
          </p:cNvSpPr>
          <p:nvPr>
            <p:ph type="ftr" sz="quarter" idx="10"/>
          </p:nvPr>
        </p:nvSpPr>
        <p:spPr/>
        <p:txBody>
          <a:bodyPr/>
          <a:lstStyle>
            <a:lvl1pPr>
              <a:defRPr dirty="0"/>
            </a:lvl1pPr>
          </a:lstStyle>
          <a:p>
            <a:pPr>
              <a:defRPr/>
            </a:pPr>
            <a:endParaRPr lang="en-US" altLang="en-US"/>
          </a:p>
        </p:txBody>
      </p:sp>
      <p:sp>
        <p:nvSpPr>
          <p:cNvPr id="7" name="Slide Number Placeholder 5">
            <a:extLst>
              <a:ext uri="{FF2B5EF4-FFF2-40B4-BE49-F238E27FC236}">
                <a16:creationId xmlns:a16="http://schemas.microsoft.com/office/drawing/2014/main" id="{EC9CD645-109C-465D-B44C-7F0CFD95465D}"/>
              </a:ext>
            </a:extLst>
          </p:cNvPr>
          <p:cNvSpPr>
            <a:spLocks noGrp="1"/>
          </p:cNvSpPr>
          <p:nvPr>
            <p:ph type="sldNum" sz="quarter" idx="11"/>
          </p:nvPr>
        </p:nvSpPr>
        <p:spPr/>
        <p:txBody>
          <a:bodyPr/>
          <a:lstStyle>
            <a:lvl1pPr>
              <a:defRPr/>
            </a:lvl1pPr>
          </a:lstStyle>
          <a:p>
            <a:fld id="{FD7B8012-7DF4-45FB-A210-75E85F0E0552}" type="slidenum">
              <a:rPr lang="en-US" altLang="en-US"/>
              <a:pPr/>
              <a:t>‹#›</a:t>
            </a:fld>
            <a:endParaRPr lang="en-US" altLang="en-US"/>
          </a:p>
        </p:txBody>
      </p:sp>
    </p:spTree>
    <p:extLst>
      <p:ext uri="{BB962C8B-B14F-4D97-AF65-F5344CB8AC3E}">
        <p14:creationId xmlns:p14="http://schemas.microsoft.com/office/powerpoint/2010/main" val="343143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40000">
              <a:schemeClr val="bg1">
                <a:tint val="45000"/>
                <a:shade val="99000"/>
                <a:satMod val="350000"/>
              </a:schemeClr>
            </a:gs>
            <a:gs pos="100000">
              <a:schemeClr val="bg1">
                <a:lumMod val="8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026" name="Line 10"/>
          <p:cNvSpPr>
            <a:spLocks noChangeShapeType="1"/>
          </p:cNvSpPr>
          <p:nvPr/>
        </p:nvSpPr>
        <p:spPr bwMode="auto">
          <a:xfrm>
            <a:off x="914400" y="6411912"/>
            <a:ext cx="8229600" cy="0"/>
          </a:xfrm>
          <a:prstGeom prst="line">
            <a:avLst/>
          </a:prstGeom>
          <a:noFill/>
          <a:ln w="19050">
            <a:solidFill>
              <a:srgbClr val="13694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027" name="Rectangle 2"/>
          <p:cNvSpPr>
            <a:spLocks noGrp="1" noChangeArrowheads="1"/>
          </p:cNvSpPr>
          <p:nvPr>
            <p:ph type="title"/>
          </p:nvPr>
        </p:nvSpPr>
        <p:spPr bwMode="auto">
          <a:xfrm>
            <a:off x="685800" y="1219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85800" y="2667000"/>
            <a:ext cx="777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8001000" y="6403366"/>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Garamond" panose="02020404030301010803" pitchFamily="18" charset="0"/>
              </a:defRPr>
            </a:lvl1pPr>
          </a:lstStyle>
          <a:p>
            <a:fld id="{F9092C4B-5256-42C0-99E7-1AA7CC438B26}" type="slidenum">
              <a:rPr lang="en-US" altLang="en-US"/>
              <a:pPr/>
              <a:t>‹#›</a:t>
            </a:fld>
            <a:endParaRPr lang="en-US" altLang="en-US"/>
          </a:p>
        </p:txBody>
      </p:sp>
      <p:pic>
        <p:nvPicPr>
          <p:cNvPr id="1031" name="Picture 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 y="6096000"/>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9">
            <a:extLst>
              <a:ext uri="{FF2B5EF4-FFF2-40B4-BE49-F238E27FC236}">
                <a16:creationId xmlns:a16="http://schemas.microsoft.com/office/drawing/2014/main" id="{350B0CAB-478D-C127-201E-241A0380EFDF}"/>
              </a:ext>
            </a:extLst>
          </p:cNvPr>
          <p:cNvSpPr>
            <a:spLocks noChangeShapeType="1"/>
          </p:cNvSpPr>
          <p:nvPr userDrawn="1"/>
        </p:nvSpPr>
        <p:spPr bwMode="auto">
          <a:xfrm>
            <a:off x="0" y="6858000"/>
            <a:ext cx="9144000" cy="0"/>
          </a:xfrm>
          <a:prstGeom prst="line">
            <a:avLst/>
          </a:prstGeom>
          <a:noFill/>
          <a:ln w="177800">
            <a:solidFill>
              <a:srgbClr val="13694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9" name="Footer Placeholder 2">
            <a:extLst>
              <a:ext uri="{FF2B5EF4-FFF2-40B4-BE49-F238E27FC236}">
                <a16:creationId xmlns:a16="http://schemas.microsoft.com/office/drawing/2014/main" id="{96C85ED6-4D4F-618D-DEDF-CDD4BB055B76}"/>
              </a:ext>
            </a:extLst>
          </p:cNvPr>
          <p:cNvSpPr txBox="1">
            <a:spLocks/>
          </p:cNvSpPr>
          <p:nvPr userDrawn="1"/>
        </p:nvSpPr>
        <p:spPr>
          <a:xfrm>
            <a:off x="838200" y="6403366"/>
            <a:ext cx="4572000" cy="457200"/>
          </a:xfrm>
          <a:prstGeom prst="rect">
            <a:avLst/>
          </a:prstGeom>
        </p:spPr>
        <p:txBody>
          <a:bodyPr/>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altLang="en-US" sz="1200" b="1">
                <a:solidFill>
                  <a:schemeClr val="accent1"/>
                </a:solidFill>
                <a:latin typeface="+mn-lt"/>
              </a:rPr>
              <a:t>City of Savannah / FY 2022 Mid-Year Financial Update</a:t>
            </a:r>
          </a:p>
        </p:txBody>
      </p:sp>
    </p:spTree>
    <p:extLst>
      <p:ext uri="{BB962C8B-B14F-4D97-AF65-F5344CB8AC3E}">
        <p14:creationId xmlns:p14="http://schemas.microsoft.com/office/powerpoint/2010/main" val="3121438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32" r:id="rId4"/>
    <p:sldLayoutId id="2147483733" r:id="rId5"/>
    <p:sldLayoutId id="2147483738" r:id="rId6"/>
    <p:sldLayoutId id="2147483734" r:id="rId7"/>
    <p:sldLayoutId id="2147483736" r:id="rId8"/>
    <p:sldLayoutId id="2147483737" r:id="rId9"/>
  </p:sldLayoutIdLst>
  <p:hf hdr="0" ftr="0" dt="0"/>
  <p:txStyles>
    <p:titleStyle>
      <a:lvl1pPr algn="ctr" rtl="0" eaLnBrk="1" fontAlgn="base" hangingPunct="1">
        <a:spcBef>
          <a:spcPct val="0"/>
        </a:spcBef>
        <a:spcAft>
          <a:spcPct val="0"/>
        </a:spcAft>
        <a:defRPr sz="3300" b="1">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3300">
          <a:solidFill>
            <a:schemeClr val="tx2"/>
          </a:solidFill>
          <a:latin typeface="Lato" pitchFamily="34" charset="0"/>
        </a:defRPr>
      </a:lvl2pPr>
      <a:lvl3pPr algn="ctr" rtl="0" eaLnBrk="1" fontAlgn="base" hangingPunct="1">
        <a:spcBef>
          <a:spcPct val="0"/>
        </a:spcBef>
        <a:spcAft>
          <a:spcPct val="0"/>
        </a:spcAft>
        <a:defRPr sz="3300">
          <a:solidFill>
            <a:schemeClr val="tx2"/>
          </a:solidFill>
          <a:latin typeface="Lato" pitchFamily="34" charset="0"/>
        </a:defRPr>
      </a:lvl3pPr>
      <a:lvl4pPr algn="ctr" rtl="0" eaLnBrk="1" fontAlgn="base" hangingPunct="1">
        <a:spcBef>
          <a:spcPct val="0"/>
        </a:spcBef>
        <a:spcAft>
          <a:spcPct val="0"/>
        </a:spcAft>
        <a:defRPr sz="3300">
          <a:solidFill>
            <a:schemeClr val="tx2"/>
          </a:solidFill>
          <a:latin typeface="Lato" pitchFamily="34" charset="0"/>
        </a:defRPr>
      </a:lvl4pPr>
      <a:lvl5pPr algn="ctr" rtl="0" eaLnBrk="1" fontAlgn="base" hangingPunct="1">
        <a:spcBef>
          <a:spcPct val="0"/>
        </a:spcBef>
        <a:spcAft>
          <a:spcPct val="0"/>
        </a:spcAft>
        <a:defRPr sz="3300">
          <a:solidFill>
            <a:schemeClr val="tx2"/>
          </a:solidFill>
          <a:latin typeface="Lato" pitchFamily="34" charset="0"/>
        </a:defRPr>
      </a:lvl5pPr>
      <a:lvl6pPr marL="342900" algn="ctr" rtl="0" eaLnBrk="1" fontAlgn="base" hangingPunct="1">
        <a:spcBef>
          <a:spcPct val="0"/>
        </a:spcBef>
        <a:spcAft>
          <a:spcPct val="0"/>
        </a:spcAft>
        <a:defRPr sz="3300">
          <a:solidFill>
            <a:schemeClr val="tx2"/>
          </a:solidFill>
          <a:latin typeface="Garamond" pitchFamily="18" charset="0"/>
        </a:defRPr>
      </a:lvl6pPr>
      <a:lvl7pPr marL="685800" algn="ctr" rtl="0" eaLnBrk="1" fontAlgn="base" hangingPunct="1">
        <a:spcBef>
          <a:spcPct val="0"/>
        </a:spcBef>
        <a:spcAft>
          <a:spcPct val="0"/>
        </a:spcAft>
        <a:defRPr sz="3300">
          <a:solidFill>
            <a:schemeClr val="tx2"/>
          </a:solidFill>
          <a:latin typeface="Garamond" pitchFamily="18" charset="0"/>
        </a:defRPr>
      </a:lvl7pPr>
      <a:lvl8pPr marL="1028700" algn="ctr" rtl="0" eaLnBrk="1" fontAlgn="base" hangingPunct="1">
        <a:spcBef>
          <a:spcPct val="0"/>
        </a:spcBef>
        <a:spcAft>
          <a:spcPct val="0"/>
        </a:spcAft>
        <a:defRPr sz="3300">
          <a:solidFill>
            <a:schemeClr val="tx2"/>
          </a:solidFill>
          <a:latin typeface="Garamond" pitchFamily="18" charset="0"/>
        </a:defRPr>
      </a:lvl8pPr>
      <a:lvl9pPr marL="1371600" algn="ctr" rtl="0" eaLnBrk="1" fontAlgn="base" hangingPunct="1">
        <a:spcBef>
          <a:spcPct val="0"/>
        </a:spcBef>
        <a:spcAft>
          <a:spcPct val="0"/>
        </a:spcAft>
        <a:defRPr sz="3300">
          <a:solidFill>
            <a:schemeClr val="tx2"/>
          </a:solidFill>
          <a:latin typeface="Garamond" pitchFamily="18" charset="0"/>
        </a:defRPr>
      </a:lvl9pPr>
    </p:titleStyle>
    <p:bodyStyle>
      <a:lvl1pPr marL="257175" indent="-257175" algn="l" rtl="0" eaLnBrk="1" fontAlgn="base" hangingPunct="1">
        <a:spcBef>
          <a:spcPct val="20000"/>
        </a:spcBef>
        <a:spcAft>
          <a:spcPct val="0"/>
        </a:spcAft>
        <a:buChar char="•"/>
        <a:defRPr sz="2400">
          <a:solidFill>
            <a:schemeClr val="tx1"/>
          </a:solidFill>
          <a:latin typeface="Lato" panose="020F0502020204030203" pitchFamily="34" charset="0"/>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a:solidFill>
            <a:schemeClr val="tx1"/>
          </a:solidFill>
          <a:latin typeface="Lato" panose="020F0502020204030203" pitchFamily="34" charset="0"/>
        </a:defRPr>
      </a:lvl2pPr>
      <a:lvl3pPr marL="857250" indent="-171450" algn="l" rtl="0" eaLnBrk="1" fontAlgn="base" hangingPunct="1">
        <a:spcBef>
          <a:spcPct val="20000"/>
        </a:spcBef>
        <a:spcAft>
          <a:spcPct val="0"/>
        </a:spcAft>
        <a:buFont typeface="Arial" panose="020B0604020202020204" pitchFamily="34" charset="0"/>
        <a:buChar char="•"/>
        <a:defRPr sz="1800">
          <a:solidFill>
            <a:schemeClr val="tx1"/>
          </a:solidFill>
          <a:latin typeface="Lato" panose="020F0502020204030203" pitchFamily="34" charset="0"/>
        </a:defRPr>
      </a:lvl3pPr>
      <a:lvl4pPr marL="12001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Lato" panose="020F0502020204030203" pitchFamily="34" charset="0"/>
        </a:defRPr>
      </a:lvl4pPr>
      <a:lvl5pPr marL="15430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Lato" panose="020F0502020204030203"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8080">
            <a:alpha val="26000"/>
          </a:srgbClr>
        </a:solidFill>
        <a:effectLst/>
      </p:bgPr>
    </p:bg>
    <p:spTree>
      <p:nvGrpSpPr>
        <p:cNvPr id="1" name=""/>
        <p:cNvGrpSpPr/>
        <p:nvPr/>
      </p:nvGrpSpPr>
      <p:grpSpPr>
        <a:xfrm>
          <a:off x="0" y="0"/>
          <a:ext cx="0" cy="0"/>
          <a:chOff x="0" y="0"/>
          <a:chExt cx="0" cy="0"/>
        </a:xfrm>
      </p:grpSpPr>
      <p:sp>
        <p:nvSpPr>
          <p:cNvPr id="8" name="Line 10">
            <a:extLst>
              <a:ext uri="{FF2B5EF4-FFF2-40B4-BE49-F238E27FC236}">
                <a16:creationId xmlns:a16="http://schemas.microsoft.com/office/drawing/2014/main" id="{5C62FDC3-7C91-4261-AA1C-4FCB1D54E089}"/>
              </a:ext>
            </a:extLst>
          </p:cNvPr>
          <p:cNvSpPr>
            <a:spLocks noChangeShapeType="1"/>
          </p:cNvSpPr>
          <p:nvPr userDrawn="1"/>
        </p:nvSpPr>
        <p:spPr bwMode="auto">
          <a:xfrm>
            <a:off x="914400" y="6411912"/>
            <a:ext cx="8229600" cy="0"/>
          </a:xfrm>
          <a:prstGeom prst="line">
            <a:avLst/>
          </a:prstGeom>
          <a:noFill/>
          <a:ln w="19050">
            <a:solidFill>
              <a:srgbClr val="13694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pic>
        <p:nvPicPr>
          <p:cNvPr id="9" name="Picture 6">
            <a:extLst>
              <a:ext uri="{FF2B5EF4-FFF2-40B4-BE49-F238E27FC236}">
                <a16:creationId xmlns:a16="http://schemas.microsoft.com/office/drawing/2014/main" id="{27939E2D-9A3F-0F3B-F103-4B74A85375E3}"/>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0" y="6096000"/>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9">
            <a:extLst>
              <a:ext uri="{FF2B5EF4-FFF2-40B4-BE49-F238E27FC236}">
                <a16:creationId xmlns:a16="http://schemas.microsoft.com/office/drawing/2014/main" id="{34DC0DAF-02AA-4BBB-BB9F-23439534D96C}"/>
              </a:ext>
            </a:extLst>
          </p:cNvPr>
          <p:cNvSpPr>
            <a:spLocks noChangeShapeType="1"/>
          </p:cNvSpPr>
          <p:nvPr userDrawn="1"/>
        </p:nvSpPr>
        <p:spPr bwMode="auto">
          <a:xfrm>
            <a:off x="0" y="6858000"/>
            <a:ext cx="9144000" cy="0"/>
          </a:xfrm>
          <a:prstGeom prst="line">
            <a:avLst/>
          </a:prstGeom>
          <a:noFill/>
          <a:ln w="177800">
            <a:solidFill>
              <a:srgbClr val="13694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1" name="Footer Placeholder 2">
            <a:extLst>
              <a:ext uri="{FF2B5EF4-FFF2-40B4-BE49-F238E27FC236}">
                <a16:creationId xmlns:a16="http://schemas.microsoft.com/office/drawing/2014/main" id="{20B9E905-1027-1471-723D-8A8F3486C413}"/>
              </a:ext>
            </a:extLst>
          </p:cNvPr>
          <p:cNvSpPr txBox="1">
            <a:spLocks/>
          </p:cNvSpPr>
          <p:nvPr userDrawn="1"/>
        </p:nvSpPr>
        <p:spPr>
          <a:xfrm>
            <a:off x="838200" y="6403366"/>
            <a:ext cx="4572000" cy="457200"/>
          </a:xfrm>
          <a:prstGeom prst="rect">
            <a:avLst/>
          </a:prstGeom>
        </p:spPr>
        <p:txBody>
          <a:bodyPr/>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altLang="en-US" sz="1200" b="1">
                <a:solidFill>
                  <a:schemeClr val="accent1"/>
                </a:solidFill>
                <a:latin typeface="Lato" panose="020F0502020204030203" pitchFamily="34" charset="0"/>
                <a:ea typeface="Lato" panose="020F0502020204030203" pitchFamily="34" charset="0"/>
                <a:cs typeface="Lato" panose="020F0502020204030203" pitchFamily="34" charset="0"/>
              </a:rPr>
              <a:t>City of Savannah / FY 2022 Mid-Year Financial Update</a:t>
            </a:r>
          </a:p>
        </p:txBody>
      </p:sp>
      <p:sp>
        <p:nvSpPr>
          <p:cNvPr id="1027" name="Rectangle 2">
            <a:extLst>
              <a:ext uri="{FF2B5EF4-FFF2-40B4-BE49-F238E27FC236}">
                <a16:creationId xmlns:a16="http://schemas.microsoft.com/office/drawing/2014/main" id="{2035AD82-B6CA-4A55-9734-23B53E681178}"/>
              </a:ext>
            </a:extLst>
          </p:cNvPr>
          <p:cNvSpPr>
            <a:spLocks noGrp="1" noChangeArrowheads="1"/>
          </p:cNvSpPr>
          <p:nvPr>
            <p:ph type="title"/>
          </p:nvPr>
        </p:nvSpPr>
        <p:spPr bwMode="auto">
          <a:xfrm>
            <a:off x="685800" y="1219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FB8E3723-3D74-45DB-BFBC-4B6212A9EF30}"/>
              </a:ext>
            </a:extLst>
          </p:cNvPr>
          <p:cNvSpPr>
            <a:spLocks noGrp="1" noChangeArrowheads="1"/>
          </p:cNvSpPr>
          <p:nvPr>
            <p:ph type="body" idx="1"/>
          </p:nvPr>
        </p:nvSpPr>
        <p:spPr bwMode="auto">
          <a:xfrm>
            <a:off x="609600" y="2667000"/>
            <a:ext cx="777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5021A576-4002-431F-85E9-97FF717ADA2B}"/>
              </a:ext>
            </a:extLst>
          </p:cNvPr>
          <p:cNvSpPr>
            <a:spLocks noGrp="1" noChangeArrowheads="1"/>
          </p:cNvSpPr>
          <p:nvPr>
            <p:ph type="sldNum" sz="quarter" idx="4"/>
          </p:nvPr>
        </p:nvSpPr>
        <p:spPr bwMode="auto">
          <a:xfrm>
            <a:off x="7886700" y="6444456"/>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Garamond" panose="02020404030301010803" pitchFamily="18" charset="0"/>
              </a:defRPr>
            </a:lvl1pPr>
          </a:lstStyle>
          <a:p>
            <a:fld id="{A4390238-862A-4D4D-8071-BFD19BBAF92B}" type="slidenum">
              <a:rPr lang="en-US" altLang="en-US"/>
              <a:pPr/>
              <a:t>‹#›</a:t>
            </a:fld>
            <a:endParaRPr lang="en-US" altLang="en-US"/>
          </a:p>
        </p:txBody>
      </p:sp>
    </p:spTree>
    <p:extLst>
      <p:ext uri="{BB962C8B-B14F-4D97-AF65-F5344CB8AC3E}">
        <p14:creationId xmlns:p14="http://schemas.microsoft.com/office/powerpoint/2010/main" val="90698296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dt="0"/>
  <p:txStyles>
    <p:titleStyle>
      <a:lvl1pPr algn="ctr" rtl="0" eaLnBrk="1" fontAlgn="base" hangingPunct="1">
        <a:spcBef>
          <a:spcPct val="0"/>
        </a:spcBef>
        <a:spcAft>
          <a:spcPct val="0"/>
        </a:spcAft>
        <a:defRPr sz="4400">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4400">
          <a:solidFill>
            <a:schemeClr val="tx2"/>
          </a:solidFill>
          <a:latin typeface="Lato" pitchFamily="34" charset="0"/>
        </a:defRPr>
      </a:lvl2pPr>
      <a:lvl3pPr algn="ctr" rtl="0" eaLnBrk="1" fontAlgn="base" hangingPunct="1">
        <a:spcBef>
          <a:spcPct val="0"/>
        </a:spcBef>
        <a:spcAft>
          <a:spcPct val="0"/>
        </a:spcAft>
        <a:defRPr sz="4400">
          <a:solidFill>
            <a:schemeClr val="tx2"/>
          </a:solidFill>
          <a:latin typeface="Lato" pitchFamily="34" charset="0"/>
        </a:defRPr>
      </a:lvl3pPr>
      <a:lvl4pPr algn="ctr" rtl="0" eaLnBrk="1" fontAlgn="base" hangingPunct="1">
        <a:spcBef>
          <a:spcPct val="0"/>
        </a:spcBef>
        <a:spcAft>
          <a:spcPct val="0"/>
        </a:spcAft>
        <a:defRPr sz="4400">
          <a:solidFill>
            <a:schemeClr val="tx2"/>
          </a:solidFill>
          <a:latin typeface="Lato" pitchFamily="34" charset="0"/>
        </a:defRPr>
      </a:lvl4pPr>
      <a:lvl5pPr algn="ctr" rtl="0" eaLnBrk="1" fontAlgn="base" hangingPunct="1">
        <a:spcBef>
          <a:spcPct val="0"/>
        </a:spcBef>
        <a:spcAft>
          <a:spcPct val="0"/>
        </a:spcAft>
        <a:defRPr sz="4400">
          <a:solidFill>
            <a:schemeClr val="tx2"/>
          </a:solidFill>
          <a:latin typeface="Lato" pitchFamily="34" charset="0"/>
        </a:defRPr>
      </a:lvl5pPr>
      <a:lvl6pPr marL="457200" algn="ctr" rtl="0" eaLnBrk="1" fontAlgn="base" hangingPunct="1">
        <a:spcBef>
          <a:spcPct val="0"/>
        </a:spcBef>
        <a:spcAft>
          <a:spcPct val="0"/>
        </a:spcAft>
        <a:defRPr sz="4400">
          <a:solidFill>
            <a:schemeClr val="tx2"/>
          </a:solidFill>
          <a:latin typeface="Garamond" pitchFamily="18" charset="0"/>
        </a:defRPr>
      </a:lvl6pPr>
      <a:lvl7pPr marL="914400" algn="ctr" rtl="0" eaLnBrk="1" fontAlgn="base" hangingPunct="1">
        <a:spcBef>
          <a:spcPct val="0"/>
        </a:spcBef>
        <a:spcAft>
          <a:spcPct val="0"/>
        </a:spcAft>
        <a:defRPr sz="4400">
          <a:solidFill>
            <a:schemeClr val="tx2"/>
          </a:solidFill>
          <a:latin typeface="Garamond" pitchFamily="18" charset="0"/>
        </a:defRPr>
      </a:lvl7pPr>
      <a:lvl8pPr marL="1371600" algn="ctr" rtl="0" eaLnBrk="1" fontAlgn="base" hangingPunct="1">
        <a:spcBef>
          <a:spcPct val="0"/>
        </a:spcBef>
        <a:spcAft>
          <a:spcPct val="0"/>
        </a:spcAft>
        <a:defRPr sz="4400">
          <a:solidFill>
            <a:schemeClr val="tx2"/>
          </a:solidFill>
          <a:latin typeface="Garamond" pitchFamily="18" charset="0"/>
        </a:defRPr>
      </a:lvl8pPr>
      <a:lvl9pPr marL="1828800" algn="ctr"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Lato" panose="020F0502020204030203"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Lato" panose="020F0502020204030203" pitchFamily="34" charset="0"/>
        </a:defRPr>
      </a:lvl2pPr>
      <a:lvl3pPr marL="1143000" indent="-228600" algn="l" rtl="0" eaLnBrk="1" fontAlgn="base" hangingPunct="1">
        <a:spcBef>
          <a:spcPct val="20000"/>
        </a:spcBef>
        <a:spcAft>
          <a:spcPct val="0"/>
        </a:spcAft>
        <a:buChar char="•"/>
        <a:defRPr sz="2400">
          <a:solidFill>
            <a:schemeClr val="tx1"/>
          </a:solidFill>
          <a:latin typeface="Lato" panose="020F0502020204030203" pitchFamily="34" charset="0"/>
        </a:defRPr>
      </a:lvl3pPr>
      <a:lvl4pPr marL="1600200" indent="-228600" algn="l" rtl="0" eaLnBrk="1" fontAlgn="base" hangingPunct="1">
        <a:spcBef>
          <a:spcPct val="20000"/>
        </a:spcBef>
        <a:spcAft>
          <a:spcPct val="0"/>
        </a:spcAft>
        <a:buChar char="–"/>
        <a:defRPr sz="2000">
          <a:solidFill>
            <a:schemeClr val="tx1"/>
          </a:solidFill>
          <a:latin typeface="Lato" panose="020F0502020204030203" pitchFamily="34" charset="0"/>
        </a:defRPr>
      </a:lvl4pPr>
      <a:lvl5pPr marL="2057400" indent="-228600" algn="l" rtl="0" eaLnBrk="1" fontAlgn="base" hangingPunct="1">
        <a:spcBef>
          <a:spcPct val="20000"/>
        </a:spcBef>
        <a:spcAft>
          <a:spcPct val="0"/>
        </a:spcAft>
        <a:buChar char="»"/>
        <a:defRPr sz="2000">
          <a:solidFill>
            <a:schemeClr val="tx1"/>
          </a:solidFill>
          <a:latin typeface="Lato" panose="020F0502020204030203"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8080">
            <a:alpha val="26000"/>
          </a:srgbClr>
        </a:solidFill>
        <a:effectLst/>
      </p:bgPr>
    </p:bg>
    <p:spTree>
      <p:nvGrpSpPr>
        <p:cNvPr id="1" name=""/>
        <p:cNvGrpSpPr/>
        <p:nvPr/>
      </p:nvGrpSpPr>
      <p:grpSpPr>
        <a:xfrm>
          <a:off x="0" y="0"/>
          <a:ext cx="0" cy="0"/>
          <a:chOff x="0" y="0"/>
          <a:chExt cx="0" cy="0"/>
        </a:xfrm>
      </p:grpSpPr>
      <p:sp>
        <p:nvSpPr>
          <p:cNvPr id="1026" name="Line 10">
            <a:extLst>
              <a:ext uri="{FF2B5EF4-FFF2-40B4-BE49-F238E27FC236}">
                <a16:creationId xmlns:a16="http://schemas.microsoft.com/office/drawing/2014/main" id="{B0F33E4F-2B1B-46B9-A8AE-096CD0A5DD34}"/>
              </a:ext>
            </a:extLst>
          </p:cNvPr>
          <p:cNvSpPr>
            <a:spLocks noChangeShapeType="1"/>
          </p:cNvSpPr>
          <p:nvPr/>
        </p:nvSpPr>
        <p:spPr bwMode="auto">
          <a:xfrm>
            <a:off x="914400" y="6248400"/>
            <a:ext cx="8229600" cy="0"/>
          </a:xfrm>
          <a:prstGeom prst="line">
            <a:avLst/>
          </a:prstGeom>
          <a:noFill/>
          <a:ln w="19050">
            <a:solidFill>
              <a:srgbClr val="13694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 name="Rectangle 2">
            <a:extLst>
              <a:ext uri="{FF2B5EF4-FFF2-40B4-BE49-F238E27FC236}">
                <a16:creationId xmlns:a16="http://schemas.microsoft.com/office/drawing/2014/main" id="{2035AD82-B6CA-4A55-9734-23B53E681178}"/>
              </a:ext>
            </a:extLst>
          </p:cNvPr>
          <p:cNvSpPr>
            <a:spLocks noGrp="1" noChangeArrowheads="1"/>
          </p:cNvSpPr>
          <p:nvPr>
            <p:ph type="title"/>
          </p:nvPr>
        </p:nvSpPr>
        <p:spPr bwMode="auto">
          <a:xfrm>
            <a:off x="685800" y="1219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FB8E3723-3D74-45DB-BFBC-4B6212A9EF30}"/>
              </a:ext>
            </a:extLst>
          </p:cNvPr>
          <p:cNvSpPr>
            <a:spLocks noGrp="1" noChangeArrowheads="1"/>
          </p:cNvSpPr>
          <p:nvPr>
            <p:ph type="body" idx="1"/>
          </p:nvPr>
        </p:nvSpPr>
        <p:spPr bwMode="auto">
          <a:xfrm>
            <a:off x="609600" y="2667000"/>
            <a:ext cx="777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FB65535-E6AE-4A59-A508-6BD02A9EE7BE}"/>
              </a:ext>
            </a:extLst>
          </p:cNvPr>
          <p:cNvSpPr>
            <a:spLocks noGrp="1" noChangeArrowheads="1"/>
          </p:cNvSpPr>
          <p:nvPr>
            <p:ph type="ftr" sz="quarter" idx="3"/>
          </p:nvPr>
        </p:nvSpPr>
        <p:spPr bwMode="auto">
          <a:xfrm>
            <a:off x="914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1" compatLnSpc="1">
            <a:prstTxWarp prst="textNoShape">
              <a:avLst/>
            </a:prstTxWarp>
          </a:bodyPr>
          <a:lstStyle>
            <a:lvl1pPr>
              <a:defRPr sz="1200" b="1" dirty="0">
                <a:solidFill>
                  <a:srgbClr val="13694E"/>
                </a:solidFill>
                <a:latin typeface="Lato" panose="020F0502020204030203" pitchFamily="34" charset="0"/>
              </a:defRPr>
            </a:lvl1pPr>
          </a:lstStyle>
          <a:p>
            <a:pPr>
              <a:defRPr/>
            </a:pPr>
            <a:r>
              <a:rPr lang="en-US" altLang="en-US"/>
              <a:t>City of Savannah / FY 2021 Mid-Year Financial Update</a:t>
            </a:r>
          </a:p>
        </p:txBody>
      </p:sp>
      <p:sp>
        <p:nvSpPr>
          <p:cNvPr id="1030" name="Rectangle 6">
            <a:extLst>
              <a:ext uri="{FF2B5EF4-FFF2-40B4-BE49-F238E27FC236}">
                <a16:creationId xmlns:a16="http://schemas.microsoft.com/office/drawing/2014/main" id="{5021A576-4002-431F-85E9-97FF717ADA2B}"/>
              </a:ext>
            </a:extLst>
          </p:cNvPr>
          <p:cNvSpPr>
            <a:spLocks noGrp="1" noChangeArrowheads="1"/>
          </p:cNvSpPr>
          <p:nvPr>
            <p:ph type="sldNum" sz="quarter" idx="4"/>
          </p:nvPr>
        </p:nvSpPr>
        <p:spPr bwMode="auto">
          <a:xfrm>
            <a:off x="7315200" y="6248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Garamond" panose="02020404030301010803" pitchFamily="18" charset="0"/>
              </a:defRPr>
            </a:lvl1pPr>
          </a:lstStyle>
          <a:p>
            <a:fld id="{A4390238-862A-4D4D-8071-BFD19BBAF92B}" type="slidenum">
              <a:rPr lang="en-US" altLang="en-US"/>
              <a:pPr/>
              <a:t>‹#›</a:t>
            </a:fld>
            <a:endParaRPr lang="en-US" altLang="en-US"/>
          </a:p>
        </p:txBody>
      </p:sp>
      <p:pic>
        <p:nvPicPr>
          <p:cNvPr id="1031" name="Picture 7">
            <a:extLst>
              <a:ext uri="{FF2B5EF4-FFF2-40B4-BE49-F238E27FC236}">
                <a16:creationId xmlns:a16="http://schemas.microsoft.com/office/drawing/2014/main" id="{01B83A04-2F62-40C2-911E-79A95C9D24C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0120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dt="0"/>
  <p:txStyles>
    <p:titleStyle>
      <a:lvl1pPr algn="ctr" rtl="0" eaLnBrk="1" fontAlgn="base" hangingPunct="1">
        <a:spcBef>
          <a:spcPct val="0"/>
        </a:spcBef>
        <a:spcAft>
          <a:spcPct val="0"/>
        </a:spcAft>
        <a:defRPr sz="4400">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4400">
          <a:solidFill>
            <a:schemeClr val="tx2"/>
          </a:solidFill>
          <a:latin typeface="Lato" pitchFamily="34" charset="0"/>
        </a:defRPr>
      </a:lvl2pPr>
      <a:lvl3pPr algn="ctr" rtl="0" eaLnBrk="1" fontAlgn="base" hangingPunct="1">
        <a:spcBef>
          <a:spcPct val="0"/>
        </a:spcBef>
        <a:spcAft>
          <a:spcPct val="0"/>
        </a:spcAft>
        <a:defRPr sz="4400">
          <a:solidFill>
            <a:schemeClr val="tx2"/>
          </a:solidFill>
          <a:latin typeface="Lato" pitchFamily="34" charset="0"/>
        </a:defRPr>
      </a:lvl3pPr>
      <a:lvl4pPr algn="ctr" rtl="0" eaLnBrk="1" fontAlgn="base" hangingPunct="1">
        <a:spcBef>
          <a:spcPct val="0"/>
        </a:spcBef>
        <a:spcAft>
          <a:spcPct val="0"/>
        </a:spcAft>
        <a:defRPr sz="4400">
          <a:solidFill>
            <a:schemeClr val="tx2"/>
          </a:solidFill>
          <a:latin typeface="Lato" pitchFamily="34" charset="0"/>
        </a:defRPr>
      </a:lvl4pPr>
      <a:lvl5pPr algn="ctr" rtl="0" eaLnBrk="1" fontAlgn="base" hangingPunct="1">
        <a:spcBef>
          <a:spcPct val="0"/>
        </a:spcBef>
        <a:spcAft>
          <a:spcPct val="0"/>
        </a:spcAft>
        <a:defRPr sz="4400">
          <a:solidFill>
            <a:schemeClr val="tx2"/>
          </a:solidFill>
          <a:latin typeface="Lato" pitchFamily="34" charset="0"/>
        </a:defRPr>
      </a:lvl5pPr>
      <a:lvl6pPr marL="457200" algn="ctr" rtl="0" eaLnBrk="1" fontAlgn="base" hangingPunct="1">
        <a:spcBef>
          <a:spcPct val="0"/>
        </a:spcBef>
        <a:spcAft>
          <a:spcPct val="0"/>
        </a:spcAft>
        <a:defRPr sz="4400">
          <a:solidFill>
            <a:schemeClr val="tx2"/>
          </a:solidFill>
          <a:latin typeface="Garamond" pitchFamily="18" charset="0"/>
        </a:defRPr>
      </a:lvl6pPr>
      <a:lvl7pPr marL="914400" algn="ctr" rtl="0" eaLnBrk="1" fontAlgn="base" hangingPunct="1">
        <a:spcBef>
          <a:spcPct val="0"/>
        </a:spcBef>
        <a:spcAft>
          <a:spcPct val="0"/>
        </a:spcAft>
        <a:defRPr sz="4400">
          <a:solidFill>
            <a:schemeClr val="tx2"/>
          </a:solidFill>
          <a:latin typeface="Garamond" pitchFamily="18" charset="0"/>
        </a:defRPr>
      </a:lvl7pPr>
      <a:lvl8pPr marL="1371600" algn="ctr" rtl="0" eaLnBrk="1" fontAlgn="base" hangingPunct="1">
        <a:spcBef>
          <a:spcPct val="0"/>
        </a:spcBef>
        <a:spcAft>
          <a:spcPct val="0"/>
        </a:spcAft>
        <a:defRPr sz="4400">
          <a:solidFill>
            <a:schemeClr val="tx2"/>
          </a:solidFill>
          <a:latin typeface="Garamond" pitchFamily="18" charset="0"/>
        </a:defRPr>
      </a:lvl8pPr>
      <a:lvl9pPr marL="1828800" algn="ctr"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Lato" panose="020F0502020204030203"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Lato" panose="020F0502020204030203" pitchFamily="34" charset="0"/>
        </a:defRPr>
      </a:lvl2pPr>
      <a:lvl3pPr marL="1143000" indent="-228600" algn="l" rtl="0" eaLnBrk="1" fontAlgn="base" hangingPunct="1">
        <a:spcBef>
          <a:spcPct val="20000"/>
        </a:spcBef>
        <a:spcAft>
          <a:spcPct val="0"/>
        </a:spcAft>
        <a:buChar char="•"/>
        <a:defRPr sz="2400">
          <a:solidFill>
            <a:schemeClr val="tx1"/>
          </a:solidFill>
          <a:latin typeface="Lato" panose="020F0502020204030203" pitchFamily="34" charset="0"/>
        </a:defRPr>
      </a:lvl3pPr>
      <a:lvl4pPr marL="1600200" indent="-228600" algn="l" rtl="0" eaLnBrk="1" fontAlgn="base" hangingPunct="1">
        <a:spcBef>
          <a:spcPct val="20000"/>
        </a:spcBef>
        <a:spcAft>
          <a:spcPct val="0"/>
        </a:spcAft>
        <a:buChar char="–"/>
        <a:defRPr sz="2000">
          <a:solidFill>
            <a:schemeClr val="tx1"/>
          </a:solidFill>
          <a:latin typeface="Lato" panose="020F0502020204030203" pitchFamily="34" charset="0"/>
        </a:defRPr>
      </a:lvl4pPr>
      <a:lvl5pPr marL="2057400" indent="-228600" algn="l" rtl="0" eaLnBrk="1" fontAlgn="base" hangingPunct="1">
        <a:spcBef>
          <a:spcPct val="20000"/>
        </a:spcBef>
        <a:spcAft>
          <a:spcPct val="0"/>
        </a:spcAft>
        <a:buChar char="»"/>
        <a:defRPr sz="2000">
          <a:solidFill>
            <a:schemeClr val="tx1"/>
          </a:solidFill>
          <a:latin typeface="Lato" panose="020F0502020204030203"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emf"/><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chart" Target="../charts/chart4.xml"/><Relationship Id="rId1" Type="http://schemas.openxmlformats.org/officeDocument/2006/relationships/slideLayout" Target="../slideLayouts/slideLayout26.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3.svg"/><Relationship Id="rId4" Type="http://schemas.openxmlformats.org/officeDocument/2006/relationships/diagramQuickStyle" Target="../diagrams/quickStyle2.xml"/><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3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p:nvSpPr>
        <p:spPr>
          <a:xfrm>
            <a:off x="0" y="5636915"/>
            <a:ext cx="9144000" cy="9458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a:endParaRPr>
          </a:p>
        </p:txBody>
      </p:sp>
      <p:sp>
        <p:nvSpPr>
          <p:cNvPr id="6" name="TextBox 5"/>
          <p:cNvSpPr txBox="1"/>
          <p:nvPr/>
        </p:nvSpPr>
        <p:spPr>
          <a:xfrm>
            <a:off x="0" y="5786650"/>
            <a:ext cx="9144000" cy="646331"/>
          </a:xfrm>
          <a:prstGeom prst="rect">
            <a:avLst/>
          </a:prstGeom>
          <a:noFill/>
        </p:spPr>
        <p:txBody>
          <a:bodyPr wrap="square" rtlCol="0">
            <a:spAutoFit/>
          </a:bodyPr>
          <a:lstStyle/>
          <a:p>
            <a:pPr algn="ctr" defTabSz="685800" fontAlgn="auto">
              <a:spcBef>
                <a:spcPts val="0"/>
              </a:spcBef>
              <a:spcAft>
                <a:spcPts val="0"/>
              </a:spcAft>
            </a:pPr>
            <a:r>
              <a:rPr lang="en-US" sz="3600" b="1">
                <a:solidFill>
                  <a:srgbClr val="000000"/>
                </a:solidFill>
                <a:latin typeface="Arial" panose="020B0604020202020204" pitchFamily="34" charset="0"/>
                <a:cs typeface="Arial" panose="020B0604020202020204" pitchFamily="34" charset="0"/>
              </a:rPr>
              <a:t>2022 Mid-Year Financial Update</a:t>
            </a:r>
          </a:p>
        </p:txBody>
      </p:sp>
      <p:pic>
        <p:nvPicPr>
          <p:cNvPr id="4" name="Picture 3">
            <a:extLst>
              <a:ext uri="{FF2B5EF4-FFF2-40B4-BE49-F238E27FC236}">
                <a16:creationId xmlns:a16="http://schemas.microsoft.com/office/drawing/2014/main" id="{ACAE60BD-FD59-4A70-AE32-A2B979141F80}"/>
              </a:ext>
            </a:extLst>
          </p:cNvPr>
          <p:cNvPicPr>
            <a:picLocks noChangeAspect="1"/>
          </p:cNvPicPr>
          <p:nvPr/>
        </p:nvPicPr>
        <p:blipFill>
          <a:blip r:embed="rId4"/>
          <a:stretch>
            <a:fillRect/>
          </a:stretch>
        </p:blipFill>
        <p:spPr>
          <a:xfrm>
            <a:off x="152400" y="5823278"/>
            <a:ext cx="597460" cy="573074"/>
          </a:xfrm>
          <a:prstGeom prst="rect">
            <a:avLst/>
          </a:prstGeom>
        </p:spPr>
      </p:pic>
      <p:sp>
        <p:nvSpPr>
          <p:cNvPr id="2" name="Slide Number Placeholder 1">
            <a:extLst>
              <a:ext uri="{FF2B5EF4-FFF2-40B4-BE49-F238E27FC236}">
                <a16:creationId xmlns:a16="http://schemas.microsoft.com/office/drawing/2014/main" id="{AAD400E0-D76F-8137-FE37-909A3FBF940C}"/>
              </a:ext>
            </a:extLst>
          </p:cNvPr>
          <p:cNvSpPr>
            <a:spLocks noGrp="1"/>
          </p:cNvSpPr>
          <p:nvPr>
            <p:ph type="sldNum" sz="quarter" idx="11"/>
          </p:nvPr>
        </p:nvSpPr>
        <p:spPr/>
        <p:txBody>
          <a:bodyPr/>
          <a:lstStyle/>
          <a:p>
            <a:fld id="{F9092C4B-5256-42C0-99E7-1AA7CC438B26}" type="slidenum">
              <a:rPr lang="en-US" altLang="en-US" smtClean="0"/>
              <a:pPr/>
              <a:t>1</a:t>
            </a:fld>
            <a:endParaRPr lang="en-US" altLang="en-US"/>
          </a:p>
        </p:txBody>
      </p:sp>
    </p:spTree>
    <p:extLst>
      <p:ext uri="{BB962C8B-B14F-4D97-AF65-F5344CB8AC3E}">
        <p14:creationId xmlns:p14="http://schemas.microsoft.com/office/powerpoint/2010/main" val="220665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AE85-5615-423F-8EEA-2726E7EFC02B}"/>
              </a:ext>
            </a:extLst>
          </p:cNvPr>
          <p:cNvSpPr>
            <a:spLocks noGrp="1"/>
          </p:cNvSpPr>
          <p:nvPr>
            <p:ph type="title"/>
          </p:nvPr>
        </p:nvSpPr>
        <p:spPr/>
        <p:txBody>
          <a:bodyPr/>
          <a:lstStyle/>
          <a:p>
            <a:r>
              <a:rPr lang="en-US" sz="3200">
                <a:latin typeface="Arial"/>
                <a:cs typeface="Arial"/>
              </a:rPr>
              <a:t>City of Savannah – Tax Digest Results</a:t>
            </a:r>
          </a:p>
        </p:txBody>
      </p:sp>
      <p:graphicFrame>
        <p:nvGraphicFramePr>
          <p:cNvPr id="12" name="Chart 11">
            <a:extLst>
              <a:ext uri="{FF2B5EF4-FFF2-40B4-BE49-F238E27FC236}">
                <a16:creationId xmlns:a16="http://schemas.microsoft.com/office/drawing/2014/main" id="{B789082C-DD8D-4524-8D3F-B511B5A76C89}"/>
              </a:ext>
            </a:extLst>
          </p:cNvPr>
          <p:cNvGraphicFramePr>
            <a:graphicFrameLocks/>
          </p:cNvGraphicFramePr>
          <p:nvPr>
            <p:extLst>
              <p:ext uri="{D42A27DB-BD31-4B8C-83A1-F6EECF244321}">
                <p14:modId xmlns:p14="http://schemas.microsoft.com/office/powerpoint/2010/main" val="2435531836"/>
              </p:ext>
            </p:extLst>
          </p:nvPr>
        </p:nvGraphicFramePr>
        <p:xfrm>
          <a:off x="3275045" y="838200"/>
          <a:ext cx="5868952" cy="5565166"/>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5BFECF1D-1322-4CFA-B224-5D12283FA94F}"/>
              </a:ext>
            </a:extLst>
          </p:cNvPr>
          <p:cNvSpPr>
            <a:spLocks noGrp="1"/>
          </p:cNvSpPr>
          <p:nvPr>
            <p:ph type="sldNum" sz="quarter" idx="10"/>
          </p:nvPr>
        </p:nvSpPr>
        <p:spPr/>
        <p:txBody>
          <a:bodyPr/>
          <a:lstStyle/>
          <a:p>
            <a:fld id="{C57F0C0E-56D6-4E43-87A7-8A4669234C13}" type="slidenum">
              <a:rPr lang="en-US" altLang="en-US" smtClean="0"/>
              <a:pPr/>
              <a:t>10</a:t>
            </a:fld>
            <a:endParaRPr lang="en-US" altLang="en-US"/>
          </a:p>
        </p:txBody>
      </p:sp>
      <p:sp>
        <p:nvSpPr>
          <p:cNvPr id="5" name="Content Placeholder 2">
            <a:extLst>
              <a:ext uri="{FF2B5EF4-FFF2-40B4-BE49-F238E27FC236}">
                <a16:creationId xmlns:a16="http://schemas.microsoft.com/office/drawing/2014/main" id="{B84F2D87-1802-4BE7-86D0-99B57E5D5206}"/>
              </a:ext>
            </a:extLst>
          </p:cNvPr>
          <p:cNvSpPr txBox="1">
            <a:spLocks/>
          </p:cNvSpPr>
          <p:nvPr/>
        </p:nvSpPr>
        <p:spPr>
          <a:xfrm>
            <a:off x="-68094" y="653109"/>
            <a:ext cx="2947481" cy="5750257"/>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Lato" panose="020F0502020204030203"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Lato" panose="020F0502020204030203" pitchFamily="34" charset="0"/>
              </a:defRPr>
            </a:lvl2pPr>
            <a:lvl3pPr marL="1143000" indent="-228600" algn="l" rtl="0" eaLnBrk="1" fontAlgn="base" hangingPunct="1">
              <a:spcBef>
                <a:spcPct val="20000"/>
              </a:spcBef>
              <a:spcAft>
                <a:spcPct val="0"/>
              </a:spcAft>
              <a:buChar char="•"/>
              <a:defRPr sz="2400">
                <a:solidFill>
                  <a:schemeClr val="tx1"/>
                </a:solidFill>
                <a:latin typeface="Lato" panose="020F0502020204030203" pitchFamily="34" charset="0"/>
              </a:defRPr>
            </a:lvl3pPr>
            <a:lvl4pPr marL="1600200" indent="-228600" algn="l" rtl="0" eaLnBrk="1" fontAlgn="base" hangingPunct="1">
              <a:spcBef>
                <a:spcPct val="20000"/>
              </a:spcBef>
              <a:spcAft>
                <a:spcPct val="0"/>
              </a:spcAft>
              <a:buChar char="–"/>
              <a:defRPr sz="2000">
                <a:solidFill>
                  <a:schemeClr val="tx1"/>
                </a:solidFill>
                <a:latin typeface="Lato" panose="020F0502020204030203" pitchFamily="34" charset="0"/>
              </a:defRPr>
            </a:lvl4pPr>
            <a:lvl5pPr marL="2057400" indent="-228600" algn="l" rtl="0" eaLnBrk="1" fontAlgn="base" hangingPunct="1">
              <a:spcBef>
                <a:spcPct val="20000"/>
              </a:spcBef>
              <a:spcAft>
                <a:spcPct val="0"/>
              </a:spcAft>
              <a:buChar char="»"/>
              <a:defRPr sz="2000">
                <a:solidFill>
                  <a:schemeClr val="tx1"/>
                </a:solidFill>
                <a:latin typeface="Lato" panose="020F0502020204030203"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ts val="600"/>
              </a:spcAft>
              <a:buClrTx/>
              <a:buSzTx/>
              <a:buFontTx/>
              <a:buChar char="•"/>
              <a:tabLst/>
              <a:defRPr/>
            </a:pPr>
            <a:endParaRPr kumimoji="0" lang="en-US" sz="22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endParaRP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r>
              <a:rPr kumimoji="0" lang="en-US" sz="22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Modest growth has occurred each year since 2017, annual average of </a:t>
            </a:r>
            <a:r>
              <a:rPr lang="en-US" sz="2200" kern="0">
                <a:solidFill>
                  <a:srgbClr val="000000"/>
                </a:solidFill>
                <a:ea typeface="Lato" panose="020F0502020204030203" pitchFamily="34" charset="0"/>
                <a:cs typeface="Lato" panose="020F0502020204030203" pitchFamily="34" charset="0"/>
              </a:rPr>
              <a:t>6%</a:t>
            </a:r>
            <a:endParaRPr kumimoji="0" lang="en-US" sz="22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endParaRP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r>
              <a:rPr kumimoji="0" lang="en-US" sz="22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Much of the growth in 2022 is attributable to significant increases in reassessment value</a:t>
            </a: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r>
              <a:rPr kumimoji="0" lang="en-US" sz="2200" b="0" i="0" u="none" strike="noStrike" kern="0" cap="none" spc="0" normalizeH="0" baseline="0" noProof="0">
                <a:ln>
                  <a:noFill/>
                </a:ln>
                <a:solidFill>
                  <a:srgbClr val="000000"/>
                </a:solidFill>
                <a:effectLst/>
                <a:uLnTx/>
                <a:uFillTx/>
                <a:ea typeface="Lato" panose="020F0502020204030203" pitchFamily="34" charset="0"/>
                <a:cs typeface="Lato" panose="020F0502020204030203" pitchFamily="34" charset="0"/>
              </a:rPr>
              <a:t>The assumed collection rate for projections is 88%</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82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0FCBE-1772-4ACF-9484-6021B295F08D}"/>
              </a:ext>
            </a:extLst>
          </p:cNvPr>
          <p:cNvSpPr>
            <a:spLocks noGrp="1"/>
          </p:cNvSpPr>
          <p:nvPr>
            <p:ph type="title"/>
          </p:nvPr>
        </p:nvSpPr>
        <p:spPr>
          <a:xfrm>
            <a:off x="121594" y="0"/>
            <a:ext cx="8900810" cy="838200"/>
          </a:xfrm>
        </p:spPr>
        <p:txBody>
          <a:bodyPr/>
          <a:lstStyle/>
          <a:p>
            <a:r>
              <a:rPr lang="en-US" sz="3200">
                <a:latin typeface="Arial" panose="020B0604020202020204" pitchFamily="34" charset="0"/>
                <a:cs typeface="Arial" panose="020B0604020202020204" pitchFamily="34" charset="0"/>
              </a:rPr>
              <a:t>Property Tax Projection</a:t>
            </a:r>
          </a:p>
        </p:txBody>
      </p:sp>
      <p:sp>
        <p:nvSpPr>
          <p:cNvPr id="4" name="Slide Number Placeholder 3">
            <a:extLst>
              <a:ext uri="{FF2B5EF4-FFF2-40B4-BE49-F238E27FC236}">
                <a16:creationId xmlns:a16="http://schemas.microsoft.com/office/drawing/2014/main" id="{EF2B312E-8359-4B6C-AF37-CB5A3F426D36}"/>
              </a:ext>
            </a:extLst>
          </p:cNvPr>
          <p:cNvSpPr>
            <a:spLocks noGrp="1"/>
          </p:cNvSpPr>
          <p:nvPr>
            <p:ph type="sldNum" sz="quarter" idx="10"/>
          </p:nvPr>
        </p:nvSpPr>
        <p:spPr/>
        <p:txBody>
          <a:bodyPr/>
          <a:lstStyle/>
          <a:p>
            <a:fld id="{C57F0C0E-56D6-4E43-87A7-8A4669234C13}" type="slidenum">
              <a:rPr lang="en-US" altLang="en-US" smtClean="0"/>
              <a:pPr/>
              <a:t>11</a:t>
            </a:fld>
            <a:endParaRPr lang="en-US" altLang="en-US"/>
          </a:p>
        </p:txBody>
      </p:sp>
      <p:graphicFrame>
        <p:nvGraphicFramePr>
          <p:cNvPr id="3" name="Table 4">
            <a:extLst>
              <a:ext uri="{FF2B5EF4-FFF2-40B4-BE49-F238E27FC236}">
                <a16:creationId xmlns:a16="http://schemas.microsoft.com/office/drawing/2014/main" id="{8D5B974E-1271-4932-B185-350183F48BFF}"/>
              </a:ext>
            </a:extLst>
          </p:cNvPr>
          <p:cNvGraphicFramePr>
            <a:graphicFrameLocks noGrp="1"/>
          </p:cNvGraphicFramePr>
          <p:nvPr>
            <p:extLst>
              <p:ext uri="{D42A27DB-BD31-4B8C-83A1-F6EECF244321}">
                <p14:modId xmlns:p14="http://schemas.microsoft.com/office/powerpoint/2010/main" val="966817638"/>
              </p:ext>
            </p:extLst>
          </p:nvPr>
        </p:nvGraphicFramePr>
        <p:xfrm>
          <a:off x="121595" y="849549"/>
          <a:ext cx="8900809" cy="1920240"/>
        </p:xfrm>
        <a:graphic>
          <a:graphicData uri="http://schemas.openxmlformats.org/drawingml/2006/table">
            <a:tbl>
              <a:tblPr firstRow="1" bandRow="1">
                <a:effectLst>
                  <a:outerShdw blurRad="50800" dist="38100" dir="16200000" rotWithShape="0">
                    <a:prstClr val="black">
                      <a:alpha val="40000"/>
                    </a:prstClr>
                  </a:outerShdw>
                </a:effectLst>
                <a:tableStyleId>{5C22544A-7EE6-4342-B048-85BDC9FD1C3A}</a:tableStyleId>
              </a:tblPr>
              <a:tblGrid>
                <a:gridCol w="1399933">
                  <a:extLst>
                    <a:ext uri="{9D8B030D-6E8A-4147-A177-3AD203B41FA5}">
                      <a16:colId xmlns:a16="http://schemas.microsoft.com/office/drawing/2014/main" val="888752367"/>
                    </a:ext>
                  </a:extLst>
                </a:gridCol>
                <a:gridCol w="1073978">
                  <a:extLst>
                    <a:ext uri="{9D8B030D-6E8A-4147-A177-3AD203B41FA5}">
                      <a16:colId xmlns:a16="http://schemas.microsoft.com/office/drawing/2014/main" val="1932678674"/>
                    </a:ext>
                  </a:extLst>
                </a:gridCol>
                <a:gridCol w="1609547">
                  <a:extLst>
                    <a:ext uri="{9D8B030D-6E8A-4147-A177-3AD203B41FA5}">
                      <a16:colId xmlns:a16="http://schemas.microsoft.com/office/drawing/2014/main" val="369737481"/>
                    </a:ext>
                  </a:extLst>
                </a:gridCol>
                <a:gridCol w="1435169">
                  <a:extLst>
                    <a:ext uri="{9D8B030D-6E8A-4147-A177-3AD203B41FA5}">
                      <a16:colId xmlns:a16="http://schemas.microsoft.com/office/drawing/2014/main" val="2175223169"/>
                    </a:ext>
                  </a:extLst>
                </a:gridCol>
                <a:gridCol w="1645929">
                  <a:extLst>
                    <a:ext uri="{9D8B030D-6E8A-4147-A177-3AD203B41FA5}">
                      <a16:colId xmlns:a16="http://schemas.microsoft.com/office/drawing/2014/main" val="1893102119"/>
                    </a:ext>
                  </a:extLst>
                </a:gridCol>
                <a:gridCol w="1736253">
                  <a:extLst>
                    <a:ext uri="{9D8B030D-6E8A-4147-A177-3AD203B41FA5}">
                      <a16:colId xmlns:a16="http://schemas.microsoft.com/office/drawing/2014/main" val="2167522588"/>
                    </a:ext>
                  </a:extLst>
                </a:gridCol>
              </a:tblGrid>
              <a:tr h="403710">
                <a:tc>
                  <a:txBody>
                    <a:bodyPr/>
                    <a:lstStyle/>
                    <a:p>
                      <a:endParaRPr lang="en-US"/>
                    </a:p>
                  </a:txBody>
                  <a:tcPr>
                    <a:cell3D prstMaterial="dkEdge">
                      <a:bevel w="50800" prst="hardEdge"/>
                      <a:lightRig rig="flood" dir="t"/>
                    </a:cell3D>
                  </a:tcPr>
                </a:tc>
                <a:tc>
                  <a:txBody>
                    <a:bodyPr/>
                    <a:lstStyle/>
                    <a:p>
                      <a:pPr algn="ctr"/>
                      <a:r>
                        <a:rPr lang="en-US"/>
                        <a:t>Millage Rate</a:t>
                      </a:r>
                    </a:p>
                  </a:txBody>
                  <a:tcPr anchor="ctr">
                    <a:cell3D prstMaterial="dkEdge">
                      <a:bevel w="50800" prst="hardEdge"/>
                      <a:lightRig rig="flood" dir="t"/>
                    </a:cell3D>
                  </a:tcPr>
                </a:tc>
                <a:tc>
                  <a:txBody>
                    <a:bodyPr/>
                    <a:lstStyle/>
                    <a:p>
                      <a:pPr algn="ctr"/>
                      <a:r>
                        <a:rPr lang="en-US"/>
                        <a:t>Taxable Assessed Value</a:t>
                      </a:r>
                    </a:p>
                  </a:txBody>
                  <a:tcPr anchor="ctr">
                    <a:cell3D prstMaterial="dkEdge">
                      <a:bevel w="50800" prst="hardEdge"/>
                      <a:lightRig rig="flood" dir="t"/>
                    </a:cell3D>
                  </a:tcPr>
                </a:tc>
                <a:tc>
                  <a:txBody>
                    <a:bodyPr/>
                    <a:lstStyle/>
                    <a:p>
                      <a:pPr algn="ctr"/>
                      <a:r>
                        <a:rPr lang="en-US"/>
                        <a:t>2022 Revenue Projection</a:t>
                      </a:r>
                    </a:p>
                  </a:txBody>
                  <a:tcPr anchor="ctr">
                    <a:cell3D prstMaterial="dkEdge">
                      <a:bevel w="50800" prst="hardEdge"/>
                      <a:lightRig rig="flood" dir="t"/>
                    </a:cell3D>
                  </a:tcPr>
                </a:tc>
                <a:tc>
                  <a:txBody>
                    <a:bodyPr/>
                    <a:lstStyle/>
                    <a:p>
                      <a:pPr algn="ctr"/>
                      <a:r>
                        <a:rPr lang="en-US"/>
                        <a:t>2022 Adopted Budget</a:t>
                      </a:r>
                    </a:p>
                  </a:txBody>
                  <a:tcPr anchor="ctr">
                    <a:cell3D prstMaterial="dkEdge">
                      <a:bevel w="50800" prst="hardEdge"/>
                      <a:lightRig rig="flood" dir="t"/>
                    </a:cell3D>
                  </a:tcPr>
                </a:tc>
                <a:tc>
                  <a:txBody>
                    <a:bodyPr/>
                    <a:lstStyle/>
                    <a:p>
                      <a:pPr algn="ctr"/>
                      <a:r>
                        <a:rPr lang="en-US"/>
                        <a:t>Variance with Budget</a:t>
                      </a:r>
                    </a:p>
                  </a:txBody>
                  <a:tcPr anchor="ctr">
                    <a:cell3D prstMaterial="dkEdge">
                      <a:bevel w="50800" prst="hardEdge"/>
                      <a:lightRig rig="flood" dir="t"/>
                    </a:cell3D>
                  </a:tcPr>
                </a:tc>
                <a:extLst>
                  <a:ext uri="{0D108BD9-81ED-4DB2-BD59-A6C34878D82A}">
                    <a16:rowId xmlns:a16="http://schemas.microsoft.com/office/drawing/2014/main" val="4070125955"/>
                  </a:ext>
                </a:extLst>
              </a:tr>
              <a:tr h="513161">
                <a:tc>
                  <a:txBody>
                    <a:bodyPr/>
                    <a:lstStyle/>
                    <a:p>
                      <a:r>
                        <a:rPr lang="en-US" b="1"/>
                        <a:t>2022 Budgeted Millage Rate</a:t>
                      </a:r>
                    </a:p>
                  </a:txBody>
                  <a:tcPr>
                    <a:cell3D prstMaterial="dkEdge">
                      <a:bevel w="50800" prst="hardEdge"/>
                      <a:lightRig rig="flood" dir="t"/>
                    </a:cell3D>
                  </a:tcPr>
                </a:tc>
                <a:tc>
                  <a:txBody>
                    <a:bodyPr/>
                    <a:lstStyle/>
                    <a:p>
                      <a:r>
                        <a:rPr lang="en-US" sz="1600"/>
                        <a:t>12.739</a:t>
                      </a:r>
                    </a:p>
                  </a:txBody>
                  <a:tcPr>
                    <a:cell3D prstMaterial="dkEdge">
                      <a:bevel w="50800" prst="hardEdge"/>
                      <a:lightRig rig="flood" dir="t"/>
                    </a:cell3D>
                  </a:tcPr>
                </a:tc>
                <a:tc>
                  <a:txBody>
                    <a:bodyPr/>
                    <a:lstStyle/>
                    <a:p>
                      <a:pPr algn="r"/>
                      <a:r>
                        <a:rPr lang="en-US" sz="1600"/>
                        <a:t>$7,368,703,803</a:t>
                      </a:r>
                    </a:p>
                  </a:txBody>
                  <a:tcPr>
                    <a:cell3D prstMaterial="dkEdge">
                      <a:bevel prst="cross"/>
                      <a:lightRig rig="flood" dir="t"/>
                    </a:cell3D>
                  </a:tcPr>
                </a:tc>
                <a:tc>
                  <a:txBody>
                    <a:bodyPr/>
                    <a:lstStyle/>
                    <a:p>
                      <a:pPr algn="r"/>
                      <a:r>
                        <a:rPr lang="en-US" sz="1600"/>
                        <a:t>$82,464,420</a:t>
                      </a:r>
                    </a:p>
                  </a:txBody>
                  <a:tcPr>
                    <a:cell3D prstMaterial="dkEdge">
                      <a:bevel w="50800" prst="hardEdge"/>
                      <a:lightRig rig="flood" dir="t"/>
                    </a:cell3D>
                  </a:tcPr>
                </a:tc>
                <a:tc>
                  <a:txBody>
                    <a:bodyPr/>
                    <a:lstStyle/>
                    <a:p>
                      <a:pPr algn="r"/>
                      <a:r>
                        <a:rPr lang="en-US" sz="1600"/>
                        <a:t>$75,693,499</a:t>
                      </a:r>
                    </a:p>
                  </a:txBody>
                  <a:tcPr>
                    <a:cell3D prstMaterial="dkEdge">
                      <a:bevel w="50800" prst="hardEdge"/>
                      <a:lightRig rig="flood" dir="t"/>
                    </a:cell3D>
                  </a:tcPr>
                </a:tc>
                <a:tc>
                  <a:txBody>
                    <a:bodyPr/>
                    <a:lstStyle/>
                    <a:p>
                      <a:pPr algn="r"/>
                      <a:r>
                        <a:rPr lang="en-US" sz="1600"/>
                        <a:t>$6,770,921</a:t>
                      </a:r>
                    </a:p>
                    <a:p>
                      <a:pPr algn="r"/>
                      <a:endParaRPr lang="en-US" sz="1600"/>
                    </a:p>
                  </a:txBody>
                  <a:tcPr>
                    <a:cell3D prstMaterial="dkEdge">
                      <a:bevel w="50800" prst="hardEdge"/>
                      <a:lightRig rig="flood" dir="t"/>
                    </a:cell3D>
                  </a:tcPr>
                </a:tc>
                <a:extLst>
                  <a:ext uri="{0D108BD9-81ED-4DB2-BD59-A6C34878D82A}">
                    <a16:rowId xmlns:a16="http://schemas.microsoft.com/office/drawing/2014/main" val="3237231493"/>
                  </a:ext>
                </a:extLst>
              </a:tr>
              <a:tr h="460698">
                <a:tc>
                  <a:txBody>
                    <a:bodyPr/>
                    <a:lstStyle/>
                    <a:p>
                      <a:r>
                        <a:rPr lang="en-US" b="1"/>
                        <a:t>2022 Proposed Millage Rate</a:t>
                      </a:r>
                    </a:p>
                  </a:txBody>
                  <a:tcPr>
                    <a:cell3D prstMaterial="dkEdge">
                      <a:bevel w="50800" prst="hardEdge"/>
                      <a:lightRig rig="flood" dir="t"/>
                    </a:cell3D>
                  </a:tcPr>
                </a:tc>
                <a:tc>
                  <a:txBody>
                    <a:bodyPr/>
                    <a:lstStyle/>
                    <a:p>
                      <a:r>
                        <a:rPr lang="en-US" sz="1600"/>
                        <a:t>12.200</a:t>
                      </a:r>
                    </a:p>
                  </a:txBody>
                  <a:tcPr>
                    <a:cell3D prstMaterial="dkEdge">
                      <a:bevel w="50800" prst="hardEdge"/>
                      <a:lightRig rig="flood" dir="t"/>
                    </a:cell3D>
                  </a:tcPr>
                </a:tc>
                <a:tc>
                  <a:txBody>
                    <a:bodyPr/>
                    <a:lstStyle/>
                    <a:p>
                      <a:pPr algn="r"/>
                      <a:r>
                        <a:rPr lang="en-US" sz="1600"/>
                        <a:t>$7,368,703,803</a:t>
                      </a:r>
                    </a:p>
                  </a:txBody>
                  <a:tcPr>
                    <a:cell3D prstMaterial="dkEdge">
                      <a:bevel w="50800" prst="hardEdge"/>
                      <a:lightRig rig="flood" dir="t"/>
                    </a:cell3D>
                  </a:tcPr>
                </a:tc>
                <a:tc>
                  <a:txBody>
                    <a:bodyPr/>
                    <a:lstStyle/>
                    <a:p>
                      <a:pPr algn="r"/>
                      <a:r>
                        <a:rPr lang="en-US" sz="1600"/>
                        <a:t>$78,975,267</a:t>
                      </a:r>
                    </a:p>
                  </a:txBody>
                  <a:tcPr>
                    <a:cell3D prstMaterial="dkEdge">
                      <a:bevel w="50800" prst="hardEdge"/>
                      <a:lightRig rig="flood" dir="t"/>
                    </a:cell3D>
                  </a:tcPr>
                </a:tc>
                <a:tc>
                  <a:txBody>
                    <a:bodyPr/>
                    <a:lstStyle/>
                    <a:p>
                      <a:pPr algn="r"/>
                      <a:r>
                        <a:rPr lang="en-US" sz="1600"/>
                        <a:t>$75,693,499</a:t>
                      </a:r>
                    </a:p>
                  </a:txBody>
                  <a:tcPr>
                    <a:cell3D prstMaterial="dkEdge">
                      <a:bevel w="50800" prst="hardEdge"/>
                      <a:lightRig rig="flood" dir="t"/>
                    </a:cell3D>
                  </a:tcPr>
                </a:tc>
                <a:tc>
                  <a:txBody>
                    <a:bodyPr/>
                    <a:lstStyle/>
                    <a:p>
                      <a:pPr algn="r"/>
                      <a:r>
                        <a:rPr lang="en-US" sz="1600"/>
                        <a:t>$3,281,768</a:t>
                      </a:r>
                    </a:p>
                  </a:txBody>
                  <a:tcPr>
                    <a:cell3D prstMaterial="dkEdge">
                      <a:bevel w="50800" prst="hardEdge"/>
                      <a:lightRig rig="flood" dir="t"/>
                    </a:cell3D>
                  </a:tcPr>
                </a:tc>
                <a:extLst>
                  <a:ext uri="{0D108BD9-81ED-4DB2-BD59-A6C34878D82A}">
                    <a16:rowId xmlns:a16="http://schemas.microsoft.com/office/drawing/2014/main" val="2812515646"/>
                  </a:ext>
                </a:extLst>
              </a:tr>
            </a:tbl>
          </a:graphicData>
        </a:graphic>
      </p:graphicFrame>
      <p:graphicFrame>
        <p:nvGraphicFramePr>
          <p:cNvPr id="7" name="Chart 6">
            <a:extLst>
              <a:ext uri="{FF2B5EF4-FFF2-40B4-BE49-F238E27FC236}">
                <a16:creationId xmlns:a16="http://schemas.microsoft.com/office/drawing/2014/main" id="{A4A1D2B4-F59A-459D-86F2-CD5968979996}"/>
              </a:ext>
            </a:extLst>
          </p:cNvPr>
          <p:cNvGraphicFramePr>
            <a:graphicFrameLocks/>
          </p:cNvGraphicFramePr>
          <p:nvPr>
            <p:extLst>
              <p:ext uri="{D42A27DB-BD31-4B8C-83A1-F6EECF244321}">
                <p14:modId xmlns:p14="http://schemas.microsoft.com/office/powerpoint/2010/main" val="943360908"/>
              </p:ext>
            </p:extLst>
          </p:nvPr>
        </p:nvGraphicFramePr>
        <p:xfrm>
          <a:off x="2451370" y="2781138"/>
          <a:ext cx="4086589" cy="36222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9377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30DFDB-7C77-F7EA-7FC2-E465AEF77A40}"/>
              </a:ext>
            </a:extLst>
          </p:cNvPr>
          <p:cNvSpPr>
            <a:spLocks noGrp="1"/>
          </p:cNvSpPr>
          <p:nvPr>
            <p:ph type="title"/>
          </p:nvPr>
        </p:nvSpPr>
        <p:spPr/>
        <p:txBody>
          <a:bodyPr/>
          <a:lstStyle/>
          <a:p>
            <a:r>
              <a:rPr lang="en-US"/>
              <a:t>Largest Property Taxpayers</a:t>
            </a:r>
          </a:p>
        </p:txBody>
      </p:sp>
      <p:sp>
        <p:nvSpPr>
          <p:cNvPr id="2" name="Slide Number Placeholder 1">
            <a:extLst>
              <a:ext uri="{FF2B5EF4-FFF2-40B4-BE49-F238E27FC236}">
                <a16:creationId xmlns:a16="http://schemas.microsoft.com/office/drawing/2014/main" id="{F025207E-553E-49C1-AABA-4CF9F73A3CDF}"/>
              </a:ext>
            </a:extLst>
          </p:cNvPr>
          <p:cNvSpPr>
            <a:spLocks noGrp="1"/>
          </p:cNvSpPr>
          <p:nvPr>
            <p:ph type="sldNum" sz="quarter" idx="10"/>
          </p:nvPr>
        </p:nvSpPr>
        <p:spPr/>
        <p:txBody>
          <a:bodyPr/>
          <a:lstStyle/>
          <a:p>
            <a:fld id="{C57F0C0E-56D6-4E43-87A7-8A4669234C13}" type="slidenum">
              <a:rPr lang="en-US" altLang="en-US" smtClean="0"/>
              <a:pPr/>
              <a:t>12</a:t>
            </a:fld>
            <a:endParaRPr lang="en-US" altLang="en-US"/>
          </a:p>
        </p:txBody>
      </p:sp>
      <p:pic>
        <p:nvPicPr>
          <p:cNvPr id="6" name="Picture 5">
            <a:extLst>
              <a:ext uri="{FF2B5EF4-FFF2-40B4-BE49-F238E27FC236}">
                <a16:creationId xmlns:a16="http://schemas.microsoft.com/office/drawing/2014/main" id="{53A747D8-A149-403A-AE48-05586F809137}"/>
              </a:ext>
            </a:extLst>
          </p:cNvPr>
          <p:cNvPicPr>
            <a:picLocks noChangeAspect="1"/>
          </p:cNvPicPr>
          <p:nvPr/>
        </p:nvPicPr>
        <p:blipFill>
          <a:blip r:embed="rId3"/>
          <a:stretch>
            <a:fillRect/>
          </a:stretch>
        </p:blipFill>
        <p:spPr>
          <a:xfrm>
            <a:off x="0" y="838200"/>
            <a:ext cx="9112064" cy="53274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10569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4687FC-F514-4948-9907-E6313F3866D5}"/>
              </a:ext>
            </a:extLst>
          </p:cNvPr>
          <p:cNvPicPr>
            <a:picLocks noChangeAspect="1"/>
          </p:cNvPicPr>
          <p:nvPr/>
        </p:nvPicPr>
        <p:blipFill>
          <a:blip r:embed="rId3"/>
          <a:stretch>
            <a:fillRect/>
          </a:stretch>
        </p:blipFill>
        <p:spPr>
          <a:xfrm>
            <a:off x="0" y="4838686"/>
            <a:ext cx="9144000" cy="1183488"/>
          </a:xfrm>
          <a:prstGeom prst="rect">
            <a:avLst/>
          </a:prstGeom>
        </p:spPr>
      </p:pic>
      <p:sp>
        <p:nvSpPr>
          <p:cNvPr id="5" name="Title 4">
            <a:extLst>
              <a:ext uri="{FF2B5EF4-FFF2-40B4-BE49-F238E27FC236}">
                <a16:creationId xmlns:a16="http://schemas.microsoft.com/office/drawing/2014/main" id="{3D0D6FB0-C054-433E-367F-DB4AA7FF1D66}"/>
              </a:ext>
            </a:extLst>
          </p:cNvPr>
          <p:cNvSpPr>
            <a:spLocks noGrp="1"/>
          </p:cNvSpPr>
          <p:nvPr>
            <p:ph type="title"/>
          </p:nvPr>
        </p:nvSpPr>
        <p:spPr/>
        <p:txBody>
          <a:bodyPr/>
          <a:lstStyle/>
          <a:p>
            <a:r>
              <a:rPr lang="en-US"/>
              <a:t>City of Savannah, Georgia</a:t>
            </a:r>
            <a:br>
              <a:rPr lang="en-US"/>
            </a:br>
            <a:r>
              <a:rPr lang="en-US" sz="2400" b="0"/>
              <a:t>Direct &amp; Overlapping</a:t>
            </a:r>
            <a:r>
              <a:rPr lang="en-US" sz="2400" b="0" baseline="30000"/>
              <a:t>1</a:t>
            </a:r>
            <a:r>
              <a:rPr lang="en-US" sz="2400" b="0"/>
              <a:t> Property Tax Rates, Last Ten Fiscal Years</a:t>
            </a:r>
            <a:endParaRPr lang="en-US"/>
          </a:p>
        </p:txBody>
      </p:sp>
      <p:sp>
        <p:nvSpPr>
          <p:cNvPr id="2" name="Slide Number Placeholder 1">
            <a:extLst>
              <a:ext uri="{FF2B5EF4-FFF2-40B4-BE49-F238E27FC236}">
                <a16:creationId xmlns:a16="http://schemas.microsoft.com/office/drawing/2014/main" id="{8F5AAABA-3700-42AB-A9F5-4EAC7774DEA6}"/>
              </a:ext>
            </a:extLst>
          </p:cNvPr>
          <p:cNvSpPr>
            <a:spLocks noGrp="1"/>
          </p:cNvSpPr>
          <p:nvPr>
            <p:ph type="sldNum" sz="quarter" idx="10"/>
          </p:nvPr>
        </p:nvSpPr>
        <p:spPr/>
        <p:txBody>
          <a:bodyPr/>
          <a:lstStyle/>
          <a:p>
            <a:fld id="{C57F0C0E-56D6-4E43-87A7-8A4669234C13}" type="slidenum">
              <a:rPr lang="en-US" altLang="en-US" smtClean="0"/>
              <a:pPr/>
              <a:t>13</a:t>
            </a:fld>
            <a:endParaRPr lang="en-US" altLang="en-US"/>
          </a:p>
        </p:txBody>
      </p:sp>
      <p:pic>
        <p:nvPicPr>
          <p:cNvPr id="9" name="Picture 8">
            <a:extLst>
              <a:ext uri="{FF2B5EF4-FFF2-40B4-BE49-F238E27FC236}">
                <a16:creationId xmlns:a16="http://schemas.microsoft.com/office/drawing/2014/main" id="{A5F8ED08-A378-4B0C-B6B5-639BD5B42FA6}"/>
              </a:ext>
            </a:extLst>
          </p:cNvPr>
          <p:cNvPicPr>
            <a:picLocks noChangeAspect="1"/>
          </p:cNvPicPr>
          <p:nvPr/>
        </p:nvPicPr>
        <p:blipFill rotWithShape="1">
          <a:blip r:embed="rId4"/>
          <a:srcRect l="5048" t="30569" r="3204" b="4345"/>
          <a:stretch/>
        </p:blipFill>
        <p:spPr>
          <a:xfrm>
            <a:off x="150625" y="1010195"/>
            <a:ext cx="8842749" cy="2891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7226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95270C-1799-42FD-BA87-9D6AD6AE09B5}"/>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nSpc>
                <a:spcPct val="90000"/>
              </a:lnSpc>
            </a:pPr>
            <a:r>
              <a:rPr lang="en-US" sz="3500" kern="1200">
                <a:solidFill>
                  <a:srgbClr val="FFFFFF"/>
                </a:solidFill>
                <a:latin typeface="+mj-lt"/>
                <a:ea typeface="+mj-ea"/>
                <a:cs typeface="+mj-cs"/>
              </a:rPr>
              <a:t>2022 Property Tax Calendar</a:t>
            </a:r>
          </a:p>
        </p:txBody>
      </p:sp>
      <p:sp>
        <p:nvSpPr>
          <p:cNvPr id="4" name="Slide Number Placeholder 3">
            <a:extLst>
              <a:ext uri="{FF2B5EF4-FFF2-40B4-BE49-F238E27FC236}">
                <a16:creationId xmlns:a16="http://schemas.microsoft.com/office/drawing/2014/main" id="{2C66C7DA-D418-4576-9B2D-23D7F147DDC7}"/>
              </a:ext>
            </a:extLst>
          </p:cNvPr>
          <p:cNvSpPr>
            <a:spLocks noGrp="1"/>
          </p:cNvSpPr>
          <p:nvPr>
            <p:ph type="sldNum" sz="quarter" idx="10"/>
          </p:nvPr>
        </p:nvSpPr>
        <p:spPr>
          <a:xfrm>
            <a:off x="8778239" y="6455664"/>
            <a:ext cx="336042" cy="365125"/>
          </a:xfrm>
        </p:spPr>
        <p:txBody>
          <a:bodyPr vert="horz" lIns="91440" tIns="45720" rIns="91440" bIns="45720" rtlCol="0" anchor="ctr">
            <a:normAutofit/>
          </a:bodyPr>
          <a:lstStyle/>
          <a:p>
            <a:pPr>
              <a:spcAft>
                <a:spcPts val="600"/>
              </a:spcAft>
            </a:pPr>
            <a:fld id="{C57F0C0E-56D6-4E43-87A7-8A4669234C13}" type="slidenum">
              <a:rPr lang="en-US" altLang="en-US" sz="1000">
                <a:solidFill>
                  <a:schemeClr val="tx1">
                    <a:lumMod val="50000"/>
                    <a:lumOff val="50000"/>
                  </a:schemeClr>
                </a:solidFill>
                <a:latin typeface="+mn-lt"/>
              </a:rPr>
              <a:pPr>
                <a:spcAft>
                  <a:spcPts val="600"/>
                </a:spcAft>
              </a:pPr>
              <a:t>14</a:t>
            </a:fld>
            <a:endParaRPr lang="en-US" altLang="en-US" sz="1000">
              <a:solidFill>
                <a:schemeClr val="tx1">
                  <a:lumMod val="50000"/>
                  <a:lumOff val="50000"/>
                </a:schemeClr>
              </a:solidFill>
              <a:latin typeface="+mn-lt"/>
            </a:endParaRPr>
          </a:p>
        </p:txBody>
      </p:sp>
      <p:graphicFrame>
        <p:nvGraphicFramePr>
          <p:cNvPr id="3" name="Table 5">
            <a:extLst>
              <a:ext uri="{FF2B5EF4-FFF2-40B4-BE49-F238E27FC236}">
                <a16:creationId xmlns:a16="http://schemas.microsoft.com/office/drawing/2014/main" id="{46B6D181-05AF-46F6-B498-C15222E871A1}"/>
              </a:ext>
            </a:extLst>
          </p:cNvPr>
          <p:cNvGraphicFramePr>
            <a:graphicFrameLocks noGrp="1"/>
          </p:cNvGraphicFramePr>
          <p:nvPr>
            <p:extLst>
              <p:ext uri="{D42A27DB-BD31-4B8C-83A1-F6EECF244321}">
                <p14:modId xmlns:p14="http://schemas.microsoft.com/office/powerpoint/2010/main" val="2418484087"/>
              </p:ext>
            </p:extLst>
          </p:nvPr>
        </p:nvGraphicFramePr>
        <p:xfrm>
          <a:off x="3376821" y="996722"/>
          <a:ext cx="5419311" cy="4864560"/>
        </p:xfrm>
        <a:graphic>
          <a:graphicData uri="http://schemas.openxmlformats.org/drawingml/2006/table">
            <a:tbl>
              <a:tblPr firstRow="1" bandRow="1">
                <a:tableStyleId>{5C22544A-7EE6-4342-B048-85BDC9FD1C3A}</a:tableStyleId>
              </a:tblPr>
              <a:tblGrid>
                <a:gridCol w="2852406">
                  <a:extLst>
                    <a:ext uri="{9D8B030D-6E8A-4147-A177-3AD203B41FA5}">
                      <a16:colId xmlns:a16="http://schemas.microsoft.com/office/drawing/2014/main" val="76180266"/>
                    </a:ext>
                  </a:extLst>
                </a:gridCol>
                <a:gridCol w="2566905">
                  <a:extLst>
                    <a:ext uri="{9D8B030D-6E8A-4147-A177-3AD203B41FA5}">
                      <a16:colId xmlns:a16="http://schemas.microsoft.com/office/drawing/2014/main" val="1194613093"/>
                    </a:ext>
                  </a:extLst>
                </a:gridCol>
              </a:tblGrid>
              <a:tr h="570090">
                <a:tc>
                  <a:txBody>
                    <a:bodyPr/>
                    <a:lstStyle/>
                    <a:p>
                      <a:pPr lvl="0">
                        <a:buNone/>
                      </a:pPr>
                      <a:r>
                        <a:rPr lang="en-US" sz="1400" b="1" i="0" u="none" strike="noStrike" noProof="0">
                          <a:latin typeface="Arial"/>
                        </a:rPr>
                        <a:t>Initial Consideration</a:t>
                      </a:r>
                      <a:endParaRPr lang="en-US" sz="1400"/>
                    </a:p>
                  </a:txBody>
                  <a:tcPr marL="93971" marR="93971" marT="46985" marB="46985" anchor="ctr"/>
                </a:tc>
                <a:tc>
                  <a:txBody>
                    <a:bodyPr/>
                    <a:lstStyle/>
                    <a:p>
                      <a:pPr lvl="0">
                        <a:buNone/>
                      </a:pPr>
                      <a:r>
                        <a:rPr lang="en-US" sz="1400" b="1" i="0" u="none" strike="noStrike" noProof="0">
                          <a:latin typeface="Arial"/>
                        </a:rPr>
                        <a:t>Budget Retreat-November 2021</a:t>
                      </a:r>
                      <a:endParaRPr lang="en-US" sz="1400"/>
                    </a:p>
                  </a:txBody>
                  <a:tcPr marL="93971" marR="93971" marT="46985" marB="46985" anchor="ctr"/>
                </a:tc>
                <a:extLst>
                  <a:ext uri="{0D108BD9-81ED-4DB2-BD59-A6C34878D82A}">
                    <a16:rowId xmlns:a16="http://schemas.microsoft.com/office/drawing/2014/main" val="1998728113"/>
                  </a:ext>
                </a:extLst>
              </a:tr>
              <a:tr h="554428">
                <a:tc>
                  <a:txBody>
                    <a:bodyPr/>
                    <a:lstStyle/>
                    <a:p>
                      <a:pPr lvl="0">
                        <a:buNone/>
                      </a:pPr>
                      <a:r>
                        <a:rPr lang="en-US" sz="1400" b="0" i="0" u="none" strike="noStrike" noProof="0">
                          <a:latin typeface="Arial"/>
                        </a:rPr>
                        <a:t>Receive Digest from Chatham County</a:t>
                      </a:r>
                      <a:endParaRPr lang="en-US" sz="1400"/>
                    </a:p>
                  </a:txBody>
                  <a:tcPr marL="93971" marR="93971" marT="46985" marB="46985" anchor="ctr"/>
                </a:tc>
                <a:tc>
                  <a:txBody>
                    <a:bodyPr/>
                    <a:lstStyle/>
                    <a:p>
                      <a:pPr lvl="0">
                        <a:buNone/>
                      </a:pPr>
                      <a:r>
                        <a:rPr lang="en-US" sz="1400" b="0" i="0" u="none" strike="noStrike" noProof="0">
                          <a:latin typeface="Arial"/>
                        </a:rPr>
                        <a:t>June 1, 2022</a:t>
                      </a:r>
                      <a:endParaRPr lang="en-US" sz="1400"/>
                    </a:p>
                  </a:txBody>
                  <a:tcPr marL="93971" marR="93971" marT="46985" marB="46985" anchor="ctr"/>
                </a:tc>
                <a:extLst>
                  <a:ext uri="{0D108BD9-81ED-4DB2-BD59-A6C34878D82A}">
                    <a16:rowId xmlns:a16="http://schemas.microsoft.com/office/drawing/2014/main" val="3897138537"/>
                  </a:ext>
                </a:extLst>
              </a:tr>
              <a:tr h="342994">
                <a:tc>
                  <a:txBody>
                    <a:bodyPr/>
                    <a:lstStyle/>
                    <a:p>
                      <a:pPr lvl="0">
                        <a:buNone/>
                      </a:pPr>
                      <a:r>
                        <a:rPr lang="en-US" sz="1400" b="0" i="0" u="none" strike="noStrike" noProof="0">
                          <a:latin typeface="Arial"/>
                        </a:rPr>
                        <a:t>Workshop Discussion</a:t>
                      </a:r>
                      <a:endParaRPr lang="en-US" sz="1400"/>
                    </a:p>
                  </a:txBody>
                  <a:tcPr marL="93971" marR="93971" marT="46985" marB="46985" anchor="ctr"/>
                </a:tc>
                <a:tc>
                  <a:txBody>
                    <a:bodyPr/>
                    <a:lstStyle/>
                    <a:p>
                      <a:pPr lvl="0">
                        <a:buNone/>
                      </a:pPr>
                      <a:r>
                        <a:rPr lang="en-US" sz="1400" b="0" i="0" u="none" strike="noStrike" noProof="0">
                          <a:latin typeface="Arial"/>
                        </a:rPr>
                        <a:t>July 14, 2022</a:t>
                      </a:r>
                      <a:endParaRPr lang="en-US" sz="1400"/>
                    </a:p>
                  </a:txBody>
                  <a:tcPr marL="93971" marR="93971" marT="46985" marB="46985" anchor="ctr"/>
                </a:tc>
                <a:extLst>
                  <a:ext uri="{0D108BD9-81ED-4DB2-BD59-A6C34878D82A}">
                    <a16:rowId xmlns:a16="http://schemas.microsoft.com/office/drawing/2014/main" val="1478640248"/>
                  </a:ext>
                </a:extLst>
              </a:tr>
              <a:tr h="554428">
                <a:tc>
                  <a:txBody>
                    <a:bodyPr/>
                    <a:lstStyle/>
                    <a:p>
                      <a:pPr lvl="0">
                        <a:buNone/>
                      </a:pPr>
                      <a:r>
                        <a:rPr lang="en-US" sz="1400" b="0" i="0" u="none" strike="noStrike" noProof="0">
                          <a:latin typeface="Arial"/>
                        </a:rPr>
                        <a:t>Advertisement of 5-Year History, 1st and 2nd Public Hearing</a:t>
                      </a:r>
                      <a:endParaRPr lang="en-US" sz="1400"/>
                    </a:p>
                  </a:txBody>
                  <a:tcPr marL="93971" marR="93971" marT="46985" marB="46985"/>
                </a:tc>
                <a:tc>
                  <a:txBody>
                    <a:bodyPr/>
                    <a:lstStyle/>
                    <a:p>
                      <a:pPr lvl="0">
                        <a:buNone/>
                      </a:pPr>
                      <a:r>
                        <a:rPr lang="en-US" sz="1400" b="0" i="0" u="none" strike="noStrike" noProof="0">
                          <a:latin typeface="Arial"/>
                        </a:rPr>
                        <a:t>July 7, 2022</a:t>
                      </a:r>
                      <a:endParaRPr lang="en-US" sz="1400"/>
                    </a:p>
                  </a:txBody>
                  <a:tcPr marL="93971" marR="93971" marT="46985" marB="46985"/>
                </a:tc>
                <a:extLst>
                  <a:ext uri="{0D108BD9-81ED-4DB2-BD59-A6C34878D82A}">
                    <a16:rowId xmlns:a16="http://schemas.microsoft.com/office/drawing/2014/main" val="1846955431"/>
                  </a:ext>
                </a:extLst>
              </a:tr>
              <a:tr h="342994">
                <a:tc>
                  <a:txBody>
                    <a:bodyPr/>
                    <a:lstStyle/>
                    <a:p>
                      <a:pPr lvl="0">
                        <a:buNone/>
                      </a:pPr>
                      <a:r>
                        <a:rPr lang="en-US" sz="1400" b="1" i="0" u="none" strike="noStrike" noProof="0">
                          <a:solidFill>
                            <a:srgbClr val="FF0000"/>
                          </a:solidFill>
                          <a:latin typeface="Arial"/>
                        </a:rPr>
                        <a:t>Public Hearing 1</a:t>
                      </a:r>
                      <a:endParaRPr lang="en-US" sz="1400" b="1">
                        <a:solidFill>
                          <a:srgbClr val="FF0000"/>
                        </a:solidFill>
                      </a:endParaRPr>
                    </a:p>
                  </a:txBody>
                  <a:tcPr marL="93971" marR="93971" marT="46985" marB="46985" anchor="ctr"/>
                </a:tc>
                <a:tc>
                  <a:txBody>
                    <a:bodyPr/>
                    <a:lstStyle/>
                    <a:p>
                      <a:pPr lvl="0">
                        <a:buNone/>
                      </a:pPr>
                      <a:r>
                        <a:rPr lang="en-US" sz="1400" b="1" i="0" u="none" strike="noStrike" noProof="0">
                          <a:solidFill>
                            <a:srgbClr val="FF0000"/>
                          </a:solidFill>
                          <a:latin typeface="Arial"/>
                        </a:rPr>
                        <a:t>July 14, 2022 </a:t>
                      </a:r>
                      <a:endParaRPr lang="en-US" sz="1400" b="1">
                        <a:solidFill>
                          <a:srgbClr val="FF0000"/>
                        </a:solidFill>
                      </a:endParaRPr>
                    </a:p>
                  </a:txBody>
                  <a:tcPr marL="93971" marR="93971" marT="46985" marB="46985" anchor="ctr"/>
                </a:tc>
                <a:extLst>
                  <a:ext uri="{0D108BD9-81ED-4DB2-BD59-A6C34878D82A}">
                    <a16:rowId xmlns:a16="http://schemas.microsoft.com/office/drawing/2014/main" val="1692188905"/>
                  </a:ext>
                </a:extLst>
              </a:tr>
              <a:tr h="554428">
                <a:tc>
                  <a:txBody>
                    <a:bodyPr/>
                    <a:lstStyle/>
                    <a:p>
                      <a:pPr lvl="0">
                        <a:buNone/>
                      </a:pPr>
                      <a:r>
                        <a:rPr lang="en-US" sz="1400" b="1" i="0" u="none" strike="noStrike" noProof="0">
                          <a:solidFill>
                            <a:srgbClr val="FF0000"/>
                          </a:solidFill>
                          <a:latin typeface="Arial"/>
                        </a:rPr>
                        <a:t>Public Hearing 2</a:t>
                      </a:r>
                      <a:endParaRPr lang="en-US" sz="1400" b="1">
                        <a:solidFill>
                          <a:srgbClr val="FF0000"/>
                        </a:solidFill>
                      </a:endParaRPr>
                    </a:p>
                  </a:txBody>
                  <a:tcPr marL="93971" marR="93971" marT="46985" marB="46985" anchor="ctr"/>
                </a:tc>
                <a:tc>
                  <a:txBody>
                    <a:bodyPr/>
                    <a:lstStyle/>
                    <a:p>
                      <a:pPr lvl="0">
                        <a:buNone/>
                      </a:pPr>
                      <a:r>
                        <a:rPr lang="en-US" sz="1400" b="1" i="0" u="none" strike="noStrike" noProof="0">
                          <a:solidFill>
                            <a:srgbClr val="FF0000"/>
                          </a:solidFill>
                          <a:latin typeface="Arial"/>
                        </a:rPr>
                        <a:t>July 28, 2022 (Special Meeting)</a:t>
                      </a:r>
                      <a:endParaRPr lang="en-US" sz="1400" b="1">
                        <a:solidFill>
                          <a:srgbClr val="FF0000"/>
                        </a:solidFill>
                      </a:endParaRPr>
                    </a:p>
                  </a:txBody>
                  <a:tcPr marL="93971" marR="93971" marT="46985" marB="46985" anchor="ctr"/>
                </a:tc>
                <a:extLst>
                  <a:ext uri="{0D108BD9-81ED-4DB2-BD59-A6C34878D82A}">
                    <a16:rowId xmlns:a16="http://schemas.microsoft.com/office/drawing/2014/main" val="2586880824"/>
                  </a:ext>
                </a:extLst>
              </a:tr>
              <a:tr h="554428">
                <a:tc>
                  <a:txBody>
                    <a:bodyPr/>
                    <a:lstStyle/>
                    <a:p>
                      <a:pPr lvl="0">
                        <a:buNone/>
                      </a:pPr>
                      <a:r>
                        <a:rPr lang="en-US" sz="1400" b="1" i="0" u="none" strike="noStrike" noProof="0">
                          <a:solidFill>
                            <a:srgbClr val="FF0000"/>
                          </a:solidFill>
                          <a:latin typeface="Arial"/>
                        </a:rPr>
                        <a:t>Public Hearing 3/Adoption of Millage Rate</a:t>
                      </a:r>
                      <a:endParaRPr lang="en-US" sz="1400" b="1">
                        <a:solidFill>
                          <a:srgbClr val="FF0000"/>
                        </a:solidFill>
                      </a:endParaRPr>
                    </a:p>
                  </a:txBody>
                  <a:tcPr marL="93971" marR="93971" marT="46985" marB="46985" anchor="ctr"/>
                </a:tc>
                <a:tc>
                  <a:txBody>
                    <a:bodyPr/>
                    <a:lstStyle/>
                    <a:p>
                      <a:pPr lvl="0">
                        <a:buNone/>
                      </a:pPr>
                      <a:r>
                        <a:rPr lang="en-US" sz="1400" b="1" i="0" u="none" strike="noStrike" noProof="0">
                          <a:solidFill>
                            <a:srgbClr val="FF0000"/>
                          </a:solidFill>
                          <a:latin typeface="Arial"/>
                        </a:rPr>
                        <a:t>July 28, 2022</a:t>
                      </a:r>
                      <a:endParaRPr lang="en-US" sz="1400" b="1">
                        <a:solidFill>
                          <a:srgbClr val="FF0000"/>
                        </a:solidFill>
                      </a:endParaRPr>
                    </a:p>
                  </a:txBody>
                  <a:tcPr marL="93971" marR="93971" marT="46985" marB="46985" anchor="ctr"/>
                </a:tc>
                <a:extLst>
                  <a:ext uri="{0D108BD9-81ED-4DB2-BD59-A6C34878D82A}">
                    <a16:rowId xmlns:a16="http://schemas.microsoft.com/office/drawing/2014/main" val="3635919974"/>
                  </a:ext>
                </a:extLst>
              </a:tr>
              <a:tr h="69538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Begin 2</a:t>
                      </a:r>
                      <a:r>
                        <a:rPr lang="en-US" sz="1400" baseline="30000"/>
                        <a:t>nd</a:t>
                      </a:r>
                      <a:r>
                        <a:rPr lang="en-US" sz="1400"/>
                        <a:t> Installment Property Tax Billing</a:t>
                      </a:r>
                    </a:p>
                  </a:txBody>
                  <a:tcPr marL="93971" marR="93971" marT="46985" marB="46985"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September 15, 2022</a:t>
                      </a:r>
                    </a:p>
                  </a:txBody>
                  <a:tcPr marL="93971" marR="93971" marT="46985" marB="46985" anchor="ctr"/>
                </a:tc>
                <a:extLst>
                  <a:ext uri="{0D108BD9-81ED-4DB2-BD59-A6C34878D82A}">
                    <a16:rowId xmlns:a16="http://schemas.microsoft.com/office/drawing/2014/main" val="2517771123"/>
                  </a:ext>
                </a:extLst>
              </a:tr>
              <a:tr h="69538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2</a:t>
                      </a:r>
                      <a:r>
                        <a:rPr lang="en-US" sz="1400" baseline="30000"/>
                        <a:t>nd</a:t>
                      </a:r>
                      <a:r>
                        <a:rPr lang="en-US" sz="1400"/>
                        <a:t> Installment Property Tax Bills Due</a:t>
                      </a:r>
                    </a:p>
                  </a:txBody>
                  <a:tcPr marL="93971" marR="93971" marT="46985" marB="46985"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November 15, 2022</a:t>
                      </a:r>
                    </a:p>
                  </a:txBody>
                  <a:tcPr marL="93971" marR="93971" marT="46985" marB="46985" anchor="ctr"/>
                </a:tc>
                <a:extLst>
                  <a:ext uri="{0D108BD9-81ED-4DB2-BD59-A6C34878D82A}">
                    <a16:rowId xmlns:a16="http://schemas.microsoft.com/office/drawing/2014/main" val="2214248009"/>
                  </a:ext>
                </a:extLst>
              </a:tr>
            </a:tbl>
          </a:graphicData>
        </a:graphic>
      </p:graphicFrame>
    </p:spTree>
    <p:extLst>
      <p:ext uri="{BB962C8B-B14F-4D97-AF65-F5344CB8AC3E}">
        <p14:creationId xmlns:p14="http://schemas.microsoft.com/office/powerpoint/2010/main" val="61738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 descr="A picture containing text&#10;&#10;Description automatically generated">
            <a:extLst>
              <a:ext uri="{FF2B5EF4-FFF2-40B4-BE49-F238E27FC236}">
                <a16:creationId xmlns:a16="http://schemas.microsoft.com/office/drawing/2014/main" id="{CFE3BC3B-E8BB-0CC0-54EB-9E5E5AE028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900" y="2075688"/>
            <a:ext cx="8458200" cy="27066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144B282-265C-CF25-E0D3-FB4CC466EC22}"/>
              </a:ext>
            </a:extLst>
          </p:cNvPr>
          <p:cNvSpPr>
            <a:spLocks noGrp="1"/>
          </p:cNvSpPr>
          <p:nvPr>
            <p:ph type="sldNum" sz="quarter" idx="11"/>
          </p:nvPr>
        </p:nvSpPr>
        <p:spPr>
          <a:xfrm>
            <a:off x="8778240" y="6455664"/>
            <a:ext cx="336042" cy="365125"/>
          </a:xfrm>
        </p:spPr>
        <p:txBody>
          <a:bodyPr>
            <a:normAutofit/>
          </a:bodyPr>
          <a:lstStyle/>
          <a:p>
            <a:pPr>
              <a:spcAft>
                <a:spcPts val="600"/>
              </a:spcAft>
            </a:pPr>
            <a:fld id="{F9092C4B-5256-42C0-99E7-1AA7CC438B26}" type="slidenum">
              <a:rPr lang="en-US" altLang="en-US" sz="1000">
                <a:solidFill>
                  <a:srgbClr val="FFFFFF"/>
                </a:solidFill>
              </a:rPr>
              <a:pPr>
                <a:spcAft>
                  <a:spcPts val="600"/>
                </a:spcAft>
              </a:pPr>
              <a:t>15</a:t>
            </a:fld>
            <a:endParaRPr lang="en-US" altLang="en-US" sz="1000">
              <a:solidFill>
                <a:srgbClr val="FFFFFF"/>
              </a:solidFill>
            </a:endParaRPr>
          </a:p>
        </p:txBody>
      </p:sp>
      <p:sp>
        <p:nvSpPr>
          <p:cNvPr id="4" name="TextBox 3">
            <a:extLst>
              <a:ext uri="{FF2B5EF4-FFF2-40B4-BE49-F238E27FC236}">
                <a16:creationId xmlns:a16="http://schemas.microsoft.com/office/drawing/2014/main" id="{593BD8D4-A163-A31B-6782-96615398E109}"/>
              </a:ext>
            </a:extLst>
          </p:cNvPr>
          <p:cNvSpPr txBox="1"/>
          <p:nvPr/>
        </p:nvSpPr>
        <p:spPr>
          <a:xfrm>
            <a:off x="467254" y="2778034"/>
            <a:ext cx="8208917" cy="1077218"/>
          </a:xfrm>
          <a:prstGeom prst="rect">
            <a:avLst/>
          </a:prstGeom>
          <a:noFill/>
        </p:spPr>
        <p:txBody>
          <a:bodyPr wrap="square" rtlCol="0">
            <a:spAutoFit/>
          </a:bodyPr>
          <a:lstStyle/>
          <a:p>
            <a:pPr algn="ctr"/>
            <a:r>
              <a:rPr lang="en-US" sz="3200" b="1"/>
              <a:t>FY 2021</a:t>
            </a:r>
          </a:p>
          <a:p>
            <a:pPr algn="ctr"/>
            <a:r>
              <a:rPr lang="en-US" sz="3200" b="1"/>
              <a:t>YEAR END FINANCIAL RESULTS</a:t>
            </a:r>
            <a:endParaRPr lang="en-US" sz="2800"/>
          </a:p>
        </p:txBody>
      </p:sp>
    </p:spTree>
    <p:extLst>
      <p:ext uri="{BB962C8B-B14F-4D97-AF65-F5344CB8AC3E}">
        <p14:creationId xmlns:p14="http://schemas.microsoft.com/office/powerpoint/2010/main" val="1472157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26E2B2-65DF-B99A-F710-A83CA42DC502}"/>
              </a:ext>
            </a:extLst>
          </p:cNvPr>
          <p:cNvSpPr>
            <a:spLocks noGrp="1"/>
          </p:cNvSpPr>
          <p:nvPr>
            <p:ph type="sldNum" sz="quarter" idx="10"/>
          </p:nvPr>
        </p:nvSpPr>
        <p:spPr/>
        <p:txBody>
          <a:bodyPr/>
          <a:lstStyle/>
          <a:p>
            <a:fld id="{F9092C4B-5256-42C0-99E7-1AA7CC438B26}" type="slidenum">
              <a:rPr lang="en-US" altLang="en-US" smtClean="0"/>
              <a:pPr/>
              <a:t>16</a:t>
            </a:fld>
            <a:endParaRPr lang="en-US" altLang="en-US"/>
          </a:p>
        </p:txBody>
      </p:sp>
      <p:sp>
        <p:nvSpPr>
          <p:cNvPr id="5" name="Title 1">
            <a:extLst>
              <a:ext uri="{FF2B5EF4-FFF2-40B4-BE49-F238E27FC236}">
                <a16:creationId xmlns:a16="http://schemas.microsoft.com/office/drawing/2014/main" id="{1A76B444-C171-C932-EFD3-422FE3377494}"/>
              </a:ext>
            </a:extLst>
          </p:cNvPr>
          <p:cNvSpPr>
            <a:spLocks noGrp="1"/>
          </p:cNvSpPr>
          <p:nvPr>
            <p:ph type="title"/>
          </p:nvPr>
        </p:nvSpPr>
        <p:spPr>
          <a:xfrm>
            <a:off x="1" y="122507"/>
            <a:ext cx="9144000" cy="661817"/>
          </a:xfrm>
        </p:spPr>
        <p:txBody>
          <a:bodyPr/>
          <a:lstStyle/>
          <a:p>
            <a:pPr algn="l"/>
            <a:r>
              <a:rPr lang="en-US" sz="2400" b="1">
                <a:solidFill>
                  <a:schemeClr val="accent1"/>
                </a:solidFill>
                <a:latin typeface="Arial" panose="020B0604020202020204" pitchFamily="34" charset="0"/>
                <a:cs typeface="Arial" panose="020B0604020202020204" pitchFamily="34" charset="0"/>
              </a:rPr>
              <a:t>What is the Annual Comprehensive Financial Report (ACFR)?</a:t>
            </a:r>
          </a:p>
        </p:txBody>
      </p:sp>
      <p:sp>
        <p:nvSpPr>
          <p:cNvPr id="6" name="Rectangle 5">
            <a:extLst>
              <a:ext uri="{FF2B5EF4-FFF2-40B4-BE49-F238E27FC236}">
                <a16:creationId xmlns:a16="http://schemas.microsoft.com/office/drawing/2014/main" id="{275C95FB-6C8C-BE3E-5A00-FD92E0159339}"/>
              </a:ext>
            </a:extLst>
          </p:cNvPr>
          <p:cNvSpPr/>
          <p:nvPr/>
        </p:nvSpPr>
        <p:spPr>
          <a:xfrm>
            <a:off x="180753" y="1066800"/>
            <a:ext cx="8734647" cy="4862870"/>
          </a:xfrm>
          <a:prstGeom prst="rect">
            <a:avLst/>
          </a:prstGeom>
        </p:spPr>
        <p:txBody>
          <a:bodyPr wrap="square">
            <a:spAutoFit/>
          </a:bodyPr>
          <a:lstStyle/>
          <a:p>
            <a:pPr marL="342900" indent="-34290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It is not the budget, which presents planned revenues and expenditures of certain funds.</a:t>
            </a:r>
          </a:p>
          <a:p>
            <a:pPr marL="342900" indent="-34290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The ACFR reports the actual financial condition of the government based on what actually happened. Unlike the budget, the ACFR reports all the funds of the City.</a:t>
            </a:r>
          </a:p>
          <a:p>
            <a:pPr marL="342900" indent="-34290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The ACFR is prepared under the accounting and reporting standards outlined by the Government Accounting Standards Board (GASB). </a:t>
            </a:r>
          </a:p>
          <a:p>
            <a:pPr marL="342900" indent="-34290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The report is prepared by the City and is then audited by external auditors using generally accepted auditing standards.</a:t>
            </a:r>
          </a:p>
          <a:p>
            <a:endParaRPr lang="en-US" sz="1600">
              <a:solidFill>
                <a:prstClr val="black"/>
              </a:solidFill>
              <a:latin typeface="Arial" panose="020B0604020202020204" pitchFamily="34" charset="0"/>
              <a:cs typeface="Arial" panose="020B0604020202020204" pitchFamily="34" charset="0"/>
            </a:endParaRPr>
          </a:p>
          <a:p>
            <a:r>
              <a:rPr lang="en-US" sz="1400">
                <a:solidFill>
                  <a:prstClr val="black"/>
                </a:solidFill>
                <a:latin typeface="Arial" panose="020B0604020202020204" pitchFamily="34" charset="0"/>
                <a:cs typeface="Arial" panose="020B0604020202020204" pitchFamily="34" charset="0"/>
              </a:rPr>
              <a:t>The Annual Comprehensive Financial Report is divided into  three sections:</a:t>
            </a:r>
          </a:p>
          <a:p>
            <a:pPr marL="742950" lvl="1" indent="-285750">
              <a:buFont typeface="Arial" panose="020B0604020202020204" pitchFamily="34" charset="0"/>
              <a:buChar char="•"/>
            </a:pPr>
            <a:r>
              <a:rPr lang="en-US" sz="1400" b="1">
                <a:solidFill>
                  <a:prstClr val="black"/>
                </a:solidFill>
                <a:latin typeface="Arial" panose="020B0604020202020204" pitchFamily="34" charset="0"/>
                <a:cs typeface="Arial" panose="020B0604020202020204" pitchFamily="34" charset="0"/>
              </a:rPr>
              <a:t>The Introductory Section</a:t>
            </a:r>
            <a:r>
              <a:rPr lang="en-US" sz="1400">
                <a:solidFill>
                  <a:prstClr val="black"/>
                </a:solidFill>
                <a:latin typeface="Arial" panose="020B0604020202020204" pitchFamily="34" charset="0"/>
                <a:cs typeface="Arial" panose="020B0604020202020204" pitchFamily="34" charset="0"/>
              </a:rPr>
              <a:t> includes information about the City’s organizational structure, the principal officials, and summarized data reflecting the financial condition of the City, including an analysis of the general government operations, enterprise operations, debt administration, and investment portfolio. </a:t>
            </a:r>
          </a:p>
          <a:p>
            <a:pPr marL="742950" lvl="1" indent="-285750">
              <a:buFont typeface="Arial" panose="020B0604020202020204" pitchFamily="34" charset="0"/>
              <a:buChar char="•"/>
            </a:pPr>
            <a:r>
              <a:rPr lang="en-US" sz="1400" b="1">
                <a:solidFill>
                  <a:prstClr val="black"/>
                </a:solidFill>
                <a:latin typeface="Arial" panose="020B0604020202020204" pitchFamily="34" charset="0"/>
                <a:cs typeface="Arial" panose="020B0604020202020204" pitchFamily="34" charset="0"/>
              </a:rPr>
              <a:t>The Financial Section</a:t>
            </a:r>
            <a:r>
              <a:rPr lang="en-US" sz="1400">
                <a:solidFill>
                  <a:prstClr val="black"/>
                </a:solidFill>
                <a:latin typeface="Arial" panose="020B0604020202020204" pitchFamily="34" charset="0"/>
                <a:cs typeface="Arial" panose="020B0604020202020204" pitchFamily="34" charset="0"/>
              </a:rPr>
              <a:t> includes the independent auditors’ report, the management discussion and analysis (MD&amp;A), the basic financial statements, and notes to the financial statements. The basic financial statements include columns of aggregate data that have been summarized from the more detailed statements which follow. </a:t>
            </a:r>
          </a:p>
          <a:p>
            <a:pPr marL="742950" lvl="1" indent="-285750">
              <a:buFont typeface="Arial" panose="020B0604020202020204" pitchFamily="34" charset="0"/>
              <a:buChar char="•"/>
            </a:pPr>
            <a:r>
              <a:rPr lang="en-US" sz="1400" b="1">
                <a:solidFill>
                  <a:prstClr val="black"/>
                </a:solidFill>
                <a:latin typeface="Arial" panose="020B0604020202020204" pitchFamily="34" charset="0"/>
                <a:cs typeface="Arial" panose="020B0604020202020204" pitchFamily="34" charset="0"/>
              </a:rPr>
              <a:t>The Statistical Section</a:t>
            </a:r>
            <a:r>
              <a:rPr lang="en-US" sz="1400">
                <a:solidFill>
                  <a:prstClr val="black"/>
                </a:solidFill>
                <a:latin typeface="Arial" panose="020B0604020202020204" pitchFamily="34" charset="0"/>
                <a:cs typeface="Arial" panose="020B0604020202020204" pitchFamily="34" charset="0"/>
              </a:rPr>
              <a:t> includes selected financial data trends of the City and its operations, along with local demographic and economic information that may be of interest to potential investors of our bonds and to other readers. The data also reflects 10-year revenue and expenditure information for various categories of City operations. </a:t>
            </a:r>
          </a:p>
        </p:txBody>
      </p:sp>
    </p:spTree>
    <p:extLst>
      <p:ext uri="{BB962C8B-B14F-4D97-AF65-F5344CB8AC3E}">
        <p14:creationId xmlns:p14="http://schemas.microsoft.com/office/powerpoint/2010/main" val="476985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7BD4670-6D97-4995-A668-70B9A0712AB1}"/>
              </a:ext>
            </a:extLst>
          </p:cNvPr>
          <p:cNvSpPr>
            <a:spLocks noGrp="1"/>
          </p:cNvSpPr>
          <p:nvPr>
            <p:ph type="ftr" sz="quarter" idx="10"/>
          </p:nvPr>
        </p:nvSpPr>
        <p:spPr>
          <a:xfrm>
            <a:off x="914400" y="6248400"/>
            <a:ext cx="4242062" cy="4572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13694E"/>
                </a:solidFill>
                <a:effectLst/>
                <a:uLnTx/>
                <a:uFillTx/>
                <a:latin typeface="Arial" panose="020B0604020202020204" pitchFamily="34" charset="0"/>
                <a:ea typeface="+mn-ea"/>
                <a:cs typeface="Arial" panose="020B0604020202020204" pitchFamily="34" charset="0"/>
              </a:rPr>
              <a:t>City of Savannah / FY 2022 Mid-Year Financial Update</a:t>
            </a:r>
          </a:p>
        </p:txBody>
      </p:sp>
      <p:sp>
        <p:nvSpPr>
          <p:cNvPr id="2" name="Slide Number Placeholder 1">
            <a:extLst>
              <a:ext uri="{FF2B5EF4-FFF2-40B4-BE49-F238E27FC236}">
                <a16:creationId xmlns:a16="http://schemas.microsoft.com/office/drawing/2014/main" id="{8E77EB96-02FB-47A5-953A-01444DE8150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7F0C0E-56D6-4E43-87A7-8A4669234C13}" type="slidenum">
              <a:rPr kumimoji="0" lang="en-US" altLang="en-US" sz="14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7" name="Title 1">
            <a:extLst>
              <a:ext uri="{FF2B5EF4-FFF2-40B4-BE49-F238E27FC236}">
                <a16:creationId xmlns:a16="http://schemas.microsoft.com/office/drawing/2014/main" id="{73870CC4-D26D-F81A-6CBA-8EC1B04ABF57}"/>
              </a:ext>
            </a:extLst>
          </p:cNvPr>
          <p:cNvSpPr>
            <a:spLocks noGrp="1"/>
          </p:cNvSpPr>
          <p:nvPr>
            <p:ph type="title"/>
          </p:nvPr>
        </p:nvSpPr>
        <p:spPr>
          <a:xfrm>
            <a:off x="1041722" y="152400"/>
            <a:ext cx="7239000" cy="661817"/>
          </a:xfrm>
        </p:spPr>
        <p:txBody>
          <a:bodyPr/>
          <a:lstStyle/>
          <a:p>
            <a:r>
              <a:rPr lang="en-US" sz="3200" b="1">
                <a:solidFill>
                  <a:schemeClr val="accent1"/>
                </a:solidFill>
                <a:latin typeface="Arial" panose="020B0604020202020204" pitchFamily="34" charset="0"/>
                <a:cs typeface="Arial" panose="020B0604020202020204" pitchFamily="34" charset="0"/>
              </a:rPr>
              <a:t>2021 Financial Results Highlights</a:t>
            </a:r>
          </a:p>
        </p:txBody>
      </p:sp>
      <p:sp>
        <p:nvSpPr>
          <p:cNvPr id="8" name="TextBox 7">
            <a:extLst>
              <a:ext uri="{FF2B5EF4-FFF2-40B4-BE49-F238E27FC236}">
                <a16:creationId xmlns:a16="http://schemas.microsoft.com/office/drawing/2014/main" id="{08F7D1BC-374D-B303-4D00-EE13EA9941C8}"/>
              </a:ext>
            </a:extLst>
          </p:cNvPr>
          <p:cNvSpPr txBox="1"/>
          <p:nvPr/>
        </p:nvSpPr>
        <p:spPr>
          <a:xfrm>
            <a:off x="279722" y="1176818"/>
            <a:ext cx="8762999" cy="4708981"/>
          </a:xfrm>
          <a:prstGeom prst="rect">
            <a:avLst/>
          </a:prstGeom>
          <a:noFill/>
        </p:spPr>
        <p:txBody>
          <a:bodyPr wrap="square" rtlCol="0">
            <a:spAutoFit/>
          </a:bodyPr>
          <a:lstStyle/>
          <a:p>
            <a:r>
              <a:rPr lang="en-US" sz="2000">
                <a:solidFill>
                  <a:prstClr val="black"/>
                </a:solidFill>
              </a:rPr>
              <a:t>Entity Wide Results (ACFR pages 15 and 16)</a:t>
            </a:r>
          </a:p>
          <a:p>
            <a:endParaRPr lang="en-US" sz="2000">
              <a:solidFill>
                <a:prstClr val="black"/>
              </a:solidFill>
            </a:endParaRPr>
          </a:p>
          <a:p>
            <a:pPr marL="342900" indent="-342900">
              <a:buFont typeface="Arial" panose="020B0604020202020204" pitchFamily="34" charset="0"/>
              <a:buChar char="•"/>
            </a:pPr>
            <a:r>
              <a:rPr lang="en-US" sz="2000">
                <a:solidFill>
                  <a:prstClr val="black"/>
                </a:solidFill>
              </a:rPr>
              <a:t>Assets and deferred outflows of resources exceeded liabilities and deferred outflows by $1,683,612,990 (net position)</a:t>
            </a:r>
          </a:p>
          <a:p>
            <a:pPr marL="342900" indent="-342900">
              <a:buFont typeface="Arial" panose="020B0604020202020204" pitchFamily="34" charset="0"/>
              <a:buChar char="•"/>
            </a:pPr>
            <a:endParaRPr lang="en-US" sz="2000">
              <a:solidFill>
                <a:prstClr val="black"/>
              </a:solidFill>
            </a:endParaRPr>
          </a:p>
          <a:p>
            <a:pPr marL="342900" indent="-342900">
              <a:buFont typeface="Arial" panose="020B0604020202020204" pitchFamily="34" charset="0"/>
              <a:buChar char="•"/>
            </a:pPr>
            <a:r>
              <a:rPr lang="en-US" sz="2000">
                <a:solidFill>
                  <a:prstClr val="black"/>
                </a:solidFill>
              </a:rPr>
              <a:t>Net Position Consists Of:</a:t>
            </a:r>
          </a:p>
          <a:p>
            <a:pPr marL="800100" lvl="1" indent="-342900">
              <a:buFont typeface="Arial" panose="020B0604020202020204" pitchFamily="34" charset="0"/>
              <a:buChar char="•"/>
            </a:pPr>
            <a:r>
              <a:rPr lang="en-US" sz="2000">
                <a:solidFill>
                  <a:prstClr val="black"/>
                </a:solidFill>
              </a:rPr>
              <a:t>Unrestricted of $248,626,647</a:t>
            </a:r>
          </a:p>
          <a:p>
            <a:pPr marL="800100" lvl="1" indent="-342900">
              <a:buFont typeface="Arial" panose="020B0604020202020204" pitchFamily="34" charset="0"/>
              <a:buChar char="•"/>
            </a:pPr>
            <a:r>
              <a:rPr lang="en-US" sz="2000">
                <a:solidFill>
                  <a:prstClr val="black"/>
                </a:solidFill>
              </a:rPr>
              <a:t>Restricted of $158,434,046</a:t>
            </a:r>
          </a:p>
          <a:p>
            <a:pPr marL="800100" lvl="1" indent="-342900">
              <a:buFont typeface="Arial" panose="020B0604020202020204" pitchFamily="34" charset="0"/>
              <a:buChar char="•"/>
            </a:pPr>
            <a:r>
              <a:rPr lang="en-US" sz="2000">
                <a:solidFill>
                  <a:prstClr val="black"/>
                </a:solidFill>
              </a:rPr>
              <a:t>Net capital assets of $1,276,552,297</a:t>
            </a:r>
          </a:p>
          <a:p>
            <a:pPr lvl="1"/>
            <a:endParaRPr lang="en-US" sz="2000">
              <a:solidFill>
                <a:prstClr val="black"/>
              </a:solidFill>
            </a:endParaRPr>
          </a:p>
          <a:p>
            <a:pPr marL="342900" indent="-342900">
              <a:buFont typeface="Arial" panose="020B0604020202020204" pitchFamily="34" charset="0"/>
              <a:buChar char="•"/>
            </a:pPr>
            <a:r>
              <a:rPr lang="en-US" sz="2000">
                <a:solidFill>
                  <a:prstClr val="black"/>
                </a:solidFill>
              </a:rPr>
              <a:t>Total net position increased by $99,938,977 during 2021</a:t>
            </a:r>
          </a:p>
          <a:p>
            <a:pPr marL="800100" lvl="1" indent="-342900">
              <a:buFont typeface="Arial" panose="020B0604020202020204" pitchFamily="34" charset="0"/>
              <a:buChar char="•"/>
            </a:pPr>
            <a:r>
              <a:rPr lang="en-US" sz="2000">
                <a:solidFill>
                  <a:prstClr val="black"/>
                </a:solidFill>
              </a:rPr>
              <a:t>80.1% of the increase is attributable to governmental activities</a:t>
            </a:r>
          </a:p>
          <a:p>
            <a:pPr marL="800100" lvl="1" indent="-342900">
              <a:buFont typeface="Arial" panose="020B0604020202020204" pitchFamily="34" charset="0"/>
              <a:buChar char="•"/>
            </a:pPr>
            <a:r>
              <a:rPr lang="en-US" sz="2000">
                <a:solidFill>
                  <a:prstClr val="black"/>
                </a:solidFill>
              </a:rPr>
              <a:t>19.9% is attributable to business-type activities</a:t>
            </a:r>
          </a:p>
          <a:p>
            <a:pPr lvl="1"/>
            <a:endParaRPr lang="en-US" sz="2000">
              <a:solidFill>
                <a:prstClr val="black"/>
              </a:solidFill>
            </a:endParaRPr>
          </a:p>
          <a:p>
            <a:pPr marL="1714500" lvl="3" indent="-342900">
              <a:buFont typeface="Arial" panose="020B0604020202020204" pitchFamily="34" charset="0"/>
              <a:buChar char="•"/>
            </a:pPr>
            <a:endParaRPr lang="en-US" sz="2000">
              <a:solidFill>
                <a:prstClr val="black"/>
              </a:solidFill>
            </a:endParaRPr>
          </a:p>
        </p:txBody>
      </p:sp>
    </p:spTree>
    <p:extLst>
      <p:ext uri="{BB962C8B-B14F-4D97-AF65-F5344CB8AC3E}">
        <p14:creationId xmlns:p14="http://schemas.microsoft.com/office/powerpoint/2010/main" val="776903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1DF1-40C4-7154-6EAC-1395BA3AB8C5}"/>
              </a:ext>
            </a:extLst>
          </p:cNvPr>
          <p:cNvSpPr>
            <a:spLocks noGrp="1"/>
          </p:cNvSpPr>
          <p:nvPr>
            <p:ph type="title"/>
          </p:nvPr>
        </p:nvSpPr>
        <p:spPr>
          <a:xfrm>
            <a:off x="609600" y="152400"/>
            <a:ext cx="7772400" cy="632749"/>
          </a:xfrm>
        </p:spPr>
        <p:txBody>
          <a:bodyPr/>
          <a:lstStyle/>
          <a:p>
            <a:r>
              <a:rPr lang="en-US" sz="2800">
                <a:latin typeface="Arial" panose="020B0604020202020204" pitchFamily="34" charset="0"/>
                <a:cs typeface="Arial" panose="020B0604020202020204" pitchFamily="34" charset="0"/>
              </a:rPr>
              <a:t>Entity-wide Revenues</a:t>
            </a:r>
          </a:p>
        </p:txBody>
      </p:sp>
      <p:sp>
        <p:nvSpPr>
          <p:cNvPr id="3" name="Footer Placeholder 2">
            <a:extLst>
              <a:ext uri="{FF2B5EF4-FFF2-40B4-BE49-F238E27FC236}">
                <a16:creationId xmlns:a16="http://schemas.microsoft.com/office/drawing/2014/main" id="{4362F05D-1A6F-AF4C-808A-56BBE610438C}"/>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B5BC1BEE-EB3E-6F60-69BF-2F4FB8FA8E1D}"/>
              </a:ext>
            </a:extLst>
          </p:cNvPr>
          <p:cNvSpPr>
            <a:spLocks noGrp="1"/>
          </p:cNvSpPr>
          <p:nvPr>
            <p:ph type="sldNum" sz="quarter" idx="11"/>
          </p:nvPr>
        </p:nvSpPr>
        <p:spPr/>
        <p:txBody>
          <a:bodyPr/>
          <a:lstStyle/>
          <a:p>
            <a:fld id="{C57F0C0E-56D6-4E43-87A7-8A4669234C13}" type="slidenum">
              <a:rPr lang="en-US" altLang="en-US" smtClean="0"/>
              <a:pPr/>
              <a:t>18</a:t>
            </a:fld>
            <a:endParaRPr lang="en-US" altLang="en-US"/>
          </a:p>
        </p:txBody>
      </p:sp>
      <p:pic>
        <p:nvPicPr>
          <p:cNvPr id="5" name="Picture 4">
            <a:extLst>
              <a:ext uri="{FF2B5EF4-FFF2-40B4-BE49-F238E27FC236}">
                <a16:creationId xmlns:a16="http://schemas.microsoft.com/office/drawing/2014/main" id="{7EF529AD-87F1-10BD-24E2-5D78CB757959}"/>
              </a:ext>
            </a:extLst>
          </p:cNvPr>
          <p:cNvPicPr>
            <a:picLocks noChangeAspect="1"/>
          </p:cNvPicPr>
          <p:nvPr/>
        </p:nvPicPr>
        <p:blipFill>
          <a:blip r:embed="rId2"/>
          <a:stretch>
            <a:fillRect/>
          </a:stretch>
        </p:blipFill>
        <p:spPr>
          <a:xfrm>
            <a:off x="5715000" y="3754056"/>
            <a:ext cx="3429000" cy="2324100"/>
          </a:xfrm>
          <a:prstGeom prst="rect">
            <a:avLst/>
          </a:prstGeom>
        </p:spPr>
      </p:pic>
      <p:graphicFrame>
        <p:nvGraphicFramePr>
          <p:cNvPr id="6" name="Chart 5">
            <a:extLst>
              <a:ext uri="{FF2B5EF4-FFF2-40B4-BE49-F238E27FC236}">
                <a16:creationId xmlns:a16="http://schemas.microsoft.com/office/drawing/2014/main" id="{703688AA-48B8-34A8-4AF7-CE5BAA66FE5C}"/>
              </a:ext>
            </a:extLst>
          </p:cNvPr>
          <p:cNvGraphicFramePr>
            <a:graphicFrameLocks/>
          </p:cNvGraphicFramePr>
          <p:nvPr>
            <p:extLst>
              <p:ext uri="{D42A27DB-BD31-4B8C-83A1-F6EECF244321}">
                <p14:modId xmlns:p14="http://schemas.microsoft.com/office/powerpoint/2010/main" val="3488208571"/>
              </p:ext>
            </p:extLst>
          </p:nvPr>
        </p:nvGraphicFramePr>
        <p:xfrm>
          <a:off x="231492" y="949124"/>
          <a:ext cx="6551273" cy="45951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7528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7298-9BB9-BC18-A0AF-785FEA7629D3}"/>
              </a:ext>
            </a:extLst>
          </p:cNvPr>
          <p:cNvSpPr>
            <a:spLocks noGrp="1"/>
          </p:cNvSpPr>
          <p:nvPr>
            <p:ph type="title"/>
          </p:nvPr>
        </p:nvSpPr>
        <p:spPr>
          <a:xfrm>
            <a:off x="685800" y="152400"/>
            <a:ext cx="7772400" cy="457200"/>
          </a:xfrm>
        </p:spPr>
        <p:txBody>
          <a:bodyPr/>
          <a:lstStyle/>
          <a:p>
            <a:r>
              <a:rPr lang="en-US" sz="2800">
                <a:latin typeface="Arial" panose="020B0604020202020204" pitchFamily="34" charset="0"/>
                <a:cs typeface="Arial" panose="020B0604020202020204" pitchFamily="34" charset="0"/>
              </a:rPr>
              <a:t>Entity-wide Expenses</a:t>
            </a:r>
          </a:p>
        </p:txBody>
      </p:sp>
      <p:sp>
        <p:nvSpPr>
          <p:cNvPr id="3" name="Footer Placeholder 2">
            <a:extLst>
              <a:ext uri="{FF2B5EF4-FFF2-40B4-BE49-F238E27FC236}">
                <a16:creationId xmlns:a16="http://schemas.microsoft.com/office/drawing/2014/main" id="{3C641683-5FD5-99D0-5C73-B16CB274DD3E}"/>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FD4F6FF4-5FE9-177C-BF8A-2C0B8D0FD42F}"/>
              </a:ext>
            </a:extLst>
          </p:cNvPr>
          <p:cNvSpPr>
            <a:spLocks noGrp="1"/>
          </p:cNvSpPr>
          <p:nvPr>
            <p:ph type="sldNum" sz="quarter" idx="11"/>
          </p:nvPr>
        </p:nvSpPr>
        <p:spPr/>
        <p:txBody>
          <a:bodyPr/>
          <a:lstStyle/>
          <a:p>
            <a:fld id="{C57F0C0E-56D6-4E43-87A7-8A4669234C13}" type="slidenum">
              <a:rPr lang="en-US" altLang="en-US" smtClean="0"/>
              <a:pPr/>
              <a:t>19</a:t>
            </a:fld>
            <a:endParaRPr lang="en-US" altLang="en-US"/>
          </a:p>
        </p:txBody>
      </p:sp>
      <p:graphicFrame>
        <p:nvGraphicFramePr>
          <p:cNvPr id="5" name="Chart 4">
            <a:extLst>
              <a:ext uri="{FF2B5EF4-FFF2-40B4-BE49-F238E27FC236}">
                <a16:creationId xmlns:a16="http://schemas.microsoft.com/office/drawing/2014/main" id="{2F93E528-561F-A39C-9E65-EFA580DF1309}"/>
              </a:ext>
            </a:extLst>
          </p:cNvPr>
          <p:cNvGraphicFramePr>
            <a:graphicFrameLocks/>
          </p:cNvGraphicFramePr>
          <p:nvPr>
            <p:extLst>
              <p:ext uri="{D42A27DB-BD31-4B8C-83A1-F6EECF244321}">
                <p14:modId xmlns:p14="http://schemas.microsoft.com/office/powerpoint/2010/main" val="2632993356"/>
              </p:ext>
            </p:extLst>
          </p:nvPr>
        </p:nvGraphicFramePr>
        <p:xfrm>
          <a:off x="173620" y="1976436"/>
          <a:ext cx="8773610" cy="4271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Object 5">
            <a:extLst>
              <a:ext uri="{FF2B5EF4-FFF2-40B4-BE49-F238E27FC236}">
                <a16:creationId xmlns:a16="http://schemas.microsoft.com/office/drawing/2014/main" id="{5E626BE6-9F6F-9350-5E4D-BDDA52B61E3F}"/>
              </a:ext>
            </a:extLst>
          </p:cNvPr>
          <p:cNvGraphicFramePr>
            <a:graphicFrameLocks noChangeAspect="1"/>
          </p:cNvGraphicFramePr>
          <p:nvPr>
            <p:extLst>
              <p:ext uri="{D42A27DB-BD31-4B8C-83A1-F6EECF244321}">
                <p14:modId xmlns:p14="http://schemas.microsoft.com/office/powerpoint/2010/main" val="3137749368"/>
              </p:ext>
            </p:extLst>
          </p:nvPr>
        </p:nvGraphicFramePr>
        <p:xfrm>
          <a:off x="1387396" y="730982"/>
          <a:ext cx="6124575" cy="962025"/>
        </p:xfrm>
        <a:graphic>
          <a:graphicData uri="http://schemas.openxmlformats.org/presentationml/2006/ole">
            <mc:AlternateContent xmlns:mc="http://schemas.openxmlformats.org/markup-compatibility/2006">
              <mc:Choice xmlns:v="urn:schemas-microsoft-com:vml" Requires="v">
                <p:oleObj name="Worksheet" r:id="rId3" imgW="6124463" imgH="962137" progId="Excel.Sheet.12">
                  <p:embed/>
                </p:oleObj>
              </mc:Choice>
              <mc:Fallback>
                <p:oleObj name="Worksheet" r:id="rId3" imgW="6124463" imgH="962137" progId="Excel.Sheet.12">
                  <p:embed/>
                  <p:pic>
                    <p:nvPicPr>
                      <p:cNvPr id="6" name="Object 5">
                        <a:extLst>
                          <a:ext uri="{FF2B5EF4-FFF2-40B4-BE49-F238E27FC236}">
                            <a16:creationId xmlns:a16="http://schemas.microsoft.com/office/drawing/2014/main" id="{5E626BE6-9F6F-9350-5E4D-BDDA52B61E3F}"/>
                          </a:ext>
                        </a:extLst>
                      </p:cNvPr>
                      <p:cNvPicPr/>
                      <p:nvPr/>
                    </p:nvPicPr>
                    <p:blipFill>
                      <a:blip r:embed="rId4"/>
                      <a:stretch>
                        <a:fillRect/>
                      </a:stretch>
                    </p:blipFill>
                    <p:spPr>
                      <a:xfrm>
                        <a:off x="1387396" y="730982"/>
                        <a:ext cx="6124575" cy="962025"/>
                      </a:xfrm>
                      <a:prstGeom prst="rect">
                        <a:avLst/>
                      </a:prstGeom>
                    </p:spPr>
                  </p:pic>
                </p:oleObj>
              </mc:Fallback>
            </mc:AlternateContent>
          </a:graphicData>
        </a:graphic>
      </p:graphicFrame>
    </p:spTree>
    <p:extLst>
      <p:ext uri="{BB962C8B-B14F-4D97-AF65-F5344CB8AC3E}">
        <p14:creationId xmlns:p14="http://schemas.microsoft.com/office/powerpoint/2010/main" val="3560175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CD3F-9E6A-D603-ADB1-8B808352CCBD}"/>
              </a:ext>
            </a:extLst>
          </p:cNvPr>
          <p:cNvSpPr>
            <a:spLocks noGrp="1"/>
          </p:cNvSpPr>
          <p:nvPr>
            <p:ph type="title"/>
          </p:nvPr>
        </p:nvSpPr>
        <p:spPr>
          <a:xfrm>
            <a:off x="685800" y="197509"/>
            <a:ext cx="7772400" cy="1143000"/>
          </a:xfrm>
        </p:spPr>
        <p:txBody>
          <a:bodyPr/>
          <a:lstStyle/>
          <a:p>
            <a:r>
              <a:rPr lang="en-US" sz="4000" b="1" cap="small" dirty="0"/>
              <a:t>Bottom Line Up Front</a:t>
            </a:r>
          </a:p>
        </p:txBody>
      </p:sp>
      <p:sp>
        <p:nvSpPr>
          <p:cNvPr id="3" name="Slide Number Placeholder 2">
            <a:extLst>
              <a:ext uri="{FF2B5EF4-FFF2-40B4-BE49-F238E27FC236}">
                <a16:creationId xmlns:a16="http://schemas.microsoft.com/office/drawing/2014/main" id="{D4CF0F91-43F3-9835-8768-3A2437D51874}"/>
              </a:ext>
            </a:extLst>
          </p:cNvPr>
          <p:cNvSpPr>
            <a:spLocks noGrp="1"/>
          </p:cNvSpPr>
          <p:nvPr>
            <p:ph type="sldNum" sz="quarter" idx="10"/>
          </p:nvPr>
        </p:nvSpPr>
        <p:spPr/>
        <p:txBody>
          <a:bodyPr/>
          <a:lstStyle/>
          <a:p>
            <a:fld id="{F9092C4B-5256-42C0-99E7-1AA7CC438B26}" type="slidenum">
              <a:rPr lang="en-US" altLang="en-US" smtClean="0"/>
              <a:pPr/>
              <a:t>2</a:t>
            </a:fld>
            <a:endParaRPr lang="en-US" altLang="en-US"/>
          </a:p>
        </p:txBody>
      </p:sp>
      <p:sp>
        <p:nvSpPr>
          <p:cNvPr id="4" name="TextBox 3">
            <a:extLst>
              <a:ext uri="{FF2B5EF4-FFF2-40B4-BE49-F238E27FC236}">
                <a16:creationId xmlns:a16="http://schemas.microsoft.com/office/drawing/2014/main" id="{D7D8F4FA-D5C1-7C43-83BD-225AD88C17A5}"/>
              </a:ext>
            </a:extLst>
          </p:cNvPr>
          <p:cNvSpPr txBox="1"/>
          <p:nvPr/>
        </p:nvSpPr>
        <p:spPr>
          <a:xfrm>
            <a:off x="1163782" y="1393680"/>
            <a:ext cx="7416140" cy="5262979"/>
          </a:xfrm>
          <a:prstGeom prst="rect">
            <a:avLst/>
          </a:prstGeom>
          <a:noFill/>
        </p:spPr>
        <p:txBody>
          <a:bodyPr wrap="square" rtlCol="0">
            <a:spAutoFit/>
          </a:bodyPr>
          <a:lstStyle/>
          <a:p>
            <a:pPr marL="342900" indent="-342900">
              <a:buFont typeface="Arial" panose="020B0604020202020204" pitchFamily="34" charset="0"/>
              <a:buChar char="•"/>
            </a:pPr>
            <a:r>
              <a:rPr lang="en-US" b="1" i="1" dirty="0"/>
              <a:t>The Good News:</a:t>
            </a:r>
          </a:p>
          <a:p>
            <a:pPr marL="800100" lvl="1" indent="-342900">
              <a:buFont typeface="Arial" panose="020B0604020202020204" pitchFamily="34" charset="0"/>
              <a:buChar char="•"/>
            </a:pPr>
            <a:r>
              <a:rPr lang="en-US" dirty="0"/>
              <a:t>Revenues are up</a:t>
            </a:r>
          </a:p>
          <a:p>
            <a:pPr marL="800100" lvl="1" indent="-342900">
              <a:buFont typeface="Arial" panose="020B0604020202020204" pitchFamily="34" charset="0"/>
              <a:buChar char="•"/>
            </a:pPr>
            <a:r>
              <a:rPr lang="en-US" dirty="0"/>
              <a:t>Squeaky clean audit </a:t>
            </a:r>
          </a:p>
          <a:p>
            <a:pPr marL="800100" lvl="1" indent="-342900">
              <a:buFont typeface="Arial" panose="020B0604020202020204" pitchFamily="34" charset="0"/>
              <a:buChar char="•"/>
            </a:pPr>
            <a:r>
              <a:rPr lang="en-US" dirty="0"/>
              <a:t>Good fiscal health</a:t>
            </a:r>
          </a:p>
          <a:p>
            <a:pPr marL="800100" lvl="1" indent="-342900">
              <a:buFont typeface="Arial" panose="020B0604020202020204" pitchFamily="34" charset="0"/>
              <a:buChar char="•"/>
            </a:pPr>
            <a:r>
              <a:rPr lang="en-US" dirty="0"/>
              <a:t>Solid planning for the future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i="1" dirty="0"/>
              <a:t>Our Challenges:</a:t>
            </a:r>
          </a:p>
          <a:p>
            <a:pPr marL="800100" lvl="1" indent="-342900">
              <a:buFont typeface="Arial" panose="020B0604020202020204" pitchFamily="34" charset="0"/>
              <a:buChar char="•"/>
            </a:pPr>
            <a:r>
              <a:rPr lang="en-US" dirty="0"/>
              <a:t>Demand for our services is up</a:t>
            </a:r>
          </a:p>
          <a:p>
            <a:pPr marL="800100" lvl="1" indent="-342900">
              <a:buFont typeface="Arial" panose="020B0604020202020204" pitchFamily="34" charset="0"/>
              <a:buChar char="•"/>
            </a:pPr>
            <a:r>
              <a:rPr lang="en-US" dirty="0"/>
              <a:t>Costs everywhere are rising</a:t>
            </a:r>
          </a:p>
          <a:p>
            <a:pPr marL="800100" lvl="1" indent="-342900">
              <a:buFont typeface="Arial" panose="020B0604020202020204" pitchFamily="34" charset="0"/>
              <a:buChar char="•"/>
            </a:pPr>
            <a:r>
              <a:rPr lang="en-US" dirty="0"/>
              <a:t>Fierce competition among employers in job market</a:t>
            </a:r>
          </a:p>
          <a:p>
            <a:pPr marL="800100" lvl="1" indent="-342900">
              <a:buFont typeface="Arial" panose="020B0604020202020204" pitchFamily="34" charset="0"/>
              <a:buChar char="•"/>
            </a:pPr>
            <a:r>
              <a:rPr lang="en-US" dirty="0"/>
              <a:t>Uncertain economic times ahead</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72448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67A11F-973D-0795-4760-E9C3987A99EA}"/>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4CBD12A8-F065-BE42-BB4C-64A97C463FBF}"/>
              </a:ext>
            </a:extLst>
          </p:cNvPr>
          <p:cNvSpPr>
            <a:spLocks noGrp="1"/>
          </p:cNvSpPr>
          <p:nvPr>
            <p:ph type="sldNum" sz="quarter" idx="11"/>
          </p:nvPr>
        </p:nvSpPr>
        <p:spPr/>
        <p:txBody>
          <a:bodyPr/>
          <a:lstStyle/>
          <a:p>
            <a:fld id="{C57F0C0E-56D6-4E43-87A7-8A4669234C13}" type="slidenum">
              <a:rPr lang="en-US" altLang="en-US" smtClean="0"/>
              <a:pPr/>
              <a:t>20</a:t>
            </a:fld>
            <a:endParaRPr lang="en-US" altLang="en-US"/>
          </a:p>
        </p:txBody>
      </p:sp>
      <p:sp>
        <p:nvSpPr>
          <p:cNvPr id="5" name="Title 1">
            <a:extLst>
              <a:ext uri="{FF2B5EF4-FFF2-40B4-BE49-F238E27FC236}">
                <a16:creationId xmlns:a16="http://schemas.microsoft.com/office/drawing/2014/main" id="{B601BB05-5B17-4B80-9FCB-E2478F0FAF68}"/>
              </a:ext>
            </a:extLst>
          </p:cNvPr>
          <p:cNvSpPr>
            <a:spLocks noGrp="1"/>
          </p:cNvSpPr>
          <p:nvPr>
            <p:ph type="title"/>
          </p:nvPr>
        </p:nvSpPr>
        <p:spPr>
          <a:xfrm>
            <a:off x="685800" y="179407"/>
            <a:ext cx="7772400" cy="833378"/>
          </a:xfrm>
        </p:spPr>
        <p:txBody>
          <a:bodyPr/>
          <a:lstStyle/>
          <a:p>
            <a:r>
              <a:rPr lang="en-US" sz="2800">
                <a:latin typeface="Arial" panose="020B0604020202020204" pitchFamily="34" charset="0"/>
                <a:cs typeface="Arial" panose="020B0604020202020204" pitchFamily="34" charset="0"/>
              </a:rPr>
              <a:t>2021 General Fund Comparative Results - </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Revenues</a:t>
            </a:r>
          </a:p>
        </p:txBody>
      </p:sp>
      <p:graphicFrame>
        <p:nvGraphicFramePr>
          <p:cNvPr id="7" name="Chart 6">
            <a:extLst>
              <a:ext uri="{FF2B5EF4-FFF2-40B4-BE49-F238E27FC236}">
                <a16:creationId xmlns:a16="http://schemas.microsoft.com/office/drawing/2014/main" id="{DF195B3C-A363-D485-AE49-AAF3A902B24B}"/>
              </a:ext>
            </a:extLst>
          </p:cNvPr>
          <p:cNvGraphicFramePr>
            <a:graphicFrameLocks/>
          </p:cNvGraphicFramePr>
          <p:nvPr>
            <p:extLst>
              <p:ext uri="{D42A27DB-BD31-4B8C-83A1-F6EECF244321}">
                <p14:modId xmlns:p14="http://schemas.microsoft.com/office/powerpoint/2010/main" val="1207697365"/>
              </p:ext>
            </p:extLst>
          </p:nvPr>
        </p:nvGraphicFramePr>
        <p:xfrm>
          <a:off x="402039" y="934234"/>
          <a:ext cx="8487317" cy="49109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5918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7885-5B51-9895-FE25-282826C05F83}"/>
              </a:ext>
            </a:extLst>
          </p:cNvPr>
          <p:cNvSpPr>
            <a:spLocks noGrp="1"/>
          </p:cNvSpPr>
          <p:nvPr>
            <p:ph type="title"/>
          </p:nvPr>
        </p:nvSpPr>
        <p:spPr>
          <a:xfrm>
            <a:off x="685800" y="179406"/>
            <a:ext cx="7772400" cy="839165"/>
          </a:xfrm>
        </p:spPr>
        <p:txBody>
          <a:bodyPr/>
          <a:lstStyle/>
          <a:p>
            <a:r>
              <a:rPr lang="en-US" sz="2800">
                <a:latin typeface="Arial" panose="020B0604020202020204" pitchFamily="34" charset="0"/>
                <a:cs typeface="Arial" panose="020B0604020202020204" pitchFamily="34" charset="0"/>
              </a:rPr>
              <a:t>2021 General Fund Comparative Results</a:t>
            </a:r>
            <a:r>
              <a:rPr lang="en-US" sz="2800" dirty="0">
                <a:latin typeface="Arial" panose="020B0604020202020204" pitchFamily="34" charset="0"/>
                <a:cs typeface="Arial" panose="020B0604020202020204" pitchFamily="34" charset="0"/>
              </a:rPr>
              <a:t> –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Revenues</a:t>
            </a:r>
            <a:endParaRPr lang="en-US" sz="280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6A03E253-999C-02E8-C8E8-28B04D5A98A6}"/>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949A4A11-CA39-1355-CEB0-5D791903854A}"/>
              </a:ext>
            </a:extLst>
          </p:cNvPr>
          <p:cNvSpPr>
            <a:spLocks noGrp="1"/>
          </p:cNvSpPr>
          <p:nvPr>
            <p:ph type="sldNum" sz="quarter" idx="11"/>
          </p:nvPr>
        </p:nvSpPr>
        <p:spPr/>
        <p:txBody>
          <a:bodyPr/>
          <a:lstStyle/>
          <a:p>
            <a:fld id="{C57F0C0E-56D6-4E43-87A7-8A4669234C13}" type="slidenum">
              <a:rPr lang="en-US" altLang="en-US" smtClean="0"/>
              <a:pPr/>
              <a:t>21</a:t>
            </a:fld>
            <a:endParaRPr lang="en-US" altLang="en-US"/>
          </a:p>
        </p:txBody>
      </p:sp>
      <p:pic>
        <p:nvPicPr>
          <p:cNvPr id="5" name="Picture 4">
            <a:extLst>
              <a:ext uri="{FF2B5EF4-FFF2-40B4-BE49-F238E27FC236}">
                <a16:creationId xmlns:a16="http://schemas.microsoft.com/office/drawing/2014/main" id="{3AD88C36-4CFD-8816-8478-7637FE09A3DA}"/>
              </a:ext>
            </a:extLst>
          </p:cNvPr>
          <p:cNvPicPr>
            <a:picLocks noChangeAspect="1"/>
          </p:cNvPicPr>
          <p:nvPr/>
        </p:nvPicPr>
        <p:blipFill>
          <a:blip r:embed="rId2"/>
          <a:stretch>
            <a:fillRect/>
          </a:stretch>
        </p:blipFill>
        <p:spPr>
          <a:xfrm>
            <a:off x="538648" y="1449247"/>
            <a:ext cx="8066703" cy="4135538"/>
          </a:xfrm>
          <a:prstGeom prst="rect">
            <a:avLst/>
          </a:prstGeom>
        </p:spPr>
      </p:pic>
    </p:spTree>
    <p:extLst>
      <p:ext uri="{BB962C8B-B14F-4D97-AF65-F5344CB8AC3E}">
        <p14:creationId xmlns:p14="http://schemas.microsoft.com/office/powerpoint/2010/main" val="2838401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67A11F-973D-0795-4760-E9C3987A99EA}"/>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4CBD12A8-F065-BE42-BB4C-64A97C463FBF}"/>
              </a:ext>
            </a:extLst>
          </p:cNvPr>
          <p:cNvSpPr>
            <a:spLocks noGrp="1"/>
          </p:cNvSpPr>
          <p:nvPr>
            <p:ph type="sldNum" sz="quarter" idx="11"/>
          </p:nvPr>
        </p:nvSpPr>
        <p:spPr/>
        <p:txBody>
          <a:bodyPr/>
          <a:lstStyle/>
          <a:p>
            <a:fld id="{C57F0C0E-56D6-4E43-87A7-8A4669234C13}" type="slidenum">
              <a:rPr lang="en-US" altLang="en-US" smtClean="0"/>
              <a:pPr/>
              <a:t>22</a:t>
            </a:fld>
            <a:endParaRPr lang="en-US" altLang="en-US"/>
          </a:p>
        </p:txBody>
      </p:sp>
      <p:sp>
        <p:nvSpPr>
          <p:cNvPr id="5" name="Title 1">
            <a:extLst>
              <a:ext uri="{FF2B5EF4-FFF2-40B4-BE49-F238E27FC236}">
                <a16:creationId xmlns:a16="http://schemas.microsoft.com/office/drawing/2014/main" id="{B601BB05-5B17-4B80-9FCB-E2478F0FAF68}"/>
              </a:ext>
            </a:extLst>
          </p:cNvPr>
          <p:cNvSpPr>
            <a:spLocks noGrp="1"/>
          </p:cNvSpPr>
          <p:nvPr>
            <p:ph type="title"/>
          </p:nvPr>
        </p:nvSpPr>
        <p:spPr>
          <a:xfrm>
            <a:off x="685800" y="179407"/>
            <a:ext cx="7772400" cy="833378"/>
          </a:xfrm>
        </p:spPr>
        <p:txBody>
          <a:bodyPr/>
          <a:lstStyle/>
          <a:p>
            <a:r>
              <a:rPr lang="en-US" sz="2800" dirty="0">
                <a:latin typeface="Arial" panose="020B0604020202020204" pitchFamily="34" charset="0"/>
                <a:cs typeface="Arial" panose="020B0604020202020204" pitchFamily="34" charset="0"/>
              </a:rPr>
              <a:t>2021 General Fund Comparative Results -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Expenditures</a:t>
            </a:r>
          </a:p>
        </p:txBody>
      </p:sp>
      <p:graphicFrame>
        <p:nvGraphicFramePr>
          <p:cNvPr id="6" name="Chart 5">
            <a:extLst>
              <a:ext uri="{FF2B5EF4-FFF2-40B4-BE49-F238E27FC236}">
                <a16:creationId xmlns:a16="http://schemas.microsoft.com/office/drawing/2014/main" id="{56138514-1B48-46C3-A3E9-FBCF5457CA8D}"/>
              </a:ext>
            </a:extLst>
          </p:cNvPr>
          <p:cNvGraphicFramePr>
            <a:graphicFrameLocks/>
          </p:cNvGraphicFramePr>
          <p:nvPr>
            <p:extLst>
              <p:ext uri="{D42A27DB-BD31-4B8C-83A1-F6EECF244321}">
                <p14:modId xmlns:p14="http://schemas.microsoft.com/office/powerpoint/2010/main" val="3745874691"/>
              </p:ext>
            </p:extLst>
          </p:nvPr>
        </p:nvGraphicFramePr>
        <p:xfrm>
          <a:off x="351491" y="1419405"/>
          <a:ext cx="8441018" cy="41827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6004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7885-5B51-9895-FE25-282826C05F83}"/>
              </a:ext>
            </a:extLst>
          </p:cNvPr>
          <p:cNvSpPr>
            <a:spLocks noGrp="1"/>
          </p:cNvSpPr>
          <p:nvPr>
            <p:ph type="title"/>
          </p:nvPr>
        </p:nvSpPr>
        <p:spPr>
          <a:xfrm>
            <a:off x="685800" y="179407"/>
            <a:ext cx="7772400" cy="885464"/>
          </a:xfrm>
        </p:spPr>
        <p:txBody>
          <a:bodyPr/>
          <a:lstStyle/>
          <a:p>
            <a:r>
              <a:rPr lang="en-US" sz="2800" dirty="0">
                <a:latin typeface="Arial" panose="020B0604020202020204" pitchFamily="34" charset="0"/>
                <a:cs typeface="Arial" panose="020B0604020202020204" pitchFamily="34" charset="0"/>
              </a:rPr>
              <a:t>2021 General Fund Comparative Results –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Expenditures</a:t>
            </a:r>
          </a:p>
        </p:txBody>
      </p:sp>
      <p:sp>
        <p:nvSpPr>
          <p:cNvPr id="3" name="Footer Placeholder 2">
            <a:extLst>
              <a:ext uri="{FF2B5EF4-FFF2-40B4-BE49-F238E27FC236}">
                <a16:creationId xmlns:a16="http://schemas.microsoft.com/office/drawing/2014/main" id="{6A03E253-999C-02E8-C8E8-28B04D5A98A6}"/>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949A4A11-CA39-1355-CEB0-5D791903854A}"/>
              </a:ext>
            </a:extLst>
          </p:cNvPr>
          <p:cNvSpPr>
            <a:spLocks noGrp="1"/>
          </p:cNvSpPr>
          <p:nvPr>
            <p:ph type="sldNum" sz="quarter" idx="11"/>
          </p:nvPr>
        </p:nvSpPr>
        <p:spPr/>
        <p:txBody>
          <a:bodyPr/>
          <a:lstStyle/>
          <a:p>
            <a:fld id="{C57F0C0E-56D6-4E43-87A7-8A4669234C13}" type="slidenum">
              <a:rPr lang="en-US" altLang="en-US" smtClean="0"/>
              <a:pPr/>
              <a:t>23</a:t>
            </a:fld>
            <a:endParaRPr lang="en-US" altLang="en-US"/>
          </a:p>
        </p:txBody>
      </p:sp>
      <p:pic>
        <p:nvPicPr>
          <p:cNvPr id="6" name="Picture 5">
            <a:extLst>
              <a:ext uri="{FF2B5EF4-FFF2-40B4-BE49-F238E27FC236}">
                <a16:creationId xmlns:a16="http://schemas.microsoft.com/office/drawing/2014/main" id="{4A1CE347-9493-EB26-12BE-D82EFE9F0A5B}"/>
              </a:ext>
            </a:extLst>
          </p:cNvPr>
          <p:cNvPicPr>
            <a:picLocks noChangeAspect="1"/>
          </p:cNvPicPr>
          <p:nvPr/>
        </p:nvPicPr>
        <p:blipFill>
          <a:blip r:embed="rId2"/>
          <a:stretch>
            <a:fillRect/>
          </a:stretch>
        </p:blipFill>
        <p:spPr>
          <a:xfrm>
            <a:off x="156770" y="1699790"/>
            <a:ext cx="8821660" cy="3207876"/>
          </a:xfrm>
          <a:prstGeom prst="rect">
            <a:avLst/>
          </a:prstGeom>
        </p:spPr>
      </p:pic>
    </p:spTree>
    <p:extLst>
      <p:ext uri="{BB962C8B-B14F-4D97-AF65-F5344CB8AC3E}">
        <p14:creationId xmlns:p14="http://schemas.microsoft.com/office/powerpoint/2010/main" val="1139169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50F7-9124-A669-6CF4-787530AF61A1}"/>
              </a:ext>
            </a:extLst>
          </p:cNvPr>
          <p:cNvSpPr>
            <a:spLocks noGrp="1"/>
          </p:cNvSpPr>
          <p:nvPr>
            <p:ph type="title"/>
          </p:nvPr>
        </p:nvSpPr>
        <p:spPr>
          <a:xfrm>
            <a:off x="685800" y="152400"/>
            <a:ext cx="7772400" cy="1143000"/>
          </a:xfrm>
        </p:spPr>
        <p:txBody>
          <a:bodyPr/>
          <a:lstStyle/>
          <a:p>
            <a:r>
              <a:rPr lang="en-US" sz="2800" dirty="0">
                <a:latin typeface="Arial" panose="020B0604020202020204" pitchFamily="34" charset="0"/>
                <a:cs typeface="Arial" panose="020B0604020202020204" pitchFamily="34" charset="0"/>
              </a:rPr>
              <a:t>2021 General Fund Comparative Results – Fund Balance</a:t>
            </a:r>
          </a:p>
        </p:txBody>
      </p:sp>
      <p:sp>
        <p:nvSpPr>
          <p:cNvPr id="3" name="Footer Placeholder 2">
            <a:extLst>
              <a:ext uri="{FF2B5EF4-FFF2-40B4-BE49-F238E27FC236}">
                <a16:creationId xmlns:a16="http://schemas.microsoft.com/office/drawing/2014/main" id="{FF16EBAD-C7CC-1990-0B0A-FF9967DBD494}"/>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0376F814-90B0-4F95-BEA0-91D12A88584B}"/>
              </a:ext>
            </a:extLst>
          </p:cNvPr>
          <p:cNvSpPr>
            <a:spLocks noGrp="1"/>
          </p:cNvSpPr>
          <p:nvPr>
            <p:ph type="sldNum" sz="quarter" idx="11"/>
          </p:nvPr>
        </p:nvSpPr>
        <p:spPr/>
        <p:txBody>
          <a:bodyPr/>
          <a:lstStyle/>
          <a:p>
            <a:fld id="{C57F0C0E-56D6-4E43-87A7-8A4669234C13}" type="slidenum">
              <a:rPr lang="en-US" altLang="en-US" smtClean="0"/>
              <a:pPr/>
              <a:t>24</a:t>
            </a:fld>
            <a:endParaRPr lang="en-US" altLang="en-US"/>
          </a:p>
        </p:txBody>
      </p:sp>
      <p:pic>
        <p:nvPicPr>
          <p:cNvPr id="5" name="Picture 4">
            <a:extLst>
              <a:ext uri="{FF2B5EF4-FFF2-40B4-BE49-F238E27FC236}">
                <a16:creationId xmlns:a16="http://schemas.microsoft.com/office/drawing/2014/main" id="{DC7E8059-A2F5-4FED-76B0-3B1BF1CA6BD8}"/>
              </a:ext>
            </a:extLst>
          </p:cNvPr>
          <p:cNvPicPr>
            <a:picLocks noChangeAspect="1"/>
          </p:cNvPicPr>
          <p:nvPr/>
        </p:nvPicPr>
        <p:blipFill>
          <a:blip r:embed="rId2"/>
          <a:stretch>
            <a:fillRect/>
          </a:stretch>
        </p:blipFill>
        <p:spPr>
          <a:xfrm>
            <a:off x="137329" y="1295399"/>
            <a:ext cx="8940384" cy="4202575"/>
          </a:xfrm>
          <a:prstGeom prst="rect">
            <a:avLst/>
          </a:prstGeom>
        </p:spPr>
      </p:pic>
    </p:spTree>
    <p:extLst>
      <p:ext uri="{BB962C8B-B14F-4D97-AF65-F5344CB8AC3E}">
        <p14:creationId xmlns:p14="http://schemas.microsoft.com/office/powerpoint/2010/main" val="3313968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1476-A363-8932-5109-A18FED6C79F4}"/>
              </a:ext>
            </a:extLst>
          </p:cNvPr>
          <p:cNvSpPr>
            <a:spLocks noGrp="1"/>
          </p:cNvSpPr>
          <p:nvPr>
            <p:ph type="title"/>
          </p:nvPr>
        </p:nvSpPr>
        <p:spPr>
          <a:xfrm>
            <a:off x="685799" y="0"/>
            <a:ext cx="7772400" cy="1143000"/>
          </a:xfrm>
        </p:spPr>
        <p:txBody>
          <a:bodyPr/>
          <a:lstStyle/>
          <a:p>
            <a:r>
              <a:rPr lang="en-US" sz="2800" dirty="0">
                <a:latin typeface="Arial" panose="020B0604020202020204" pitchFamily="34" charset="0"/>
                <a:cs typeface="Arial" panose="020B0604020202020204" pitchFamily="34" charset="0"/>
              </a:rPr>
              <a:t>2021 General Fund Comparative Results – Total Fund Balance</a:t>
            </a:r>
          </a:p>
        </p:txBody>
      </p:sp>
      <p:sp>
        <p:nvSpPr>
          <p:cNvPr id="3" name="Footer Placeholder 2">
            <a:extLst>
              <a:ext uri="{FF2B5EF4-FFF2-40B4-BE49-F238E27FC236}">
                <a16:creationId xmlns:a16="http://schemas.microsoft.com/office/drawing/2014/main" id="{7CE3ACDD-770A-2C19-4EF1-31D6C0021C69}"/>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4DB38F00-40C3-8EB2-0F68-39C655FFB039}"/>
              </a:ext>
            </a:extLst>
          </p:cNvPr>
          <p:cNvSpPr>
            <a:spLocks noGrp="1"/>
          </p:cNvSpPr>
          <p:nvPr>
            <p:ph type="sldNum" sz="quarter" idx="11"/>
          </p:nvPr>
        </p:nvSpPr>
        <p:spPr/>
        <p:txBody>
          <a:bodyPr/>
          <a:lstStyle/>
          <a:p>
            <a:fld id="{C57F0C0E-56D6-4E43-87A7-8A4669234C13}" type="slidenum">
              <a:rPr lang="en-US" altLang="en-US" smtClean="0"/>
              <a:pPr/>
              <a:t>25</a:t>
            </a:fld>
            <a:endParaRPr lang="en-US" altLang="en-US"/>
          </a:p>
        </p:txBody>
      </p:sp>
      <p:graphicFrame>
        <p:nvGraphicFramePr>
          <p:cNvPr id="5" name="Chart 4">
            <a:extLst>
              <a:ext uri="{FF2B5EF4-FFF2-40B4-BE49-F238E27FC236}">
                <a16:creationId xmlns:a16="http://schemas.microsoft.com/office/drawing/2014/main" id="{9E4CD3A8-0B78-4FCC-873E-A9A031EBE252}"/>
              </a:ext>
            </a:extLst>
          </p:cNvPr>
          <p:cNvGraphicFramePr>
            <a:graphicFrameLocks/>
          </p:cNvGraphicFramePr>
          <p:nvPr>
            <p:extLst>
              <p:ext uri="{D42A27DB-BD31-4B8C-83A1-F6EECF244321}">
                <p14:modId xmlns:p14="http://schemas.microsoft.com/office/powerpoint/2010/main" val="186146693"/>
              </p:ext>
            </p:extLst>
          </p:nvPr>
        </p:nvGraphicFramePr>
        <p:xfrm>
          <a:off x="160779" y="1143000"/>
          <a:ext cx="8822442" cy="40077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3223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9882-69E8-A05A-C747-170BF6D8826B}"/>
              </a:ext>
            </a:extLst>
          </p:cNvPr>
          <p:cNvSpPr>
            <a:spLocks noGrp="1"/>
          </p:cNvSpPr>
          <p:nvPr>
            <p:ph type="title"/>
          </p:nvPr>
        </p:nvSpPr>
        <p:spPr>
          <a:xfrm>
            <a:off x="604777" y="0"/>
            <a:ext cx="7772400" cy="1143000"/>
          </a:xfrm>
        </p:spPr>
        <p:txBody>
          <a:bodyPr/>
          <a:lstStyle/>
          <a:p>
            <a:r>
              <a:rPr lang="en-US" sz="2800" dirty="0">
                <a:latin typeface="Arial" panose="020B0604020202020204" pitchFamily="34" charset="0"/>
                <a:cs typeface="Arial" panose="020B0604020202020204" pitchFamily="34" charset="0"/>
              </a:rPr>
              <a:t>2021 General Fund Comparative Results – Fund Balance</a:t>
            </a:r>
          </a:p>
        </p:txBody>
      </p:sp>
      <p:sp>
        <p:nvSpPr>
          <p:cNvPr id="3" name="Footer Placeholder 2">
            <a:extLst>
              <a:ext uri="{FF2B5EF4-FFF2-40B4-BE49-F238E27FC236}">
                <a16:creationId xmlns:a16="http://schemas.microsoft.com/office/drawing/2014/main" id="{15627959-A592-34AB-6AD0-525361A2708E}"/>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060B8477-2F89-961E-7760-64D1631BF039}"/>
              </a:ext>
            </a:extLst>
          </p:cNvPr>
          <p:cNvSpPr>
            <a:spLocks noGrp="1"/>
          </p:cNvSpPr>
          <p:nvPr>
            <p:ph type="sldNum" sz="quarter" idx="11"/>
          </p:nvPr>
        </p:nvSpPr>
        <p:spPr/>
        <p:txBody>
          <a:bodyPr/>
          <a:lstStyle/>
          <a:p>
            <a:fld id="{C57F0C0E-56D6-4E43-87A7-8A4669234C13}" type="slidenum">
              <a:rPr lang="en-US" altLang="en-US" smtClean="0"/>
              <a:pPr/>
              <a:t>26</a:t>
            </a:fld>
            <a:endParaRPr lang="en-US" altLang="en-US"/>
          </a:p>
        </p:txBody>
      </p:sp>
      <p:pic>
        <p:nvPicPr>
          <p:cNvPr id="5" name="Picture 4">
            <a:extLst>
              <a:ext uri="{FF2B5EF4-FFF2-40B4-BE49-F238E27FC236}">
                <a16:creationId xmlns:a16="http://schemas.microsoft.com/office/drawing/2014/main" id="{39055774-58EE-358B-A77F-6BCCEFD039F1}"/>
              </a:ext>
            </a:extLst>
          </p:cNvPr>
          <p:cNvPicPr>
            <a:picLocks noChangeAspect="1"/>
          </p:cNvPicPr>
          <p:nvPr/>
        </p:nvPicPr>
        <p:blipFill>
          <a:blip r:embed="rId2"/>
          <a:stretch>
            <a:fillRect/>
          </a:stretch>
        </p:blipFill>
        <p:spPr>
          <a:xfrm>
            <a:off x="63661" y="1569035"/>
            <a:ext cx="9016678" cy="3886499"/>
          </a:xfrm>
          <a:prstGeom prst="rect">
            <a:avLst/>
          </a:prstGeom>
        </p:spPr>
      </p:pic>
    </p:spTree>
    <p:extLst>
      <p:ext uri="{BB962C8B-B14F-4D97-AF65-F5344CB8AC3E}">
        <p14:creationId xmlns:p14="http://schemas.microsoft.com/office/powerpoint/2010/main" val="4097870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680C-883F-BFCC-069F-02F478CD3200}"/>
              </a:ext>
            </a:extLst>
          </p:cNvPr>
          <p:cNvSpPr>
            <a:spLocks noGrp="1"/>
          </p:cNvSpPr>
          <p:nvPr>
            <p:ph type="title"/>
          </p:nvPr>
        </p:nvSpPr>
        <p:spPr>
          <a:xfrm>
            <a:off x="638175" y="57150"/>
            <a:ext cx="7772400" cy="1143000"/>
          </a:xfrm>
        </p:spPr>
        <p:txBody>
          <a:bodyPr/>
          <a:lstStyle/>
          <a:p>
            <a:r>
              <a:rPr lang="en-US" sz="3600" dirty="0">
                <a:latin typeface="Arial" panose="020B0604020202020204" pitchFamily="34" charset="0"/>
                <a:cs typeface="Arial" panose="020B0604020202020204" pitchFamily="34" charset="0"/>
              </a:rPr>
              <a:t>Business-type Funds –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2021 Operating Results</a:t>
            </a:r>
          </a:p>
        </p:txBody>
      </p:sp>
      <p:sp>
        <p:nvSpPr>
          <p:cNvPr id="3" name="Footer Placeholder 2">
            <a:extLst>
              <a:ext uri="{FF2B5EF4-FFF2-40B4-BE49-F238E27FC236}">
                <a16:creationId xmlns:a16="http://schemas.microsoft.com/office/drawing/2014/main" id="{8866DD15-264F-FDF2-D78F-93137AD58555}"/>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92C19766-E6E0-7BBD-EB28-7ADD62FBE680}"/>
              </a:ext>
            </a:extLst>
          </p:cNvPr>
          <p:cNvSpPr>
            <a:spLocks noGrp="1"/>
          </p:cNvSpPr>
          <p:nvPr>
            <p:ph type="sldNum" sz="quarter" idx="11"/>
          </p:nvPr>
        </p:nvSpPr>
        <p:spPr/>
        <p:txBody>
          <a:bodyPr/>
          <a:lstStyle/>
          <a:p>
            <a:fld id="{C57F0C0E-56D6-4E43-87A7-8A4669234C13}" type="slidenum">
              <a:rPr lang="en-US" altLang="en-US" smtClean="0"/>
              <a:pPr/>
              <a:t>27</a:t>
            </a:fld>
            <a:endParaRPr lang="en-US" altLang="en-US"/>
          </a:p>
        </p:txBody>
      </p:sp>
      <p:pic>
        <p:nvPicPr>
          <p:cNvPr id="5" name="Picture 4">
            <a:extLst>
              <a:ext uri="{FF2B5EF4-FFF2-40B4-BE49-F238E27FC236}">
                <a16:creationId xmlns:a16="http://schemas.microsoft.com/office/drawing/2014/main" id="{20C413E0-0605-3555-7598-4910B15EC314}"/>
              </a:ext>
            </a:extLst>
          </p:cNvPr>
          <p:cNvPicPr>
            <a:picLocks noChangeAspect="1"/>
          </p:cNvPicPr>
          <p:nvPr/>
        </p:nvPicPr>
        <p:blipFill>
          <a:blip r:embed="rId3"/>
          <a:stretch>
            <a:fillRect/>
          </a:stretch>
        </p:blipFill>
        <p:spPr>
          <a:xfrm>
            <a:off x="161084" y="1546425"/>
            <a:ext cx="8821832" cy="3765149"/>
          </a:xfrm>
          <a:prstGeom prst="rect">
            <a:avLst/>
          </a:prstGeom>
        </p:spPr>
      </p:pic>
    </p:spTree>
    <p:extLst>
      <p:ext uri="{BB962C8B-B14F-4D97-AF65-F5344CB8AC3E}">
        <p14:creationId xmlns:p14="http://schemas.microsoft.com/office/powerpoint/2010/main" val="2718632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FEB5-C998-2EE4-271C-A6CB93FDE774}"/>
              </a:ext>
            </a:extLst>
          </p:cNvPr>
          <p:cNvSpPr>
            <a:spLocks noGrp="1"/>
          </p:cNvSpPr>
          <p:nvPr>
            <p:ph type="title"/>
          </p:nvPr>
        </p:nvSpPr>
        <p:spPr>
          <a:xfrm>
            <a:off x="685800" y="152400"/>
            <a:ext cx="7772400" cy="457200"/>
          </a:xfrm>
        </p:spPr>
        <p:txBody>
          <a:bodyPr/>
          <a:lstStyle/>
          <a:p>
            <a:r>
              <a:rPr lang="en-US" sz="2800" dirty="0">
                <a:latin typeface="Arial" panose="020B0604020202020204" pitchFamily="34" charset="0"/>
                <a:cs typeface="Arial" panose="020B0604020202020204" pitchFamily="34" charset="0"/>
              </a:rPr>
              <a:t>Benefit Trust Funds – 2021 Operating Results</a:t>
            </a:r>
          </a:p>
        </p:txBody>
      </p:sp>
      <p:sp>
        <p:nvSpPr>
          <p:cNvPr id="3" name="Footer Placeholder 2">
            <a:extLst>
              <a:ext uri="{FF2B5EF4-FFF2-40B4-BE49-F238E27FC236}">
                <a16:creationId xmlns:a16="http://schemas.microsoft.com/office/drawing/2014/main" id="{4C0C5754-F42E-69CD-3C48-B479E0C882D3}"/>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B0069113-E15E-21FD-97DB-F1F69B269312}"/>
              </a:ext>
            </a:extLst>
          </p:cNvPr>
          <p:cNvSpPr>
            <a:spLocks noGrp="1"/>
          </p:cNvSpPr>
          <p:nvPr>
            <p:ph type="sldNum" sz="quarter" idx="11"/>
          </p:nvPr>
        </p:nvSpPr>
        <p:spPr/>
        <p:txBody>
          <a:bodyPr/>
          <a:lstStyle/>
          <a:p>
            <a:fld id="{C57F0C0E-56D6-4E43-87A7-8A4669234C13}" type="slidenum">
              <a:rPr lang="en-US" altLang="en-US" smtClean="0"/>
              <a:pPr/>
              <a:t>28</a:t>
            </a:fld>
            <a:endParaRPr lang="en-US" altLang="en-US"/>
          </a:p>
        </p:txBody>
      </p:sp>
      <p:pic>
        <p:nvPicPr>
          <p:cNvPr id="5" name="Picture 4">
            <a:extLst>
              <a:ext uri="{FF2B5EF4-FFF2-40B4-BE49-F238E27FC236}">
                <a16:creationId xmlns:a16="http://schemas.microsoft.com/office/drawing/2014/main" id="{F4FEB87A-9C95-FF16-F6BF-F43ED77A92C3}"/>
              </a:ext>
            </a:extLst>
          </p:cNvPr>
          <p:cNvPicPr>
            <a:picLocks noChangeAspect="1"/>
          </p:cNvPicPr>
          <p:nvPr/>
        </p:nvPicPr>
        <p:blipFill>
          <a:blip r:embed="rId2"/>
          <a:stretch>
            <a:fillRect/>
          </a:stretch>
        </p:blipFill>
        <p:spPr>
          <a:xfrm>
            <a:off x="1624313" y="638321"/>
            <a:ext cx="5517265" cy="5610079"/>
          </a:xfrm>
          <a:prstGeom prst="rect">
            <a:avLst/>
          </a:prstGeom>
        </p:spPr>
      </p:pic>
    </p:spTree>
    <p:extLst>
      <p:ext uri="{BB962C8B-B14F-4D97-AF65-F5344CB8AC3E}">
        <p14:creationId xmlns:p14="http://schemas.microsoft.com/office/powerpoint/2010/main" val="2134678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D3B0-97B5-16EB-3F5B-5CC048FA78AA}"/>
              </a:ext>
            </a:extLst>
          </p:cNvPr>
          <p:cNvSpPr>
            <a:spLocks noGrp="1"/>
          </p:cNvSpPr>
          <p:nvPr>
            <p:ph type="title"/>
          </p:nvPr>
        </p:nvSpPr>
        <p:spPr>
          <a:xfrm>
            <a:off x="546904" y="152400"/>
            <a:ext cx="7772400" cy="574876"/>
          </a:xfrm>
        </p:spPr>
        <p:txBody>
          <a:bodyPr/>
          <a:lstStyle/>
          <a:p>
            <a:r>
              <a:rPr lang="en-US" sz="3200" dirty="0">
                <a:latin typeface="Arial" panose="020B0604020202020204" pitchFamily="34" charset="0"/>
                <a:cs typeface="Arial" panose="020B0604020202020204" pitchFamily="34" charset="0"/>
              </a:rPr>
              <a:t>2021 Debt Activity - Governmental</a:t>
            </a:r>
          </a:p>
        </p:txBody>
      </p:sp>
      <p:sp>
        <p:nvSpPr>
          <p:cNvPr id="3" name="Footer Placeholder 2">
            <a:extLst>
              <a:ext uri="{FF2B5EF4-FFF2-40B4-BE49-F238E27FC236}">
                <a16:creationId xmlns:a16="http://schemas.microsoft.com/office/drawing/2014/main" id="{0BA86EB8-A5A0-04C4-5094-4609FDA79F27}"/>
              </a:ext>
            </a:extLst>
          </p:cNvPr>
          <p:cNvSpPr>
            <a:spLocks noGrp="1"/>
          </p:cNvSpPr>
          <p:nvPr>
            <p:ph type="ftr" sz="quarter" idx="10"/>
          </p:nvPr>
        </p:nvSpPr>
        <p:spPr/>
        <p:txBody>
          <a:bodyPr/>
          <a:lstStyle/>
          <a:p>
            <a:pPr>
              <a:defRPr/>
            </a:pPr>
            <a:r>
              <a:rPr lang="en-US" altLang="en-US"/>
              <a:t>City of Savannah / FY 2021 Mid-Year Financial Update</a:t>
            </a:r>
          </a:p>
        </p:txBody>
      </p:sp>
      <p:sp>
        <p:nvSpPr>
          <p:cNvPr id="4" name="Slide Number Placeholder 3">
            <a:extLst>
              <a:ext uri="{FF2B5EF4-FFF2-40B4-BE49-F238E27FC236}">
                <a16:creationId xmlns:a16="http://schemas.microsoft.com/office/drawing/2014/main" id="{2EEC9362-0BBB-B081-42FB-A0B0C2D688AE}"/>
              </a:ext>
            </a:extLst>
          </p:cNvPr>
          <p:cNvSpPr>
            <a:spLocks noGrp="1"/>
          </p:cNvSpPr>
          <p:nvPr>
            <p:ph type="sldNum" sz="quarter" idx="11"/>
          </p:nvPr>
        </p:nvSpPr>
        <p:spPr/>
        <p:txBody>
          <a:bodyPr/>
          <a:lstStyle/>
          <a:p>
            <a:fld id="{C57F0C0E-56D6-4E43-87A7-8A4669234C13}" type="slidenum">
              <a:rPr lang="en-US" altLang="en-US" smtClean="0"/>
              <a:pPr/>
              <a:t>29</a:t>
            </a:fld>
            <a:endParaRPr lang="en-US" altLang="en-US"/>
          </a:p>
        </p:txBody>
      </p:sp>
      <p:pic>
        <p:nvPicPr>
          <p:cNvPr id="7" name="Picture 6">
            <a:extLst>
              <a:ext uri="{FF2B5EF4-FFF2-40B4-BE49-F238E27FC236}">
                <a16:creationId xmlns:a16="http://schemas.microsoft.com/office/drawing/2014/main" id="{FB5CAE43-FC6F-3117-F52C-E8EA1B26B5A2}"/>
              </a:ext>
            </a:extLst>
          </p:cNvPr>
          <p:cNvPicPr>
            <a:picLocks noChangeAspect="1"/>
          </p:cNvPicPr>
          <p:nvPr/>
        </p:nvPicPr>
        <p:blipFill>
          <a:blip r:embed="rId2"/>
          <a:stretch>
            <a:fillRect/>
          </a:stretch>
        </p:blipFill>
        <p:spPr>
          <a:xfrm>
            <a:off x="83937" y="2217034"/>
            <a:ext cx="8976125" cy="2690632"/>
          </a:xfrm>
          <a:prstGeom prst="rect">
            <a:avLst/>
          </a:prstGeom>
        </p:spPr>
      </p:pic>
    </p:spTree>
    <p:extLst>
      <p:ext uri="{BB962C8B-B14F-4D97-AF65-F5344CB8AC3E}">
        <p14:creationId xmlns:p14="http://schemas.microsoft.com/office/powerpoint/2010/main" val="1318227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CD3F-9E6A-D603-ADB1-8B808352CCBD}"/>
              </a:ext>
            </a:extLst>
          </p:cNvPr>
          <p:cNvSpPr>
            <a:spLocks noGrp="1"/>
          </p:cNvSpPr>
          <p:nvPr>
            <p:ph type="title"/>
          </p:nvPr>
        </p:nvSpPr>
        <p:spPr>
          <a:xfrm>
            <a:off x="685800" y="197509"/>
            <a:ext cx="7772400" cy="1143000"/>
          </a:xfrm>
        </p:spPr>
        <p:txBody>
          <a:bodyPr/>
          <a:lstStyle/>
          <a:p>
            <a:r>
              <a:rPr lang="en-US" sz="4000" b="1" cap="small" dirty="0"/>
              <a:t>Our Opportunity</a:t>
            </a:r>
          </a:p>
        </p:txBody>
      </p:sp>
      <p:sp>
        <p:nvSpPr>
          <p:cNvPr id="3" name="Slide Number Placeholder 2">
            <a:extLst>
              <a:ext uri="{FF2B5EF4-FFF2-40B4-BE49-F238E27FC236}">
                <a16:creationId xmlns:a16="http://schemas.microsoft.com/office/drawing/2014/main" id="{D4CF0F91-43F3-9835-8768-3A2437D51874}"/>
              </a:ext>
            </a:extLst>
          </p:cNvPr>
          <p:cNvSpPr>
            <a:spLocks noGrp="1"/>
          </p:cNvSpPr>
          <p:nvPr>
            <p:ph type="sldNum" sz="quarter" idx="10"/>
          </p:nvPr>
        </p:nvSpPr>
        <p:spPr/>
        <p:txBody>
          <a:bodyPr/>
          <a:lstStyle/>
          <a:p>
            <a:fld id="{F9092C4B-5256-42C0-99E7-1AA7CC438B26}" type="slidenum">
              <a:rPr lang="en-US" altLang="en-US" smtClean="0"/>
              <a:pPr/>
              <a:t>3</a:t>
            </a:fld>
            <a:endParaRPr lang="en-US" altLang="en-US"/>
          </a:p>
        </p:txBody>
      </p:sp>
      <p:sp>
        <p:nvSpPr>
          <p:cNvPr id="4" name="TextBox 3">
            <a:extLst>
              <a:ext uri="{FF2B5EF4-FFF2-40B4-BE49-F238E27FC236}">
                <a16:creationId xmlns:a16="http://schemas.microsoft.com/office/drawing/2014/main" id="{D7D8F4FA-D5C1-7C43-83BD-225AD88C17A5}"/>
              </a:ext>
            </a:extLst>
          </p:cNvPr>
          <p:cNvSpPr txBox="1"/>
          <p:nvPr/>
        </p:nvSpPr>
        <p:spPr>
          <a:xfrm>
            <a:off x="545285" y="1393680"/>
            <a:ext cx="8390896" cy="5262979"/>
          </a:xfrm>
          <a:prstGeom prst="rect">
            <a:avLst/>
          </a:prstGeom>
          <a:noFill/>
        </p:spPr>
        <p:txBody>
          <a:bodyPr wrap="square" rtlCol="0">
            <a:spAutoFit/>
          </a:bodyPr>
          <a:lstStyle/>
          <a:p>
            <a:pPr marL="342900" indent="-342900">
              <a:buFont typeface="Arial" panose="020B0604020202020204" pitchFamily="34" charset="0"/>
              <a:buChar char="•"/>
            </a:pPr>
            <a:r>
              <a:rPr lang="en-US" b="1" i="1" dirty="0"/>
              <a:t>Lower the Tax Rate for Residents</a:t>
            </a:r>
          </a:p>
          <a:p>
            <a:pPr marL="800100" lvl="1" indent="-342900">
              <a:buFont typeface="Arial" panose="020B0604020202020204" pitchFamily="34" charset="0"/>
              <a:buChar char="•"/>
            </a:pPr>
            <a:r>
              <a:rPr lang="en-US" dirty="0"/>
              <a:t>Reduce Millage to lowest rate since 1987 (@ 12.20)</a:t>
            </a:r>
          </a:p>
          <a:p>
            <a:pPr marL="800100" lvl="1" indent="-342900">
              <a:buFont typeface="Arial" panose="020B0604020202020204" pitchFamily="34" charset="0"/>
              <a:buChar char="•"/>
            </a:pPr>
            <a:r>
              <a:rPr lang="en-US" dirty="0"/>
              <a:t>Lower taxes for nearly 20,000 households</a:t>
            </a:r>
          </a:p>
          <a:p>
            <a:pPr lvl="1"/>
            <a:endParaRPr lang="en-US" dirty="0"/>
          </a:p>
          <a:p>
            <a:pPr marL="342900" indent="-342900">
              <a:buFont typeface="Arial" panose="020B0604020202020204" pitchFamily="34" charset="0"/>
              <a:buChar char="•"/>
            </a:pPr>
            <a:r>
              <a:rPr lang="en-US" b="1" i="1" dirty="0"/>
              <a:t>Be Aggressive with Public Safety</a:t>
            </a:r>
          </a:p>
          <a:p>
            <a:pPr marL="800100" lvl="1" indent="-342900">
              <a:buFont typeface="Arial" panose="020B0604020202020204" pitchFamily="34" charset="0"/>
              <a:buChar char="•"/>
            </a:pPr>
            <a:r>
              <a:rPr lang="en-US" dirty="0"/>
              <a:t>Increase pay for Police &amp; Fire by 7/30/22</a:t>
            </a:r>
          </a:p>
          <a:p>
            <a:pPr marL="800100" lvl="1" indent="-342900">
              <a:buFont typeface="Arial" panose="020B0604020202020204" pitchFamily="34" charset="0"/>
              <a:buChar char="•"/>
            </a:pPr>
            <a:r>
              <a:rPr lang="en-US" dirty="0"/>
              <a:t>Create new pipelines &amp; incentives for recruitment/retention</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b="1" i="1" dirty="0"/>
              <a:t>Be Smart &amp; Flexible in Uncertain Times</a:t>
            </a:r>
          </a:p>
          <a:p>
            <a:pPr marL="800100" lvl="1" indent="-342900">
              <a:buFont typeface="Arial" panose="020B0604020202020204" pitchFamily="34" charset="0"/>
              <a:buChar char="•"/>
            </a:pPr>
            <a:r>
              <a:rPr lang="en-US" dirty="0"/>
              <a:t>Increase Focus on Equity &amp; Effective Service Delivery</a:t>
            </a:r>
          </a:p>
          <a:p>
            <a:pPr marL="800100" lvl="1" indent="-342900">
              <a:buFont typeface="Arial" panose="020B0604020202020204" pitchFamily="34" charset="0"/>
              <a:buChar char="•"/>
            </a:pPr>
            <a:r>
              <a:rPr lang="en-US" dirty="0"/>
              <a:t>Meeting Emergent Needs &amp; Retiring Liabilities Now</a:t>
            </a:r>
          </a:p>
          <a:p>
            <a:pPr marL="800100" lvl="1" indent="-342900">
              <a:buFont typeface="Arial" panose="020B0604020202020204" pitchFamily="34" charset="0"/>
              <a:buChar char="•"/>
            </a:pPr>
            <a:r>
              <a:rPr lang="en-US" dirty="0"/>
              <a:t>Maintaining Healthy Reserves &amp; Strong Credit Ratings</a:t>
            </a:r>
          </a:p>
          <a:p>
            <a:pPr lvl="1"/>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24964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D3B0-97B5-16EB-3F5B-5CC048FA78AA}"/>
              </a:ext>
            </a:extLst>
          </p:cNvPr>
          <p:cNvSpPr>
            <a:spLocks noGrp="1"/>
          </p:cNvSpPr>
          <p:nvPr>
            <p:ph type="title"/>
          </p:nvPr>
        </p:nvSpPr>
        <p:spPr>
          <a:xfrm>
            <a:off x="546904" y="152400"/>
            <a:ext cx="7772400" cy="574876"/>
          </a:xfrm>
        </p:spPr>
        <p:txBody>
          <a:bodyPr/>
          <a:lstStyle/>
          <a:p>
            <a:r>
              <a:rPr lang="en-US" sz="3200" dirty="0">
                <a:latin typeface="Arial" panose="020B0604020202020204" pitchFamily="34" charset="0"/>
                <a:cs typeface="Arial" panose="020B0604020202020204" pitchFamily="34" charset="0"/>
              </a:rPr>
              <a:t>2021 Debt Activity – Business Type</a:t>
            </a:r>
          </a:p>
        </p:txBody>
      </p:sp>
      <p:sp>
        <p:nvSpPr>
          <p:cNvPr id="3" name="Footer Placeholder 2">
            <a:extLst>
              <a:ext uri="{FF2B5EF4-FFF2-40B4-BE49-F238E27FC236}">
                <a16:creationId xmlns:a16="http://schemas.microsoft.com/office/drawing/2014/main" id="{0BA86EB8-A5A0-04C4-5094-4609FDA79F27}"/>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13694E"/>
                </a:solidFill>
                <a:effectLst/>
                <a:uLnTx/>
                <a:uFillTx/>
                <a:latin typeface="Lato" panose="020F0502020204030203" pitchFamily="34" charset="0"/>
                <a:ea typeface="+mn-ea"/>
                <a:cs typeface="+mn-cs"/>
              </a:rPr>
              <a:t>City of Savannah / FY 2021 Mid-Year Financial Update</a:t>
            </a:r>
          </a:p>
        </p:txBody>
      </p:sp>
      <p:sp>
        <p:nvSpPr>
          <p:cNvPr id="4" name="Slide Number Placeholder 3">
            <a:extLst>
              <a:ext uri="{FF2B5EF4-FFF2-40B4-BE49-F238E27FC236}">
                <a16:creationId xmlns:a16="http://schemas.microsoft.com/office/drawing/2014/main" id="{2EEC9362-0BBB-B081-42FB-A0B0C2D688A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7F0C0E-56D6-4E43-87A7-8A4669234C13}" type="slidenum">
              <a:rPr kumimoji="0" lang="en-US" altLang="en-US" sz="14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pic>
        <p:nvPicPr>
          <p:cNvPr id="5" name="Picture 4">
            <a:extLst>
              <a:ext uri="{FF2B5EF4-FFF2-40B4-BE49-F238E27FC236}">
                <a16:creationId xmlns:a16="http://schemas.microsoft.com/office/drawing/2014/main" id="{B4196781-6A73-756E-1D88-22430D55CEC1}"/>
              </a:ext>
            </a:extLst>
          </p:cNvPr>
          <p:cNvPicPr>
            <a:picLocks noChangeAspect="1"/>
          </p:cNvPicPr>
          <p:nvPr/>
        </p:nvPicPr>
        <p:blipFill>
          <a:blip r:embed="rId2"/>
          <a:stretch>
            <a:fillRect/>
          </a:stretch>
        </p:blipFill>
        <p:spPr>
          <a:xfrm>
            <a:off x="270629" y="2284190"/>
            <a:ext cx="8873371" cy="3151931"/>
          </a:xfrm>
          <a:prstGeom prst="rect">
            <a:avLst/>
          </a:prstGeom>
        </p:spPr>
      </p:pic>
    </p:spTree>
    <p:extLst>
      <p:ext uri="{BB962C8B-B14F-4D97-AF65-F5344CB8AC3E}">
        <p14:creationId xmlns:p14="http://schemas.microsoft.com/office/powerpoint/2010/main" val="2420552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 descr="A picture containing text&#10;&#10;Description automatically generated">
            <a:extLst>
              <a:ext uri="{FF2B5EF4-FFF2-40B4-BE49-F238E27FC236}">
                <a16:creationId xmlns:a16="http://schemas.microsoft.com/office/drawing/2014/main" id="{CFE3BC3B-E8BB-0CC0-54EB-9E5E5AE028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900" y="2075688"/>
            <a:ext cx="8458200" cy="27066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144B282-265C-CF25-E0D3-FB4CC466EC22}"/>
              </a:ext>
            </a:extLst>
          </p:cNvPr>
          <p:cNvSpPr>
            <a:spLocks noGrp="1"/>
          </p:cNvSpPr>
          <p:nvPr>
            <p:ph type="sldNum" sz="quarter" idx="11"/>
          </p:nvPr>
        </p:nvSpPr>
        <p:spPr>
          <a:xfrm>
            <a:off x="8778240" y="6455664"/>
            <a:ext cx="336042" cy="365125"/>
          </a:xfrm>
        </p:spPr>
        <p:txBody>
          <a:bodyPr>
            <a:normAutofit/>
          </a:bodyPr>
          <a:lstStyle/>
          <a:p>
            <a:pPr>
              <a:spcAft>
                <a:spcPts val="600"/>
              </a:spcAft>
            </a:pPr>
            <a:fld id="{F9092C4B-5256-42C0-99E7-1AA7CC438B26}" type="slidenum">
              <a:rPr lang="en-US" altLang="en-US" sz="1000">
                <a:solidFill>
                  <a:srgbClr val="FFFFFF"/>
                </a:solidFill>
              </a:rPr>
              <a:pPr>
                <a:spcAft>
                  <a:spcPts val="600"/>
                </a:spcAft>
              </a:pPr>
              <a:t>31</a:t>
            </a:fld>
            <a:endParaRPr lang="en-US" altLang="en-US" sz="1000">
              <a:solidFill>
                <a:srgbClr val="FFFFFF"/>
              </a:solidFill>
            </a:endParaRPr>
          </a:p>
        </p:txBody>
      </p:sp>
      <p:sp>
        <p:nvSpPr>
          <p:cNvPr id="4" name="TextBox 3">
            <a:extLst>
              <a:ext uri="{FF2B5EF4-FFF2-40B4-BE49-F238E27FC236}">
                <a16:creationId xmlns:a16="http://schemas.microsoft.com/office/drawing/2014/main" id="{593BD8D4-A163-A31B-6782-96615398E109}"/>
              </a:ext>
            </a:extLst>
          </p:cNvPr>
          <p:cNvSpPr txBox="1"/>
          <p:nvPr/>
        </p:nvSpPr>
        <p:spPr>
          <a:xfrm>
            <a:off x="467254" y="2778034"/>
            <a:ext cx="8208917" cy="954107"/>
          </a:xfrm>
          <a:prstGeom prst="rect">
            <a:avLst/>
          </a:prstGeom>
          <a:noFill/>
        </p:spPr>
        <p:txBody>
          <a:bodyPr wrap="square" lIns="91440" tIns="45720" rIns="91440" bIns="45720" rtlCol="0" anchor="t">
            <a:spAutoFit/>
          </a:bodyPr>
          <a:lstStyle/>
          <a:p>
            <a:pPr algn="ctr"/>
            <a:r>
              <a:rPr lang="en-US" sz="3200" b="1">
                <a:latin typeface="Times New Roman"/>
                <a:cs typeface="Times New Roman"/>
              </a:rPr>
              <a:t>STATE OF THE BUDGET</a:t>
            </a:r>
            <a:endParaRPr lang="en-US"/>
          </a:p>
          <a:p>
            <a:pPr algn="ctr"/>
            <a:r>
              <a:rPr lang="en-US">
                <a:latin typeface="Times New Roman"/>
                <a:cs typeface="Times New Roman"/>
              </a:rPr>
              <a:t>through May 31st</a:t>
            </a:r>
            <a:endParaRPr lang="en-US" sz="2800">
              <a:latin typeface="Times New Roman"/>
              <a:cs typeface="Times New Roman"/>
            </a:endParaRPr>
          </a:p>
        </p:txBody>
      </p:sp>
    </p:spTree>
    <p:extLst>
      <p:ext uri="{BB962C8B-B14F-4D97-AF65-F5344CB8AC3E}">
        <p14:creationId xmlns:p14="http://schemas.microsoft.com/office/powerpoint/2010/main" val="1871113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1E23EA2-557B-4616-A6ED-A4807438B051}"/>
              </a:ext>
            </a:extLst>
          </p:cNvPr>
          <p:cNvSpPr>
            <a:spLocks noGrp="1"/>
          </p:cNvSpPr>
          <p:nvPr>
            <p:ph type="title"/>
          </p:nvPr>
        </p:nvSpPr>
        <p:spPr/>
        <p:txBody>
          <a:bodyPr/>
          <a:lstStyle/>
          <a:p>
            <a:r>
              <a:rPr lang="en-US"/>
              <a:t>Budget by the Numbers</a:t>
            </a:r>
            <a:br>
              <a:rPr lang="en-US"/>
            </a:br>
            <a:r>
              <a:rPr lang="en-US" sz="2400" b="0"/>
              <a:t>FY 2022 Totals at a Glance</a:t>
            </a:r>
            <a:endParaRPr lang="en-US"/>
          </a:p>
        </p:txBody>
      </p:sp>
      <p:sp>
        <p:nvSpPr>
          <p:cNvPr id="5" name="Slide Number Placeholder 4">
            <a:extLst>
              <a:ext uri="{FF2B5EF4-FFF2-40B4-BE49-F238E27FC236}">
                <a16:creationId xmlns:a16="http://schemas.microsoft.com/office/drawing/2014/main" id="{8E2FB436-C45F-4CFA-90D6-F447124F3F88}"/>
              </a:ext>
            </a:extLst>
          </p:cNvPr>
          <p:cNvSpPr>
            <a:spLocks noGrp="1"/>
          </p:cNvSpPr>
          <p:nvPr>
            <p:ph type="sldNum" sz="quarter" idx="10"/>
          </p:nvPr>
        </p:nvSpPr>
        <p:spPr/>
        <p:txBody>
          <a:bodyPr/>
          <a:lstStyle/>
          <a:p>
            <a:fld id="{4CA29016-9B29-4D75-8835-080BD69DC828}" type="slidenum">
              <a:rPr lang="en-US" altLang="en-US" smtClean="0"/>
              <a:pPr/>
              <a:t>32</a:t>
            </a:fld>
            <a:endParaRPr lang="en-US" altLang="en-US"/>
          </a:p>
        </p:txBody>
      </p:sp>
      <p:graphicFrame>
        <p:nvGraphicFramePr>
          <p:cNvPr id="6" name="Content Placeholder 5">
            <a:extLst>
              <a:ext uri="{FF2B5EF4-FFF2-40B4-BE49-F238E27FC236}">
                <a16:creationId xmlns:a16="http://schemas.microsoft.com/office/drawing/2014/main" id="{CBFBB9FF-1C5E-4D46-A644-A46E533BB355}"/>
              </a:ext>
            </a:extLst>
          </p:cNvPr>
          <p:cNvGraphicFramePr>
            <a:graphicFrameLocks noGrp="1"/>
          </p:cNvGraphicFramePr>
          <p:nvPr>
            <p:ph sz="quarter" idx="11"/>
            <p:extLst>
              <p:ext uri="{D42A27DB-BD31-4B8C-83A1-F6EECF244321}">
                <p14:modId xmlns:p14="http://schemas.microsoft.com/office/powerpoint/2010/main" val="3371873961"/>
              </p:ext>
            </p:extLst>
          </p:nvPr>
        </p:nvGraphicFramePr>
        <p:xfrm>
          <a:off x="720124" y="847903"/>
          <a:ext cx="7848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Money outline">
            <a:extLst>
              <a:ext uri="{FF2B5EF4-FFF2-40B4-BE49-F238E27FC236}">
                <a16:creationId xmlns:a16="http://schemas.microsoft.com/office/drawing/2014/main" id="{AA43DADA-B277-41B1-8AC8-641C679FD1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7793" y="2943403"/>
            <a:ext cx="1069760" cy="914400"/>
          </a:xfrm>
          <a:prstGeom prst="rect">
            <a:avLst/>
          </a:prstGeom>
        </p:spPr>
      </p:pic>
      <p:pic>
        <p:nvPicPr>
          <p:cNvPr id="10" name="Graphic 9" descr="Group of people with solid fill">
            <a:extLst>
              <a:ext uri="{FF2B5EF4-FFF2-40B4-BE49-F238E27FC236}">
                <a16:creationId xmlns:a16="http://schemas.microsoft.com/office/drawing/2014/main" id="{FE9135EF-AFBF-4082-8422-977B4296B8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90192" y="3321987"/>
            <a:ext cx="914400" cy="914400"/>
          </a:xfrm>
          <a:prstGeom prst="rect">
            <a:avLst/>
          </a:prstGeom>
        </p:spPr>
      </p:pic>
    </p:spTree>
    <p:extLst>
      <p:ext uri="{BB962C8B-B14F-4D97-AF65-F5344CB8AC3E}">
        <p14:creationId xmlns:p14="http://schemas.microsoft.com/office/powerpoint/2010/main" val="1017088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CFC132-C03A-0D03-716D-75C51DD2B265}"/>
              </a:ext>
            </a:extLst>
          </p:cNvPr>
          <p:cNvPicPr>
            <a:picLocks noChangeAspect="1"/>
          </p:cNvPicPr>
          <p:nvPr/>
        </p:nvPicPr>
        <p:blipFill>
          <a:blip r:embed="rId3"/>
          <a:stretch>
            <a:fillRect/>
          </a:stretch>
        </p:blipFill>
        <p:spPr>
          <a:xfrm>
            <a:off x="3665533" y="853420"/>
            <a:ext cx="5496576" cy="5550408"/>
          </a:xfrm>
          <a:prstGeom prst="rect">
            <a:avLst/>
          </a:prstGeom>
          <a:solidFill>
            <a:schemeClr val="bg1"/>
          </a:solidFill>
        </p:spPr>
      </p:pic>
      <p:sp>
        <p:nvSpPr>
          <p:cNvPr id="2" name="Title 1">
            <a:extLst>
              <a:ext uri="{FF2B5EF4-FFF2-40B4-BE49-F238E27FC236}">
                <a16:creationId xmlns:a16="http://schemas.microsoft.com/office/drawing/2014/main" id="{A8AF8FB0-E512-44B3-803F-AAD77C1AF83C}"/>
              </a:ext>
            </a:extLst>
          </p:cNvPr>
          <p:cNvSpPr>
            <a:spLocks noGrp="1"/>
          </p:cNvSpPr>
          <p:nvPr>
            <p:ph type="title"/>
          </p:nvPr>
        </p:nvSpPr>
        <p:spPr/>
        <p:txBody>
          <a:bodyPr/>
          <a:lstStyle/>
          <a:p>
            <a:r>
              <a:rPr lang="en-US">
                <a:latin typeface="Arial"/>
                <a:cs typeface="Arial"/>
              </a:rPr>
              <a:t>2022 Adopted General Fund </a:t>
            </a:r>
            <a:br>
              <a:rPr lang="en-US" sz="3200">
                <a:latin typeface="Arial" panose="020B0604020202020204" pitchFamily="34" charset="0"/>
                <a:cs typeface="Arial" panose="020B0604020202020204" pitchFamily="34" charset="0"/>
              </a:rPr>
            </a:br>
            <a:r>
              <a:rPr lang="en-US" sz="2400" b="0">
                <a:latin typeface="Arial"/>
                <a:cs typeface="Arial"/>
              </a:rPr>
              <a:t>Budget Overview</a:t>
            </a:r>
            <a:endParaRPr lang="en-US" sz="3200" b="0">
              <a:latin typeface="Arial"/>
              <a:cs typeface="Arial"/>
            </a:endParaRPr>
          </a:p>
        </p:txBody>
      </p:sp>
      <p:sp>
        <p:nvSpPr>
          <p:cNvPr id="4" name="Slide Number Placeholder 3">
            <a:extLst>
              <a:ext uri="{FF2B5EF4-FFF2-40B4-BE49-F238E27FC236}">
                <a16:creationId xmlns:a16="http://schemas.microsoft.com/office/drawing/2014/main" id="{D6FBF05F-65C9-4258-A1C1-9CD5AF58511A}"/>
              </a:ext>
            </a:extLst>
          </p:cNvPr>
          <p:cNvSpPr>
            <a:spLocks noGrp="1"/>
          </p:cNvSpPr>
          <p:nvPr>
            <p:ph type="sldNum" sz="quarter" idx="10"/>
          </p:nvPr>
        </p:nvSpPr>
        <p:spPr/>
        <p:txBody>
          <a:bodyPr/>
          <a:lstStyle/>
          <a:p>
            <a:fld id="{C57F0C0E-56D6-4E43-87A7-8A4669234C13}" type="slidenum">
              <a:rPr lang="en-US" altLang="en-US" smtClean="0"/>
              <a:pPr/>
              <a:t>33</a:t>
            </a:fld>
            <a:endParaRPr lang="en-US" altLang="en-US"/>
          </a:p>
        </p:txBody>
      </p:sp>
      <p:sp>
        <p:nvSpPr>
          <p:cNvPr id="10" name="TextBox 9">
            <a:extLst>
              <a:ext uri="{FF2B5EF4-FFF2-40B4-BE49-F238E27FC236}">
                <a16:creationId xmlns:a16="http://schemas.microsoft.com/office/drawing/2014/main" id="{60E313C3-EF4E-F395-4584-B069FD7DA9C1}"/>
              </a:ext>
            </a:extLst>
          </p:cNvPr>
          <p:cNvSpPr txBox="1"/>
          <p:nvPr/>
        </p:nvSpPr>
        <p:spPr>
          <a:xfrm>
            <a:off x="462370" y="853420"/>
            <a:ext cx="3203163" cy="5786199"/>
          </a:xfrm>
          <a:prstGeom prst="rect">
            <a:avLst/>
          </a:prstGeom>
          <a:noFill/>
        </p:spPr>
        <p:txBody>
          <a:bodyPr wrap="square" rtlCol="0">
            <a:spAutoFit/>
          </a:bodyPr>
          <a:lstStyle/>
          <a:p>
            <a:pPr>
              <a:spcAft>
                <a:spcPts val="1200"/>
              </a:spcAft>
            </a:pPr>
            <a:r>
              <a:rPr lang="en-US" b="1">
                <a:latin typeface="Lato" panose="020F0502020204030203" pitchFamily="34" charset="0"/>
                <a:ea typeface="Lato" panose="020F0502020204030203" pitchFamily="34" charset="0"/>
                <a:cs typeface="Lato" panose="020F0502020204030203" pitchFamily="34" charset="0"/>
              </a:rPr>
              <a:t>Budget Goals</a:t>
            </a:r>
          </a:p>
          <a:p>
            <a:pPr marL="342900" indent="-342900">
              <a:spcAft>
                <a:spcPts val="12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Equitable Path to Sustained Recovery &amp; Growth</a:t>
            </a:r>
          </a:p>
          <a:p>
            <a:pPr marL="342900" indent="-342900">
              <a:spcAft>
                <a:spcPts val="12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Healthy &amp; Vibrant Neighborhoods</a:t>
            </a:r>
          </a:p>
          <a:p>
            <a:pPr marL="342900" indent="-342900">
              <a:spcAft>
                <a:spcPts val="12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Gun/Violent Crime Reduction</a:t>
            </a:r>
          </a:p>
          <a:p>
            <a:pPr marL="342900" indent="-342900">
              <a:spcAft>
                <a:spcPts val="12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Affordable Housing Investments &amp; Homelessness Solutions</a:t>
            </a:r>
          </a:p>
          <a:p>
            <a:pPr marL="342900" indent="-342900">
              <a:spcAft>
                <a:spcPts val="12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Effective &amp; Reliable City Services</a:t>
            </a:r>
          </a:p>
          <a:p>
            <a:pPr marL="342900" indent="-342900">
              <a:spcAft>
                <a:spcPts val="12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Organizational Investments</a:t>
            </a:r>
          </a:p>
          <a:p>
            <a:pPr marL="342900" indent="-342900">
              <a:buFont typeface="Arial" panose="020B0604020202020204" pitchFamily="34" charset="0"/>
              <a:buChar char="•"/>
            </a:pPr>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84989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C33262-EDF2-4695-B573-F219D4524DB8}"/>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7CD41A-B6BC-418D-849B-E0791A8BAFE0}" type="slidenum">
              <a:rPr kumimoji="0" lang="en-US" altLang="en-US" sz="14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pic>
        <p:nvPicPr>
          <p:cNvPr id="8" name="Picture 7">
            <a:extLst>
              <a:ext uri="{FF2B5EF4-FFF2-40B4-BE49-F238E27FC236}">
                <a16:creationId xmlns:a16="http://schemas.microsoft.com/office/drawing/2014/main" id="{BFB9762F-D259-466C-BD35-1224AC3789A2}"/>
              </a:ext>
            </a:extLst>
          </p:cNvPr>
          <p:cNvPicPr>
            <a:picLocks noChangeAspect="1"/>
          </p:cNvPicPr>
          <p:nvPr/>
        </p:nvPicPr>
        <p:blipFill rotWithShape="1">
          <a:blip r:embed="rId3">
            <a:extLst>
              <a:ext uri="{28A0092B-C50C-407E-A947-70E740481C1C}">
                <a14:useLocalDpi xmlns:a14="http://schemas.microsoft.com/office/drawing/2010/main" val="0"/>
              </a:ext>
            </a:extLst>
          </a:blip>
          <a:srcRect l="4310" t="21120" r="3039" b="6444"/>
          <a:stretch/>
        </p:blipFill>
        <p:spPr>
          <a:xfrm>
            <a:off x="1748590" y="500326"/>
            <a:ext cx="5646821" cy="5713253"/>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EB2AE61A-BBB7-47CF-B1B5-87501EE5E073}"/>
              </a:ext>
            </a:extLst>
          </p:cNvPr>
          <p:cNvSpPr txBox="1"/>
          <p:nvPr/>
        </p:nvSpPr>
        <p:spPr>
          <a:xfrm>
            <a:off x="1524000" y="0"/>
            <a:ext cx="59436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Does </a:t>
            </a:r>
            <a:r>
              <a:rPr lang="en-US">
                <a:solidFill>
                  <a:srgbClr val="000000"/>
                </a:solidFill>
                <a:latin typeface="Arial" panose="020B0604020202020204" pitchFamily="34" charset="0"/>
                <a:cs typeface="Arial" panose="020B0604020202020204" pitchFamily="34" charset="0"/>
              </a:rPr>
              <a:t>The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Money Come From???</a:t>
            </a:r>
          </a:p>
        </p:txBody>
      </p:sp>
    </p:spTree>
    <p:extLst>
      <p:ext uri="{BB962C8B-B14F-4D97-AF65-F5344CB8AC3E}">
        <p14:creationId xmlns:p14="http://schemas.microsoft.com/office/powerpoint/2010/main" val="3565273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919C259-4FF3-A913-B1E9-1B20CEE4A8DF}"/>
              </a:ext>
            </a:extLst>
          </p:cNvPr>
          <p:cNvGraphicFramePr>
            <a:graphicFrameLocks/>
          </p:cNvGraphicFramePr>
          <p:nvPr>
            <p:extLst>
              <p:ext uri="{D42A27DB-BD31-4B8C-83A1-F6EECF244321}">
                <p14:modId xmlns:p14="http://schemas.microsoft.com/office/powerpoint/2010/main" val="1640027017"/>
              </p:ext>
            </p:extLst>
          </p:nvPr>
        </p:nvGraphicFramePr>
        <p:xfrm>
          <a:off x="914400" y="1076757"/>
          <a:ext cx="7772400" cy="53104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C45C27E-7DCA-45D3-8C0E-0CD335E6E186}"/>
              </a:ext>
            </a:extLst>
          </p:cNvPr>
          <p:cNvSpPr>
            <a:spLocks noGrp="1"/>
          </p:cNvSpPr>
          <p:nvPr>
            <p:ph type="title"/>
          </p:nvPr>
        </p:nvSpPr>
        <p:spPr>
          <a:xfrm>
            <a:off x="914400" y="12564"/>
            <a:ext cx="7772400" cy="1048070"/>
          </a:xfrm>
        </p:spPr>
        <p:txBody>
          <a:bodyPr anchor="t"/>
          <a:lstStyle/>
          <a:p>
            <a:r>
              <a:rPr lang="en-US" sz="3200" b="1">
                <a:latin typeface="Arial" panose="020B0604020202020204" pitchFamily="34" charset="0"/>
                <a:cs typeface="Arial" panose="020B0604020202020204" pitchFamily="34" charset="0"/>
              </a:rPr>
              <a:t>General Fund </a:t>
            </a:r>
            <a:br>
              <a:rPr lang="en-US" sz="32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All Revenues - January through May</a:t>
            </a:r>
            <a:endParaRPr lang="en-US" sz="320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8BA4357-544A-8587-80A7-14EAA073E774}"/>
              </a:ext>
            </a:extLst>
          </p:cNvPr>
          <p:cNvSpPr>
            <a:spLocks noGrp="1"/>
          </p:cNvSpPr>
          <p:nvPr>
            <p:ph type="sldNum" sz="quarter" idx="10"/>
          </p:nvPr>
        </p:nvSpPr>
        <p:spPr/>
        <p:txBody>
          <a:bodyPr/>
          <a:lstStyle/>
          <a:p>
            <a:fld id="{F9092C4B-5256-42C0-99E7-1AA7CC438B26}" type="slidenum">
              <a:rPr lang="en-US" altLang="en-US" smtClean="0"/>
              <a:pPr/>
              <a:t>35</a:t>
            </a:fld>
            <a:endParaRPr lang="en-US" altLang="en-US"/>
          </a:p>
        </p:txBody>
      </p:sp>
    </p:spTree>
    <p:extLst>
      <p:ext uri="{BB962C8B-B14F-4D97-AF65-F5344CB8AC3E}">
        <p14:creationId xmlns:p14="http://schemas.microsoft.com/office/powerpoint/2010/main" val="1874815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ED1BFA-F92C-8F97-415E-186DF2ED566E}"/>
              </a:ext>
            </a:extLst>
          </p:cNvPr>
          <p:cNvSpPr txBox="1">
            <a:spLocks/>
          </p:cNvSpPr>
          <p:nvPr/>
        </p:nvSpPr>
        <p:spPr bwMode="auto">
          <a:xfrm>
            <a:off x="914400" y="12564"/>
            <a:ext cx="7772400" cy="104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200" b="1">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3300">
                <a:solidFill>
                  <a:schemeClr val="tx2"/>
                </a:solidFill>
                <a:latin typeface="Lato" pitchFamily="34" charset="0"/>
              </a:defRPr>
            </a:lvl2pPr>
            <a:lvl3pPr algn="ctr" rtl="0" eaLnBrk="1" fontAlgn="base" hangingPunct="1">
              <a:spcBef>
                <a:spcPct val="0"/>
              </a:spcBef>
              <a:spcAft>
                <a:spcPct val="0"/>
              </a:spcAft>
              <a:defRPr sz="3300">
                <a:solidFill>
                  <a:schemeClr val="tx2"/>
                </a:solidFill>
                <a:latin typeface="Lato" pitchFamily="34" charset="0"/>
              </a:defRPr>
            </a:lvl3pPr>
            <a:lvl4pPr algn="ctr" rtl="0" eaLnBrk="1" fontAlgn="base" hangingPunct="1">
              <a:spcBef>
                <a:spcPct val="0"/>
              </a:spcBef>
              <a:spcAft>
                <a:spcPct val="0"/>
              </a:spcAft>
              <a:defRPr sz="3300">
                <a:solidFill>
                  <a:schemeClr val="tx2"/>
                </a:solidFill>
                <a:latin typeface="Lato" pitchFamily="34" charset="0"/>
              </a:defRPr>
            </a:lvl4pPr>
            <a:lvl5pPr algn="ctr" rtl="0" eaLnBrk="1" fontAlgn="base" hangingPunct="1">
              <a:spcBef>
                <a:spcPct val="0"/>
              </a:spcBef>
              <a:spcAft>
                <a:spcPct val="0"/>
              </a:spcAft>
              <a:defRPr sz="3300">
                <a:solidFill>
                  <a:schemeClr val="tx2"/>
                </a:solidFill>
                <a:latin typeface="Lato" pitchFamily="34" charset="0"/>
              </a:defRPr>
            </a:lvl5pPr>
            <a:lvl6pPr marL="342900" algn="ctr" rtl="0" eaLnBrk="1" fontAlgn="base" hangingPunct="1">
              <a:spcBef>
                <a:spcPct val="0"/>
              </a:spcBef>
              <a:spcAft>
                <a:spcPct val="0"/>
              </a:spcAft>
              <a:defRPr sz="3300">
                <a:solidFill>
                  <a:schemeClr val="tx2"/>
                </a:solidFill>
                <a:latin typeface="Garamond" pitchFamily="18" charset="0"/>
              </a:defRPr>
            </a:lvl6pPr>
            <a:lvl7pPr marL="685800" algn="ctr" rtl="0" eaLnBrk="1" fontAlgn="base" hangingPunct="1">
              <a:spcBef>
                <a:spcPct val="0"/>
              </a:spcBef>
              <a:spcAft>
                <a:spcPct val="0"/>
              </a:spcAft>
              <a:defRPr sz="3300">
                <a:solidFill>
                  <a:schemeClr val="tx2"/>
                </a:solidFill>
                <a:latin typeface="Garamond" pitchFamily="18" charset="0"/>
              </a:defRPr>
            </a:lvl7pPr>
            <a:lvl8pPr marL="1028700" algn="ctr" rtl="0" eaLnBrk="1" fontAlgn="base" hangingPunct="1">
              <a:spcBef>
                <a:spcPct val="0"/>
              </a:spcBef>
              <a:spcAft>
                <a:spcPct val="0"/>
              </a:spcAft>
              <a:defRPr sz="3300">
                <a:solidFill>
                  <a:schemeClr val="tx2"/>
                </a:solidFill>
                <a:latin typeface="Garamond" pitchFamily="18" charset="0"/>
              </a:defRPr>
            </a:lvl8pPr>
            <a:lvl9pPr marL="1371600" algn="ctr" rtl="0" eaLnBrk="1" fontAlgn="base" hangingPunct="1">
              <a:spcBef>
                <a:spcPct val="0"/>
              </a:spcBef>
              <a:spcAft>
                <a:spcPct val="0"/>
              </a:spcAft>
              <a:defRPr sz="3300">
                <a:solidFill>
                  <a:schemeClr val="tx2"/>
                </a:solidFill>
                <a:latin typeface="Garamond" pitchFamily="18" charset="0"/>
              </a:defRPr>
            </a:lvl9pPr>
          </a:lstStyle>
          <a:p>
            <a:r>
              <a:rPr lang="en-US" kern="0">
                <a:latin typeface="Arial" panose="020B0604020202020204" pitchFamily="34" charset="0"/>
                <a:cs typeface="Arial" panose="020B0604020202020204" pitchFamily="34" charset="0"/>
              </a:rPr>
              <a:t>General Fund – January through May </a:t>
            </a:r>
            <a:br>
              <a:rPr lang="en-US" kern="0">
                <a:latin typeface="Arial" panose="020B0604020202020204" pitchFamily="34" charset="0"/>
                <a:cs typeface="Arial" panose="020B0604020202020204" pitchFamily="34" charset="0"/>
              </a:rPr>
            </a:br>
            <a:r>
              <a:rPr lang="en-US" sz="2800" b="0" kern="0">
                <a:latin typeface="Arial" panose="020B0604020202020204" pitchFamily="34" charset="0"/>
                <a:cs typeface="Arial" panose="020B0604020202020204" pitchFamily="34" charset="0"/>
              </a:rPr>
              <a:t>Revenue Variances – 2021 v 2022</a:t>
            </a:r>
            <a:endParaRPr lang="en-US" b="0" kern="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F297DF-71CE-EF28-4FE5-2ECAB0EC8F20}"/>
              </a:ext>
            </a:extLst>
          </p:cNvPr>
          <p:cNvSpPr>
            <a:spLocks noGrp="1"/>
          </p:cNvSpPr>
          <p:nvPr>
            <p:ph type="sldNum" sz="quarter" idx="10"/>
          </p:nvPr>
        </p:nvSpPr>
        <p:spPr/>
        <p:txBody>
          <a:bodyPr/>
          <a:lstStyle/>
          <a:p>
            <a:fld id="{F9092C4B-5256-42C0-99E7-1AA7CC438B26}" type="slidenum">
              <a:rPr lang="en-US" altLang="en-US" smtClean="0"/>
              <a:pPr/>
              <a:t>36</a:t>
            </a:fld>
            <a:endParaRPr lang="en-US" altLang="en-US"/>
          </a:p>
        </p:txBody>
      </p:sp>
      <p:graphicFrame>
        <p:nvGraphicFramePr>
          <p:cNvPr id="5" name="Content Placeholder 7">
            <a:extLst>
              <a:ext uri="{FF2B5EF4-FFF2-40B4-BE49-F238E27FC236}">
                <a16:creationId xmlns:a16="http://schemas.microsoft.com/office/drawing/2014/main" id="{1D65B5FA-2782-6F30-48C5-79D823A76511}"/>
              </a:ext>
            </a:extLst>
          </p:cNvPr>
          <p:cNvGraphicFramePr>
            <a:graphicFrameLocks/>
          </p:cNvGraphicFramePr>
          <p:nvPr>
            <p:extLst>
              <p:ext uri="{D42A27DB-BD31-4B8C-83A1-F6EECF244321}">
                <p14:modId xmlns:p14="http://schemas.microsoft.com/office/powerpoint/2010/main" val="158626560"/>
              </p:ext>
            </p:extLst>
          </p:nvPr>
        </p:nvGraphicFramePr>
        <p:xfrm>
          <a:off x="5257800" y="737936"/>
          <a:ext cx="3886200" cy="56654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83D1C4E3-6C57-A524-0F47-6742911AEF22}"/>
              </a:ext>
            </a:extLst>
          </p:cNvPr>
          <p:cNvGraphicFramePr>
            <a:graphicFrameLocks noGrp="1"/>
          </p:cNvGraphicFramePr>
          <p:nvPr>
            <p:extLst>
              <p:ext uri="{D42A27DB-BD31-4B8C-83A1-F6EECF244321}">
                <p14:modId xmlns:p14="http://schemas.microsoft.com/office/powerpoint/2010/main" val="1115565587"/>
              </p:ext>
            </p:extLst>
          </p:nvPr>
        </p:nvGraphicFramePr>
        <p:xfrm>
          <a:off x="121752" y="1866900"/>
          <a:ext cx="5210814" cy="3124199"/>
        </p:xfrm>
        <a:graphic>
          <a:graphicData uri="http://schemas.openxmlformats.org/drawingml/2006/table">
            <a:tbl>
              <a:tblPr/>
              <a:tblGrid>
                <a:gridCol w="2029395">
                  <a:extLst>
                    <a:ext uri="{9D8B030D-6E8A-4147-A177-3AD203B41FA5}">
                      <a16:colId xmlns:a16="http://schemas.microsoft.com/office/drawing/2014/main" val="598162032"/>
                    </a:ext>
                  </a:extLst>
                </a:gridCol>
                <a:gridCol w="1060473">
                  <a:extLst>
                    <a:ext uri="{9D8B030D-6E8A-4147-A177-3AD203B41FA5}">
                      <a16:colId xmlns:a16="http://schemas.microsoft.com/office/drawing/2014/main" val="372559398"/>
                    </a:ext>
                  </a:extLst>
                </a:gridCol>
                <a:gridCol w="1060473">
                  <a:extLst>
                    <a:ext uri="{9D8B030D-6E8A-4147-A177-3AD203B41FA5}">
                      <a16:colId xmlns:a16="http://schemas.microsoft.com/office/drawing/2014/main" val="3965608268"/>
                    </a:ext>
                  </a:extLst>
                </a:gridCol>
                <a:gridCol w="1060473">
                  <a:extLst>
                    <a:ext uri="{9D8B030D-6E8A-4147-A177-3AD203B41FA5}">
                      <a16:colId xmlns:a16="http://schemas.microsoft.com/office/drawing/2014/main" val="1580355377"/>
                    </a:ext>
                  </a:extLst>
                </a:gridCol>
              </a:tblGrid>
              <a:tr h="240323">
                <a:tc>
                  <a:txBody>
                    <a:bodyPr/>
                    <a:lstStyle/>
                    <a:p>
                      <a:pPr algn="l" fontAlgn="b"/>
                      <a:r>
                        <a:rPr lang="en-US" sz="1200" b="1" i="0" u="none" strike="noStrike">
                          <a:solidFill>
                            <a:schemeClr val="bg1"/>
                          </a:solidFill>
                          <a:effectLst/>
                          <a:latin typeface="Lato" panose="020F0502020204030203" pitchFamily="34" charset="0"/>
                        </a:rPr>
                        <a:t>Revenue Category</a:t>
                      </a:r>
                    </a:p>
                  </a:txBody>
                  <a:tcPr marL="5722" marR="5722" marT="5722" marB="0" anchor="b">
                    <a:lnL>
                      <a:noFill/>
                    </a:lnL>
                    <a:lnR>
                      <a:noFill/>
                    </a:lnR>
                    <a:lnT>
                      <a:noFill/>
                    </a:lnT>
                    <a:lnB>
                      <a:noFill/>
                    </a:lnB>
                    <a:solidFill>
                      <a:srgbClr val="002060"/>
                    </a:solidFill>
                  </a:tcPr>
                </a:tc>
                <a:tc>
                  <a:txBody>
                    <a:bodyPr/>
                    <a:lstStyle/>
                    <a:p>
                      <a:pPr algn="r" fontAlgn="b"/>
                      <a:r>
                        <a:rPr lang="en-US" sz="1200" b="1" i="0" u="none" strike="noStrike">
                          <a:solidFill>
                            <a:schemeClr val="bg1"/>
                          </a:solidFill>
                          <a:effectLst/>
                          <a:latin typeface="Lato" panose="020F0502020204030203" pitchFamily="34" charset="0"/>
                        </a:rPr>
                        <a:t>FY2022</a:t>
                      </a:r>
                    </a:p>
                  </a:txBody>
                  <a:tcPr marL="5722" marR="5722" marT="5722" marB="0" anchor="b">
                    <a:lnL>
                      <a:noFill/>
                    </a:lnL>
                    <a:lnR>
                      <a:noFill/>
                    </a:lnR>
                    <a:lnT>
                      <a:noFill/>
                    </a:lnT>
                    <a:lnB>
                      <a:noFill/>
                    </a:lnB>
                    <a:solidFill>
                      <a:srgbClr val="002060"/>
                    </a:solidFill>
                  </a:tcPr>
                </a:tc>
                <a:tc>
                  <a:txBody>
                    <a:bodyPr/>
                    <a:lstStyle/>
                    <a:p>
                      <a:pPr algn="r" fontAlgn="b"/>
                      <a:r>
                        <a:rPr lang="en-US" sz="1200" b="1" i="0" u="none" strike="noStrike">
                          <a:solidFill>
                            <a:schemeClr val="bg1"/>
                          </a:solidFill>
                          <a:effectLst/>
                          <a:latin typeface="Lato" panose="020F0502020204030203" pitchFamily="34" charset="0"/>
                        </a:rPr>
                        <a:t>FY2021</a:t>
                      </a:r>
                    </a:p>
                  </a:txBody>
                  <a:tcPr marL="5722" marR="5722" marT="5722" marB="0" anchor="b">
                    <a:lnL>
                      <a:noFill/>
                    </a:lnL>
                    <a:lnR>
                      <a:noFill/>
                    </a:lnR>
                    <a:lnT>
                      <a:noFill/>
                    </a:lnT>
                    <a:lnB>
                      <a:noFill/>
                    </a:lnB>
                    <a:solidFill>
                      <a:srgbClr val="002060"/>
                    </a:solidFill>
                  </a:tcPr>
                </a:tc>
                <a:tc>
                  <a:txBody>
                    <a:bodyPr/>
                    <a:lstStyle/>
                    <a:p>
                      <a:pPr algn="r" fontAlgn="b"/>
                      <a:r>
                        <a:rPr lang="en-US" sz="1200" b="1" i="0" u="none" strike="noStrike">
                          <a:solidFill>
                            <a:schemeClr val="bg1"/>
                          </a:solidFill>
                          <a:effectLst/>
                          <a:latin typeface="Lato" panose="020F0502020204030203" pitchFamily="34" charset="0"/>
                        </a:rPr>
                        <a:t>Variance ($)</a:t>
                      </a:r>
                    </a:p>
                  </a:txBody>
                  <a:tcPr marL="5722" marR="5722" marT="5722" marB="0" anchor="b">
                    <a:lnL>
                      <a:noFill/>
                    </a:lnL>
                    <a:lnR>
                      <a:noFill/>
                    </a:lnR>
                    <a:lnT>
                      <a:noFill/>
                    </a:lnT>
                    <a:lnB>
                      <a:noFill/>
                    </a:lnB>
                    <a:solidFill>
                      <a:srgbClr val="002060"/>
                    </a:solidFill>
                  </a:tcPr>
                </a:tc>
                <a:extLst>
                  <a:ext uri="{0D108BD9-81ED-4DB2-BD59-A6C34878D82A}">
                    <a16:rowId xmlns:a16="http://schemas.microsoft.com/office/drawing/2014/main" val="1166274353"/>
                  </a:ext>
                </a:extLst>
              </a:tr>
              <a:tr h="240323">
                <a:tc>
                  <a:txBody>
                    <a:bodyPr/>
                    <a:lstStyle/>
                    <a:p>
                      <a:pPr algn="l" fontAlgn="b"/>
                      <a:r>
                        <a:rPr lang="en-US" sz="1200" b="0" i="0" u="none" strike="noStrike">
                          <a:solidFill>
                            <a:srgbClr val="000000"/>
                          </a:solidFill>
                          <a:effectLst/>
                          <a:latin typeface="Lato" panose="020F0502020204030203" pitchFamily="34" charset="0"/>
                        </a:rPr>
                        <a:t>Property Tax</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$19,517,543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$16,456,078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   3,061,465 </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2999706912"/>
                  </a:ext>
                </a:extLst>
              </a:tr>
              <a:tr h="240323">
                <a:tc>
                  <a:txBody>
                    <a:bodyPr/>
                    <a:lstStyle/>
                    <a:p>
                      <a:pPr algn="l" fontAlgn="b"/>
                      <a:r>
                        <a:rPr lang="en-US" sz="1200" b="0" i="0" u="none" strike="noStrike">
                          <a:solidFill>
                            <a:srgbClr val="000000"/>
                          </a:solidFill>
                          <a:effectLst/>
                          <a:latin typeface="Lato" panose="020F0502020204030203" pitchFamily="34" charset="0"/>
                        </a:rPr>
                        <a:t>Sales Tax</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26,309,600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20,948,420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5,361,179 </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539551346"/>
                  </a:ext>
                </a:extLst>
              </a:tr>
              <a:tr h="240323">
                <a:tc>
                  <a:txBody>
                    <a:bodyPr/>
                    <a:lstStyle/>
                    <a:p>
                      <a:pPr algn="l" fontAlgn="b"/>
                      <a:r>
                        <a:rPr lang="en-US" sz="1200" b="0" i="0" u="none" strike="noStrike">
                          <a:solidFill>
                            <a:srgbClr val="000000"/>
                          </a:solidFill>
                          <a:effectLst/>
                          <a:latin typeface="Lato" panose="020F0502020204030203" pitchFamily="34" charset="0"/>
                        </a:rPr>
                        <a:t>Other Taxes</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8,539,562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7,587,225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952,337 </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3727216232"/>
                  </a:ext>
                </a:extLst>
              </a:tr>
              <a:tr h="240323">
                <a:tc>
                  <a:txBody>
                    <a:bodyPr/>
                    <a:lstStyle/>
                    <a:p>
                      <a:pPr algn="l" fontAlgn="b"/>
                      <a:r>
                        <a:rPr lang="en-US" sz="1200" b="0" i="0" u="none" strike="noStrike">
                          <a:solidFill>
                            <a:srgbClr val="000000"/>
                          </a:solidFill>
                          <a:effectLst/>
                          <a:latin typeface="Lato" panose="020F0502020204030203" pitchFamily="34" charset="0"/>
                        </a:rPr>
                        <a:t>Hotel/Motel &amp; Auto Rental</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7,160,962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3,925,161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3,235,801 </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1148800084"/>
                  </a:ext>
                </a:extLst>
              </a:tr>
              <a:tr h="240323">
                <a:tc>
                  <a:txBody>
                    <a:bodyPr/>
                    <a:lstStyle/>
                    <a:p>
                      <a:pPr algn="l" fontAlgn="b"/>
                      <a:r>
                        <a:rPr lang="en-US" sz="1200" b="0" i="0" u="none" strike="noStrike" err="1">
                          <a:solidFill>
                            <a:srgbClr val="000000"/>
                          </a:solidFill>
                          <a:effectLst/>
                          <a:latin typeface="Lato" panose="020F0502020204030203" pitchFamily="34" charset="0"/>
                        </a:rPr>
                        <a:t>Lic</a:t>
                      </a:r>
                      <a:r>
                        <a:rPr lang="en-US" sz="1200" b="0" i="0" u="none" strike="noStrike">
                          <a:solidFill>
                            <a:srgbClr val="000000"/>
                          </a:solidFill>
                          <a:effectLst/>
                          <a:latin typeface="Lato" panose="020F0502020204030203" pitchFamily="34" charset="0"/>
                        </a:rPr>
                        <a:t>/Permits, Fees &amp; Fines</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10,871,964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9,742,775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1,129,190 </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2905967899"/>
                  </a:ext>
                </a:extLst>
              </a:tr>
              <a:tr h="240323">
                <a:tc>
                  <a:txBody>
                    <a:bodyPr/>
                    <a:lstStyle/>
                    <a:p>
                      <a:pPr algn="l" fontAlgn="b"/>
                      <a:r>
                        <a:rPr lang="en-US" sz="1200" b="0" i="0" u="none" strike="noStrike">
                          <a:solidFill>
                            <a:srgbClr val="000000"/>
                          </a:solidFill>
                          <a:effectLst/>
                          <a:latin typeface="Lato" panose="020F0502020204030203" pitchFamily="34" charset="0"/>
                        </a:rPr>
                        <a:t>Recreation Fees</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321,849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167,179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154,670 </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2556557407"/>
                  </a:ext>
                </a:extLst>
              </a:tr>
              <a:tr h="240323">
                <a:tc>
                  <a:txBody>
                    <a:bodyPr/>
                    <a:lstStyle/>
                    <a:p>
                      <a:pPr algn="l" fontAlgn="b"/>
                      <a:r>
                        <a:rPr lang="en-US" sz="1200" b="0" i="0" u="none" strike="noStrike">
                          <a:solidFill>
                            <a:srgbClr val="000000"/>
                          </a:solidFill>
                          <a:effectLst/>
                          <a:latin typeface="Lato" panose="020F0502020204030203" pitchFamily="34" charset="0"/>
                        </a:rPr>
                        <a:t>Inspection Fees</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2,160,673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2,051,059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109,615 </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2419692773"/>
                  </a:ext>
                </a:extLst>
              </a:tr>
              <a:tr h="240323">
                <a:tc>
                  <a:txBody>
                    <a:bodyPr/>
                    <a:lstStyle/>
                    <a:p>
                      <a:pPr algn="l" fontAlgn="b"/>
                      <a:r>
                        <a:rPr lang="en-US" sz="1200" b="0" i="0" u="none" strike="noStrike">
                          <a:solidFill>
                            <a:srgbClr val="000000"/>
                          </a:solidFill>
                          <a:effectLst/>
                          <a:latin typeface="Lato" panose="020F0502020204030203" pitchFamily="34" charset="0"/>
                        </a:rPr>
                        <a:t>Public Safety </a:t>
                      </a:r>
                      <a:r>
                        <a:rPr lang="en-US" sz="1200" b="0" i="0" u="none" strike="noStrike" err="1">
                          <a:solidFill>
                            <a:srgbClr val="000000"/>
                          </a:solidFill>
                          <a:effectLst/>
                          <a:latin typeface="Lato" panose="020F0502020204030203" pitchFamily="34" charset="0"/>
                        </a:rPr>
                        <a:t>Reimb</a:t>
                      </a:r>
                      <a:endParaRPr lang="en-US" sz="1200" b="0" i="0" u="none" strike="noStrike">
                        <a:solidFill>
                          <a:srgbClr val="000000"/>
                        </a:solidFill>
                        <a:effectLst/>
                        <a:latin typeface="Lato" panose="020F0502020204030203" pitchFamily="34" charset="0"/>
                      </a:endParaRP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537,499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489,005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48,494 </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1971704275"/>
                  </a:ext>
                </a:extLst>
              </a:tr>
              <a:tr h="240323">
                <a:tc>
                  <a:txBody>
                    <a:bodyPr/>
                    <a:lstStyle/>
                    <a:p>
                      <a:pPr algn="l" fontAlgn="b"/>
                      <a:r>
                        <a:rPr lang="en-US" sz="1200" b="0" i="0" u="none" strike="noStrike">
                          <a:solidFill>
                            <a:srgbClr val="000000"/>
                          </a:solidFill>
                          <a:effectLst/>
                          <a:latin typeface="Lato" panose="020F0502020204030203" pitchFamily="34" charset="0"/>
                        </a:rPr>
                        <a:t>Grants</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276,484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298,215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(21,731)</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4138148328"/>
                  </a:ext>
                </a:extLst>
              </a:tr>
              <a:tr h="240323">
                <a:tc>
                  <a:txBody>
                    <a:bodyPr/>
                    <a:lstStyle/>
                    <a:p>
                      <a:pPr algn="l" fontAlgn="b"/>
                      <a:r>
                        <a:rPr lang="en-US" sz="1200" b="0" i="0" u="none" strike="noStrike">
                          <a:solidFill>
                            <a:srgbClr val="000000"/>
                          </a:solidFill>
                          <a:effectLst/>
                          <a:latin typeface="Lato" panose="020F0502020204030203" pitchFamily="34" charset="0"/>
                        </a:rPr>
                        <a:t>Interfund Revenues</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3,467,094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3,339,178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127,917 </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654005429"/>
                  </a:ext>
                </a:extLst>
              </a:tr>
              <a:tr h="240323">
                <a:tc>
                  <a:txBody>
                    <a:bodyPr/>
                    <a:lstStyle/>
                    <a:p>
                      <a:pPr algn="l" fontAlgn="b"/>
                      <a:r>
                        <a:rPr lang="en-US" sz="1200" b="0" i="0" u="none" strike="noStrike">
                          <a:solidFill>
                            <a:srgbClr val="000000"/>
                          </a:solidFill>
                          <a:effectLst/>
                          <a:latin typeface="Lato" panose="020F0502020204030203" pitchFamily="34" charset="0"/>
                        </a:rPr>
                        <a:t>Other Revenues</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1,373,868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2,316,763 </a:t>
                      </a:r>
                    </a:p>
                  </a:txBody>
                  <a:tcPr marL="5722" marR="5722" marT="5722" marB="0" anchor="b">
                    <a:lnL>
                      <a:noFill/>
                    </a:lnL>
                    <a:lnR>
                      <a:noFill/>
                    </a:lnR>
                    <a:lnT>
                      <a:noFill/>
                    </a:lnT>
                    <a:lnB>
                      <a:noFill/>
                    </a:lnB>
                    <a:solidFill>
                      <a:srgbClr val="FFFFFF">
                        <a:alpha val="50196"/>
                      </a:srgbClr>
                    </a:solidFill>
                  </a:tcPr>
                </a:tc>
                <a:tc>
                  <a:txBody>
                    <a:bodyPr/>
                    <a:lstStyle/>
                    <a:p>
                      <a:pPr algn="l" fontAlgn="b"/>
                      <a:r>
                        <a:rPr lang="en-US" sz="1200" b="0" i="0" u="none" strike="noStrike">
                          <a:solidFill>
                            <a:srgbClr val="000000"/>
                          </a:solidFill>
                          <a:effectLst/>
                          <a:latin typeface="Lato" panose="020F0502020204030203" pitchFamily="34" charset="0"/>
                        </a:rPr>
                        <a:t>        (942,895)</a:t>
                      </a:r>
                    </a:p>
                  </a:txBody>
                  <a:tcPr marL="5722" marR="5722" marT="5722" marB="0" anchor="b">
                    <a:lnL>
                      <a:noFill/>
                    </a:lnL>
                    <a:lnR>
                      <a:noFill/>
                    </a:lnR>
                    <a:lnT>
                      <a:noFill/>
                    </a:lnT>
                    <a:lnB>
                      <a:noFill/>
                    </a:lnB>
                    <a:solidFill>
                      <a:srgbClr val="FFFFFF">
                        <a:alpha val="50196"/>
                      </a:srgbClr>
                    </a:solidFill>
                  </a:tcPr>
                </a:tc>
                <a:extLst>
                  <a:ext uri="{0D108BD9-81ED-4DB2-BD59-A6C34878D82A}">
                    <a16:rowId xmlns:a16="http://schemas.microsoft.com/office/drawing/2014/main" val="1889113882"/>
                  </a:ext>
                </a:extLst>
              </a:tr>
              <a:tr h="240323">
                <a:tc>
                  <a:txBody>
                    <a:bodyPr/>
                    <a:lstStyle/>
                    <a:p>
                      <a:pPr algn="r" fontAlgn="b"/>
                      <a:r>
                        <a:rPr lang="en-US" sz="1200" b="1" i="0" u="none" strike="noStrike">
                          <a:solidFill>
                            <a:schemeClr val="bg1"/>
                          </a:solidFill>
                          <a:effectLst/>
                          <a:latin typeface="Lato" panose="020F0502020204030203" pitchFamily="34" charset="0"/>
                        </a:rPr>
                        <a:t>Total</a:t>
                      </a:r>
                    </a:p>
                  </a:txBody>
                  <a:tcPr marL="5722" marR="5722" marT="5722" marB="0" anchor="b">
                    <a:lnL>
                      <a:noFill/>
                    </a:lnL>
                    <a:lnR>
                      <a:noFill/>
                    </a:lnR>
                    <a:lnT>
                      <a:noFill/>
                    </a:lnT>
                    <a:lnB>
                      <a:noFill/>
                    </a:lnB>
                    <a:solidFill>
                      <a:srgbClr val="002060"/>
                    </a:solidFill>
                  </a:tcPr>
                </a:tc>
                <a:tc>
                  <a:txBody>
                    <a:bodyPr/>
                    <a:lstStyle/>
                    <a:p>
                      <a:pPr algn="l" fontAlgn="b"/>
                      <a:r>
                        <a:rPr lang="en-US" sz="1200" b="1" i="0" u="none" strike="noStrike">
                          <a:solidFill>
                            <a:schemeClr val="bg1"/>
                          </a:solidFill>
                          <a:effectLst/>
                          <a:latin typeface="Lato" panose="020F0502020204030203" pitchFamily="34" charset="0"/>
                        </a:rPr>
                        <a:t> $80,537,098 </a:t>
                      </a:r>
                    </a:p>
                  </a:txBody>
                  <a:tcPr marL="5722" marR="5722" marT="5722" marB="0" anchor="b">
                    <a:lnL>
                      <a:noFill/>
                    </a:lnL>
                    <a:lnR>
                      <a:noFill/>
                    </a:lnR>
                    <a:lnT>
                      <a:noFill/>
                    </a:lnT>
                    <a:lnB>
                      <a:noFill/>
                    </a:lnB>
                    <a:solidFill>
                      <a:srgbClr val="002060"/>
                    </a:solidFill>
                  </a:tcPr>
                </a:tc>
                <a:tc>
                  <a:txBody>
                    <a:bodyPr/>
                    <a:lstStyle/>
                    <a:p>
                      <a:pPr algn="l" fontAlgn="b"/>
                      <a:r>
                        <a:rPr lang="en-US" sz="1200" b="1" i="0" u="none" strike="noStrike">
                          <a:solidFill>
                            <a:schemeClr val="bg1"/>
                          </a:solidFill>
                          <a:effectLst/>
                          <a:latin typeface="Lato" panose="020F0502020204030203" pitchFamily="34" charset="0"/>
                        </a:rPr>
                        <a:t> $67,321,056 </a:t>
                      </a:r>
                    </a:p>
                  </a:txBody>
                  <a:tcPr marL="5722" marR="5722" marT="5722" marB="0" anchor="b">
                    <a:lnL>
                      <a:noFill/>
                    </a:lnL>
                    <a:lnR>
                      <a:noFill/>
                    </a:lnR>
                    <a:lnT>
                      <a:noFill/>
                    </a:lnT>
                    <a:lnB>
                      <a:noFill/>
                    </a:lnB>
                    <a:solidFill>
                      <a:srgbClr val="002060"/>
                    </a:solidFill>
                  </a:tcPr>
                </a:tc>
                <a:tc>
                  <a:txBody>
                    <a:bodyPr/>
                    <a:lstStyle/>
                    <a:p>
                      <a:pPr algn="l" fontAlgn="b"/>
                      <a:r>
                        <a:rPr lang="en-US" sz="1200" b="1" i="0" u="none" strike="noStrike">
                          <a:solidFill>
                            <a:schemeClr val="bg1"/>
                          </a:solidFill>
                          <a:effectLst/>
                          <a:latin typeface="Lato" panose="020F0502020204030203" pitchFamily="34" charset="0"/>
                        </a:rPr>
                        <a:t> $13,216,041 </a:t>
                      </a:r>
                    </a:p>
                  </a:txBody>
                  <a:tcPr marL="5722" marR="5722" marT="5722" marB="0" anchor="b">
                    <a:lnL>
                      <a:noFill/>
                    </a:lnL>
                    <a:lnR>
                      <a:noFill/>
                    </a:lnR>
                    <a:lnT>
                      <a:noFill/>
                    </a:lnT>
                    <a:lnB>
                      <a:noFill/>
                    </a:lnB>
                    <a:solidFill>
                      <a:srgbClr val="002060"/>
                    </a:solidFill>
                  </a:tcPr>
                </a:tc>
                <a:extLst>
                  <a:ext uri="{0D108BD9-81ED-4DB2-BD59-A6C34878D82A}">
                    <a16:rowId xmlns:a16="http://schemas.microsoft.com/office/drawing/2014/main" val="1799499818"/>
                  </a:ext>
                </a:extLst>
              </a:tr>
            </a:tbl>
          </a:graphicData>
        </a:graphic>
      </p:graphicFrame>
    </p:spTree>
    <p:extLst>
      <p:ext uri="{BB962C8B-B14F-4D97-AF65-F5344CB8AC3E}">
        <p14:creationId xmlns:p14="http://schemas.microsoft.com/office/powerpoint/2010/main" val="2349444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89711AA-30C6-371B-CE22-7D1E036A9CFB}"/>
              </a:ext>
            </a:extLst>
          </p:cNvPr>
          <p:cNvGraphicFramePr>
            <a:graphicFrameLocks/>
          </p:cNvGraphicFramePr>
          <p:nvPr>
            <p:extLst>
              <p:ext uri="{D42A27DB-BD31-4B8C-83A1-F6EECF244321}">
                <p14:modId xmlns:p14="http://schemas.microsoft.com/office/powerpoint/2010/main" val="2494850454"/>
              </p:ext>
            </p:extLst>
          </p:nvPr>
        </p:nvGraphicFramePr>
        <p:xfrm>
          <a:off x="906609" y="1295401"/>
          <a:ext cx="7616951" cy="45782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649233D-A6B7-476C-888B-8D6CBB211B4B}"/>
              </a:ext>
            </a:extLst>
          </p:cNvPr>
          <p:cNvSpPr>
            <a:spLocks noGrp="1"/>
          </p:cNvSpPr>
          <p:nvPr>
            <p:ph type="title"/>
          </p:nvPr>
        </p:nvSpPr>
        <p:spPr/>
        <p:txBody>
          <a:bodyPr vert="horz" lIns="91440" tIns="45720" rIns="91440" bIns="45720" rtlCol="0" anchor="ctr">
            <a:noAutofit/>
          </a:bodyPr>
          <a:lstStyle/>
          <a:p>
            <a:pPr>
              <a:lnSpc>
                <a:spcPct val="90000"/>
              </a:lnSpc>
            </a:pPr>
            <a:r>
              <a:rPr lang="en-US" sz="2800" kern="1200">
                <a:solidFill>
                  <a:schemeClr val="bg1"/>
                </a:solidFill>
                <a:ea typeface="Lato" panose="020F0502020204030203" pitchFamily="34" charset="0"/>
                <a:cs typeface="Lato" panose="020F0502020204030203" pitchFamily="34" charset="0"/>
              </a:rPr>
              <a:t>General Fund Portion of Hotel/Motel Taxes &amp; LOST</a:t>
            </a:r>
            <a:br>
              <a:rPr lang="en-US" sz="2800" kern="1200">
                <a:solidFill>
                  <a:schemeClr val="bg1"/>
                </a:solidFill>
                <a:ea typeface="Lato" panose="020F0502020204030203" pitchFamily="34" charset="0"/>
                <a:cs typeface="Lato" panose="020F0502020204030203" pitchFamily="34" charset="0"/>
              </a:rPr>
            </a:br>
            <a:r>
              <a:rPr lang="en-US" sz="2400" b="0" kern="1200">
                <a:solidFill>
                  <a:schemeClr val="bg1"/>
                </a:solidFill>
                <a:ea typeface="Lato" panose="020F0502020204030203" pitchFamily="34" charset="0"/>
                <a:cs typeface="Lato" panose="020F0502020204030203" pitchFamily="34" charset="0"/>
              </a:rPr>
              <a:t>January through </a:t>
            </a:r>
            <a:r>
              <a:rPr lang="en-US" sz="2400" b="0" kern="1200">
                <a:ea typeface="Lato" panose="020F0502020204030203" pitchFamily="34" charset="0"/>
                <a:cs typeface="Lato" panose="020F0502020204030203" pitchFamily="34" charset="0"/>
              </a:rPr>
              <a:t>May</a:t>
            </a:r>
            <a:endParaRPr lang="en-US" sz="2800" b="0" kern="1200">
              <a:solidFill>
                <a:schemeClr val="bg1"/>
              </a:solidFill>
              <a:ea typeface="Lato" panose="020F0502020204030203" pitchFamily="34" charset="0"/>
              <a:cs typeface="Lato" panose="020F0502020204030203" pitchFamily="34" charset="0"/>
            </a:endParaRPr>
          </a:p>
        </p:txBody>
      </p:sp>
      <p:sp>
        <p:nvSpPr>
          <p:cNvPr id="3" name="Slide Number Placeholder 2">
            <a:extLst>
              <a:ext uri="{FF2B5EF4-FFF2-40B4-BE49-F238E27FC236}">
                <a16:creationId xmlns:a16="http://schemas.microsoft.com/office/drawing/2014/main" id="{EE85E7F1-E11C-4FD6-8E5C-FE79F19A6BED}"/>
              </a:ext>
            </a:extLst>
          </p:cNvPr>
          <p:cNvSpPr>
            <a:spLocks noGrp="1"/>
          </p:cNvSpPr>
          <p:nvPr>
            <p:ph type="sldNum" sz="quarter" idx="10"/>
          </p:nvPr>
        </p:nvSpPr>
        <p:spPr/>
        <p:txBody>
          <a:bodyPr/>
          <a:lstStyle/>
          <a:p>
            <a:fld id="{4CA29016-9B29-4D75-8835-080BD69DC828}" type="slidenum">
              <a:rPr lang="en-US" altLang="en-US" smtClean="0"/>
              <a:pPr/>
              <a:t>37</a:t>
            </a:fld>
            <a:endParaRPr lang="en-US" altLang="en-US"/>
          </a:p>
        </p:txBody>
      </p:sp>
    </p:spTree>
    <p:extLst>
      <p:ext uri="{BB962C8B-B14F-4D97-AF65-F5344CB8AC3E}">
        <p14:creationId xmlns:p14="http://schemas.microsoft.com/office/powerpoint/2010/main" val="945118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C0CB9F-9C68-44A8-AA76-ECAF1D021198}"/>
              </a:ext>
            </a:extLst>
          </p:cNvPr>
          <p:cNvSpPr>
            <a:spLocks noGrp="1"/>
          </p:cNvSpPr>
          <p:nvPr>
            <p:ph type="sldNum" sz="quarter" idx="11"/>
          </p:nvPr>
        </p:nvSpPr>
        <p:spPr/>
        <p:txBody>
          <a:bodyPr/>
          <a:lstStyle/>
          <a:p>
            <a:fld id="{4CA29016-9B29-4D75-8835-080BD69DC828}" type="slidenum">
              <a:rPr lang="en-US" altLang="en-US" smtClean="0"/>
              <a:pPr/>
              <a:t>38</a:t>
            </a:fld>
            <a:endParaRPr lang="en-US" altLang="en-US"/>
          </a:p>
        </p:txBody>
      </p:sp>
      <p:sp>
        <p:nvSpPr>
          <p:cNvPr id="2" name="Title 1">
            <a:extLst>
              <a:ext uri="{FF2B5EF4-FFF2-40B4-BE49-F238E27FC236}">
                <a16:creationId xmlns:a16="http://schemas.microsoft.com/office/drawing/2014/main" id="{8C45C27E-7DCA-45D3-8C0E-0CD335E6E186}"/>
              </a:ext>
            </a:extLst>
          </p:cNvPr>
          <p:cNvSpPr>
            <a:spLocks noGrp="1"/>
          </p:cNvSpPr>
          <p:nvPr>
            <p:ph type="title"/>
          </p:nvPr>
        </p:nvSpPr>
        <p:spPr/>
        <p:txBody>
          <a:bodyPr/>
          <a:lstStyle/>
          <a:p>
            <a:r>
              <a:rPr lang="en-US" sz="2800">
                <a:ea typeface="Lato" panose="020F0502020204030203" pitchFamily="34" charset="0"/>
                <a:cs typeface="Lato" panose="020F0502020204030203" pitchFamily="34" charset="0"/>
              </a:rPr>
              <a:t>Expenditure Performance </a:t>
            </a:r>
            <a:br>
              <a:rPr lang="en-US" sz="2800">
                <a:ea typeface="Lato" panose="020F0502020204030203" pitchFamily="34" charset="0"/>
                <a:cs typeface="Lato" panose="020F0502020204030203" pitchFamily="34" charset="0"/>
              </a:rPr>
            </a:br>
            <a:r>
              <a:rPr lang="en-US" sz="2400" b="0">
                <a:ea typeface="Lato" panose="020F0502020204030203" pitchFamily="34" charset="0"/>
                <a:cs typeface="Lato" panose="020F0502020204030203" pitchFamily="34" charset="0"/>
              </a:rPr>
              <a:t>2020–2022 Year-over-Year</a:t>
            </a:r>
            <a:endParaRPr lang="en-US" sz="2800" b="0">
              <a:ea typeface="Lato" panose="020F0502020204030203" pitchFamily="34" charset="0"/>
              <a:cs typeface="Lato" panose="020F0502020204030203" pitchFamily="34" charset="0"/>
            </a:endParaRPr>
          </a:p>
        </p:txBody>
      </p:sp>
      <p:graphicFrame>
        <p:nvGraphicFramePr>
          <p:cNvPr id="7" name="Table 6">
            <a:extLst>
              <a:ext uri="{FF2B5EF4-FFF2-40B4-BE49-F238E27FC236}">
                <a16:creationId xmlns:a16="http://schemas.microsoft.com/office/drawing/2014/main" id="{8B2A7DBA-C767-4200-AC19-014316B08530}"/>
              </a:ext>
            </a:extLst>
          </p:cNvPr>
          <p:cNvGraphicFramePr>
            <a:graphicFrameLocks noGrp="1"/>
          </p:cNvGraphicFramePr>
          <p:nvPr>
            <p:extLst>
              <p:ext uri="{D42A27DB-BD31-4B8C-83A1-F6EECF244321}">
                <p14:modId xmlns:p14="http://schemas.microsoft.com/office/powerpoint/2010/main" val="2393492471"/>
              </p:ext>
            </p:extLst>
          </p:nvPr>
        </p:nvGraphicFramePr>
        <p:xfrm>
          <a:off x="400595" y="1043425"/>
          <a:ext cx="8522424" cy="4948072"/>
        </p:xfrm>
        <a:graphic>
          <a:graphicData uri="http://schemas.openxmlformats.org/drawingml/2006/table">
            <a:tbl>
              <a:tblPr/>
              <a:tblGrid>
                <a:gridCol w="2455615">
                  <a:extLst>
                    <a:ext uri="{9D8B030D-6E8A-4147-A177-3AD203B41FA5}">
                      <a16:colId xmlns:a16="http://schemas.microsoft.com/office/drawing/2014/main" val="1333101361"/>
                    </a:ext>
                  </a:extLst>
                </a:gridCol>
                <a:gridCol w="1203733">
                  <a:extLst>
                    <a:ext uri="{9D8B030D-6E8A-4147-A177-3AD203B41FA5}">
                      <a16:colId xmlns:a16="http://schemas.microsoft.com/office/drawing/2014/main" val="136476522"/>
                    </a:ext>
                  </a:extLst>
                </a:gridCol>
                <a:gridCol w="1203733">
                  <a:extLst>
                    <a:ext uri="{9D8B030D-6E8A-4147-A177-3AD203B41FA5}">
                      <a16:colId xmlns:a16="http://schemas.microsoft.com/office/drawing/2014/main" val="1575182850"/>
                    </a:ext>
                  </a:extLst>
                </a:gridCol>
                <a:gridCol w="1203733">
                  <a:extLst>
                    <a:ext uri="{9D8B030D-6E8A-4147-A177-3AD203B41FA5}">
                      <a16:colId xmlns:a16="http://schemas.microsoft.com/office/drawing/2014/main" val="3557560332"/>
                    </a:ext>
                  </a:extLst>
                </a:gridCol>
                <a:gridCol w="1227805">
                  <a:extLst>
                    <a:ext uri="{9D8B030D-6E8A-4147-A177-3AD203B41FA5}">
                      <a16:colId xmlns:a16="http://schemas.microsoft.com/office/drawing/2014/main" val="1542245585"/>
                    </a:ext>
                  </a:extLst>
                </a:gridCol>
                <a:gridCol w="1227805">
                  <a:extLst>
                    <a:ext uri="{9D8B030D-6E8A-4147-A177-3AD203B41FA5}">
                      <a16:colId xmlns:a16="http://schemas.microsoft.com/office/drawing/2014/main" val="496214173"/>
                    </a:ext>
                  </a:extLst>
                </a:gridCol>
              </a:tblGrid>
              <a:tr h="1349472">
                <a:tc>
                  <a:txBody>
                    <a:bodyPr/>
                    <a:lstStyle/>
                    <a:p>
                      <a:pPr algn="ctr" fontAlgn="b"/>
                      <a:r>
                        <a:rPr lang="en-US" sz="2000" b="1" i="0" u="none" strike="noStrike">
                          <a:solidFill>
                            <a:srgbClr val="FFFFFF"/>
                          </a:solidFill>
                          <a:effectLst/>
                          <a:latin typeface="Lato" panose="020F0502020204030203" pitchFamily="34" charset="0"/>
                        </a:rPr>
                        <a:t>($ in Millions)</a:t>
                      </a: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2020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May Act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a</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2021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May Act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b</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2022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May Act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c</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Variance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to 2020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c-a</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Variance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to 2021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c-b</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extLst>
                  <a:ext uri="{0D108BD9-81ED-4DB2-BD59-A6C34878D82A}">
                    <a16:rowId xmlns:a16="http://schemas.microsoft.com/office/drawing/2014/main" val="857299210"/>
                  </a:ext>
                </a:extLst>
              </a:tr>
              <a:tr h="449825">
                <a:tc>
                  <a:txBody>
                    <a:bodyPr/>
                    <a:lstStyle/>
                    <a:p>
                      <a:pPr algn="l" fontAlgn="b"/>
                      <a:r>
                        <a:rPr lang="en-US" sz="2000" b="0" i="0" u="none" strike="noStrike">
                          <a:solidFill>
                            <a:srgbClr val="000000"/>
                          </a:solidFill>
                          <a:effectLst/>
                          <a:latin typeface="Lato" panose="020F0502020204030203" pitchFamily="34" charset="0"/>
                        </a:rPr>
                        <a:t>Personnel Services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48.8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47.5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47.9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(0.9)</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     0.4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664954307"/>
                  </a:ext>
                </a:extLst>
              </a:tr>
              <a:tr h="449825">
                <a:tc>
                  <a:txBody>
                    <a:bodyPr/>
                    <a:lstStyle/>
                    <a:p>
                      <a:pPr algn="l" fontAlgn="b"/>
                      <a:r>
                        <a:rPr lang="en-US" sz="2000" b="0" i="0" u="none" strike="noStrike">
                          <a:solidFill>
                            <a:srgbClr val="000000"/>
                          </a:solidFill>
                          <a:effectLst/>
                          <a:latin typeface="Lato" panose="020F0502020204030203" pitchFamily="34" charset="0"/>
                        </a:rPr>
                        <a:t>Outside Services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10.5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9.6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9.4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(1.1)</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(0.2)</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551206866"/>
                  </a:ext>
                </a:extLst>
              </a:tr>
              <a:tr h="449825">
                <a:tc>
                  <a:txBody>
                    <a:bodyPr/>
                    <a:lstStyle/>
                    <a:p>
                      <a:pPr algn="l" fontAlgn="b"/>
                      <a:r>
                        <a:rPr lang="en-US" sz="2000" b="0" i="0" u="none" strike="noStrike">
                          <a:solidFill>
                            <a:srgbClr val="000000"/>
                          </a:solidFill>
                          <a:effectLst/>
                          <a:latin typeface="Lato" panose="020F0502020204030203" pitchFamily="34" charset="0"/>
                        </a:rPr>
                        <a:t>Commodities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2.4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2.0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2.8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0.4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0.8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3541867625"/>
                  </a:ext>
                </a:extLst>
              </a:tr>
              <a:tr h="449825">
                <a:tc>
                  <a:txBody>
                    <a:bodyPr/>
                    <a:lstStyle/>
                    <a:p>
                      <a:pPr algn="l" fontAlgn="b"/>
                      <a:r>
                        <a:rPr lang="en-US" sz="2000" b="0" i="0" u="none" strike="noStrike">
                          <a:solidFill>
                            <a:srgbClr val="000000"/>
                          </a:solidFill>
                          <a:effectLst/>
                          <a:latin typeface="Lato" panose="020F0502020204030203" pitchFamily="34" charset="0"/>
                        </a:rPr>
                        <a:t>Internal Services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10.3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12.0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12.0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1.7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677307457"/>
                  </a:ext>
                </a:extLst>
              </a:tr>
              <a:tr h="449825">
                <a:tc>
                  <a:txBody>
                    <a:bodyPr/>
                    <a:lstStyle/>
                    <a:p>
                      <a:pPr algn="l" fontAlgn="b"/>
                      <a:r>
                        <a:rPr lang="en-US" sz="2000" b="0" i="0" u="none" strike="noStrike">
                          <a:solidFill>
                            <a:srgbClr val="000000"/>
                          </a:solidFill>
                          <a:effectLst/>
                          <a:latin typeface="Lato" panose="020F0502020204030203" pitchFamily="34" charset="0"/>
                        </a:rPr>
                        <a:t>Capital Outlay</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0.1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0.1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0.1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595170144"/>
                  </a:ext>
                </a:extLst>
              </a:tr>
              <a:tr h="449825">
                <a:tc>
                  <a:txBody>
                    <a:bodyPr/>
                    <a:lstStyle/>
                    <a:p>
                      <a:pPr algn="l" fontAlgn="b"/>
                      <a:r>
                        <a:rPr lang="en-US" sz="2000" b="0" i="0" u="none" strike="noStrike">
                          <a:solidFill>
                            <a:srgbClr val="000000"/>
                          </a:solidFill>
                          <a:effectLst/>
                          <a:latin typeface="Lato" panose="020F0502020204030203" pitchFamily="34" charset="0"/>
                        </a:rPr>
                        <a:t>Interfund Transfers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7.7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56.5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54.0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48.8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1455611272"/>
                  </a:ext>
                </a:extLst>
              </a:tr>
              <a:tr h="449825">
                <a:tc>
                  <a:txBody>
                    <a:bodyPr/>
                    <a:lstStyle/>
                    <a:p>
                      <a:pPr algn="l" fontAlgn="b"/>
                      <a:r>
                        <a:rPr lang="en-US" sz="2000" b="0" i="0" u="none" strike="noStrike">
                          <a:solidFill>
                            <a:srgbClr val="000000"/>
                          </a:solidFill>
                          <a:effectLst/>
                          <a:latin typeface="Lato" panose="020F0502020204030203" pitchFamily="34" charset="0"/>
                        </a:rPr>
                        <a:t>Other Expenses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4.1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3.7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4.1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0.4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4234296607"/>
                  </a:ext>
                </a:extLst>
              </a:tr>
              <a:tr h="449825">
                <a:tc>
                  <a:txBody>
                    <a:bodyPr/>
                    <a:lstStyle/>
                    <a:p>
                      <a:pPr algn="r" fontAlgn="b"/>
                      <a:r>
                        <a:rPr lang="en-US" sz="2000" b="1" i="0" u="none" strike="noStrike">
                          <a:solidFill>
                            <a:srgbClr val="FFFFFF"/>
                          </a:solidFill>
                          <a:effectLst/>
                          <a:latin typeface="Lato" panose="020F0502020204030203" pitchFamily="34" charset="0"/>
                        </a:rPr>
                        <a:t>Total</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78.6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82.5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$132.8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54.2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50.3 </a:t>
                      </a:r>
                    </a:p>
                  </a:txBody>
                  <a:tcPr marL="9525" marR="9525" marT="9525" marB="0" anchor="b">
                    <a:lnL>
                      <a:noFill/>
                    </a:lnL>
                    <a:lnR>
                      <a:noFill/>
                    </a:lnR>
                    <a:lnT>
                      <a:noFill/>
                    </a:lnT>
                    <a:lnB>
                      <a:noFill/>
                    </a:lnB>
                    <a:solidFill>
                      <a:srgbClr val="335B74"/>
                    </a:solidFill>
                  </a:tcPr>
                </a:tc>
                <a:extLst>
                  <a:ext uri="{0D108BD9-81ED-4DB2-BD59-A6C34878D82A}">
                    <a16:rowId xmlns:a16="http://schemas.microsoft.com/office/drawing/2014/main" val="37536904"/>
                  </a:ext>
                </a:extLst>
              </a:tr>
            </a:tbl>
          </a:graphicData>
        </a:graphic>
      </p:graphicFrame>
    </p:spTree>
    <p:extLst>
      <p:ext uri="{BB962C8B-B14F-4D97-AF65-F5344CB8AC3E}">
        <p14:creationId xmlns:p14="http://schemas.microsoft.com/office/powerpoint/2010/main" val="661688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C0CB9F-9C68-44A8-AA76-ECAF1D021198}"/>
              </a:ext>
            </a:extLst>
          </p:cNvPr>
          <p:cNvSpPr>
            <a:spLocks noGrp="1"/>
          </p:cNvSpPr>
          <p:nvPr>
            <p:ph type="sldNum" sz="quarter" idx="11"/>
          </p:nvPr>
        </p:nvSpPr>
        <p:spPr/>
        <p:txBody>
          <a:bodyPr/>
          <a:lstStyle/>
          <a:p>
            <a:fld id="{4CA29016-9B29-4D75-8835-080BD69DC828}" type="slidenum">
              <a:rPr lang="en-US" altLang="en-US" smtClean="0"/>
              <a:pPr/>
              <a:t>39</a:t>
            </a:fld>
            <a:endParaRPr lang="en-US" altLang="en-US"/>
          </a:p>
        </p:txBody>
      </p:sp>
      <p:sp>
        <p:nvSpPr>
          <p:cNvPr id="2" name="Title 1">
            <a:extLst>
              <a:ext uri="{FF2B5EF4-FFF2-40B4-BE49-F238E27FC236}">
                <a16:creationId xmlns:a16="http://schemas.microsoft.com/office/drawing/2014/main" id="{8C45C27E-7DCA-45D3-8C0E-0CD335E6E186}"/>
              </a:ext>
            </a:extLst>
          </p:cNvPr>
          <p:cNvSpPr>
            <a:spLocks noGrp="1"/>
          </p:cNvSpPr>
          <p:nvPr>
            <p:ph type="title"/>
          </p:nvPr>
        </p:nvSpPr>
        <p:spPr/>
        <p:txBody>
          <a:bodyPr/>
          <a:lstStyle/>
          <a:p>
            <a:r>
              <a:rPr lang="en-US" sz="2800">
                <a:ea typeface="Lato" panose="020F0502020204030203" pitchFamily="34" charset="0"/>
                <a:cs typeface="Lato" panose="020F0502020204030203" pitchFamily="34" charset="0"/>
              </a:rPr>
              <a:t>Expenditures Performance </a:t>
            </a:r>
            <a:br>
              <a:rPr lang="en-US" sz="2800">
                <a:ea typeface="Lato" panose="020F0502020204030203" pitchFamily="34" charset="0"/>
                <a:cs typeface="Lato" panose="020F0502020204030203" pitchFamily="34" charset="0"/>
              </a:rPr>
            </a:br>
            <a:r>
              <a:rPr lang="en-US" sz="2400" b="0">
                <a:ea typeface="Lato" panose="020F0502020204030203" pitchFamily="34" charset="0"/>
                <a:cs typeface="Lato" panose="020F0502020204030203" pitchFamily="34" charset="0"/>
              </a:rPr>
              <a:t>2020–2022 Year-over-Year</a:t>
            </a:r>
            <a:endParaRPr lang="en-US" sz="2800" b="0">
              <a:ea typeface="Lato" panose="020F0502020204030203" pitchFamily="34" charset="0"/>
              <a:cs typeface="Lato" panose="020F0502020204030203" pitchFamily="34" charset="0"/>
            </a:endParaRPr>
          </a:p>
        </p:txBody>
      </p:sp>
      <p:graphicFrame>
        <p:nvGraphicFramePr>
          <p:cNvPr id="7" name="Table 6">
            <a:extLst>
              <a:ext uri="{FF2B5EF4-FFF2-40B4-BE49-F238E27FC236}">
                <a16:creationId xmlns:a16="http://schemas.microsoft.com/office/drawing/2014/main" id="{8B2A7DBA-C767-4200-AC19-014316B08530}"/>
              </a:ext>
            </a:extLst>
          </p:cNvPr>
          <p:cNvGraphicFramePr>
            <a:graphicFrameLocks noGrp="1"/>
          </p:cNvGraphicFramePr>
          <p:nvPr/>
        </p:nvGraphicFramePr>
        <p:xfrm>
          <a:off x="914400" y="1491917"/>
          <a:ext cx="7543799" cy="3878983"/>
        </p:xfrm>
        <a:graphic>
          <a:graphicData uri="http://schemas.openxmlformats.org/drawingml/2006/table">
            <a:tbl>
              <a:tblPr/>
              <a:tblGrid>
                <a:gridCol w="2173638">
                  <a:extLst>
                    <a:ext uri="{9D8B030D-6E8A-4147-A177-3AD203B41FA5}">
                      <a16:colId xmlns:a16="http://schemas.microsoft.com/office/drawing/2014/main" val="1333101361"/>
                    </a:ext>
                  </a:extLst>
                </a:gridCol>
                <a:gridCol w="1065509">
                  <a:extLst>
                    <a:ext uri="{9D8B030D-6E8A-4147-A177-3AD203B41FA5}">
                      <a16:colId xmlns:a16="http://schemas.microsoft.com/office/drawing/2014/main" val="136476522"/>
                    </a:ext>
                  </a:extLst>
                </a:gridCol>
                <a:gridCol w="1065509">
                  <a:extLst>
                    <a:ext uri="{9D8B030D-6E8A-4147-A177-3AD203B41FA5}">
                      <a16:colId xmlns:a16="http://schemas.microsoft.com/office/drawing/2014/main" val="1575182850"/>
                    </a:ext>
                  </a:extLst>
                </a:gridCol>
                <a:gridCol w="1065509">
                  <a:extLst>
                    <a:ext uri="{9D8B030D-6E8A-4147-A177-3AD203B41FA5}">
                      <a16:colId xmlns:a16="http://schemas.microsoft.com/office/drawing/2014/main" val="3557560332"/>
                    </a:ext>
                  </a:extLst>
                </a:gridCol>
                <a:gridCol w="1086817">
                  <a:extLst>
                    <a:ext uri="{9D8B030D-6E8A-4147-A177-3AD203B41FA5}">
                      <a16:colId xmlns:a16="http://schemas.microsoft.com/office/drawing/2014/main" val="1542245585"/>
                    </a:ext>
                  </a:extLst>
                </a:gridCol>
                <a:gridCol w="1086817">
                  <a:extLst>
                    <a:ext uri="{9D8B030D-6E8A-4147-A177-3AD203B41FA5}">
                      <a16:colId xmlns:a16="http://schemas.microsoft.com/office/drawing/2014/main" val="496214173"/>
                    </a:ext>
                  </a:extLst>
                </a:gridCol>
              </a:tblGrid>
              <a:tr h="1057903">
                <a:tc>
                  <a:txBody>
                    <a:bodyPr/>
                    <a:lstStyle/>
                    <a:p>
                      <a:pPr algn="ctr" fontAlgn="b"/>
                      <a:r>
                        <a:rPr lang="en-US" sz="2000" b="1" i="0" u="none" strike="noStrike">
                          <a:solidFill>
                            <a:srgbClr val="FFFFFF"/>
                          </a:solidFill>
                          <a:effectLst/>
                          <a:latin typeface="Lato" panose="020F0502020204030203" pitchFamily="34" charset="0"/>
                        </a:rPr>
                        <a:t>($ in Millions)</a:t>
                      </a: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2020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May Act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a</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2021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May Act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b</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2022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May Act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c</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Variance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to 2020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c-a</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Variance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to 2021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c-b</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extLst>
                  <a:ext uri="{0D108BD9-81ED-4DB2-BD59-A6C34878D82A}">
                    <a16:rowId xmlns:a16="http://schemas.microsoft.com/office/drawing/2014/main" val="857299210"/>
                  </a:ext>
                </a:extLst>
              </a:tr>
              <a:tr h="352635">
                <a:tc>
                  <a:txBody>
                    <a:bodyPr/>
                    <a:lstStyle/>
                    <a:p>
                      <a:pPr algn="l" fontAlgn="b"/>
                      <a:r>
                        <a:rPr lang="en-US" sz="2000" b="0" i="0" u="none" strike="noStrike">
                          <a:solidFill>
                            <a:srgbClr val="000000"/>
                          </a:solidFill>
                          <a:effectLst/>
                          <a:latin typeface="Lato" panose="020F0502020204030203" pitchFamily="34" charset="0"/>
                        </a:rPr>
                        <a:t>Personnel Services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48.8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47.5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47.9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(0.9)</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     0.4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664954307"/>
                  </a:ext>
                </a:extLst>
              </a:tr>
              <a:tr h="352635">
                <a:tc>
                  <a:txBody>
                    <a:bodyPr/>
                    <a:lstStyle/>
                    <a:p>
                      <a:pPr algn="l" fontAlgn="b"/>
                      <a:r>
                        <a:rPr lang="en-US" sz="2000" b="0" i="0" u="none" strike="noStrike">
                          <a:solidFill>
                            <a:srgbClr val="000000"/>
                          </a:solidFill>
                          <a:effectLst/>
                          <a:latin typeface="Lato" panose="020F0502020204030203" pitchFamily="34" charset="0"/>
                        </a:rPr>
                        <a:t>Outside Services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10.5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9.6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9.4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(1.1)</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(0.2)</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551206866"/>
                  </a:ext>
                </a:extLst>
              </a:tr>
              <a:tr h="352635">
                <a:tc>
                  <a:txBody>
                    <a:bodyPr/>
                    <a:lstStyle/>
                    <a:p>
                      <a:pPr algn="l" fontAlgn="b"/>
                      <a:r>
                        <a:rPr lang="en-US" sz="2000" b="0" i="0" u="none" strike="noStrike">
                          <a:solidFill>
                            <a:srgbClr val="000000"/>
                          </a:solidFill>
                          <a:effectLst/>
                          <a:latin typeface="Lato" panose="020F0502020204030203" pitchFamily="34" charset="0"/>
                        </a:rPr>
                        <a:t>Commodities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2.4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2.0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2.8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0.4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0.8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3541867625"/>
                  </a:ext>
                </a:extLst>
              </a:tr>
              <a:tr h="352635">
                <a:tc>
                  <a:txBody>
                    <a:bodyPr/>
                    <a:lstStyle/>
                    <a:p>
                      <a:pPr algn="l" fontAlgn="b"/>
                      <a:r>
                        <a:rPr lang="en-US" sz="2000" b="0" i="0" u="none" strike="noStrike">
                          <a:solidFill>
                            <a:srgbClr val="000000"/>
                          </a:solidFill>
                          <a:effectLst/>
                          <a:latin typeface="Lato" panose="020F0502020204030203" pitchFamily="34" charset="0"/>
                        </a:rPr>
                        <a:t>Internal Services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10.3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12.0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12.0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1.7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677307457"/>
                  </a:ext>
                </a:extLst>
              </a:tr>
              <a:tr h="352635">
                <a:tc>
                  <a:txBody>
                    <a:bodyPr/>
                    <a:lstStyle/>
                    <a:p>
                      <a:pPr algn="l" fontAlgn="b"/>
                      <a:r>
                        <a:rPr lang="en-US" sz="2000" b="0" i="0" u="none" strike="noStrike">
                          <a:solidFill>
                            <a:srgbClr val="000000"/>
                          </a:solidFill>
                          <a:effectLst/>
                          <a:latin typeface="Lato" panose="020F0502020204030203" pitchFamily="34" charset="0"/>
                        </a:rPr>
                        <a:t>Capital Outlay</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0.1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0.1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0.1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595170144"/>
                  </a:ext>
                </a:extLst>
              </a:tr>
              <a:tr h="352635">
                <a:tc>
                  <a:txBody>
                    <a:bodyPr/>
                    <a:lstStyle/>
                    <a:p>
                      <a:pPr algn="l" fontAlgn="b"/>
                      <a:r>
                        <a:rPr lang="en-US" sz="2000" b="0" i="0" u="none" strike="noStrike">
                          <a:solidFill>
                            <a:srgbClr val="000000"/>
                          </a:solidFill>
                          <a:effectLst/>
                          <a:latin typeface="Lato" panose="020F0502020204030203" pitchFamily="34" charset="0"/>
                        </a:rPr>
                        <a:t>Interfund Transfers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7.7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56.5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54.0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48.8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1455611272"/>
                  </a:ext>
                </a:extLst>
              </a:tr>
              <a:tr h="352635">
                <a:tc>
                  <a:txBody>
                    <a:bodyPr/>
                    <a:lstStyle/>
                    <a:p>
                      <a:pPr algn="l" fontAlgn="b"/>
                      <a:r>
                        <a:rPr lang="en-US" sz="2000" b="0" i="0" u="none" strike="noStrike">
                          <a:solidFill>
                            <a:srgbClr val="000000"/>
                          </a:solidFill>
                          <a:effectLst/>
                          <a:latin typeface="Lato" panose="020F0502020204030203" pitchFamily="34" charset="0"/>
                        </a:rPr>
                        <a:t>Other Expenses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4.1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3.7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4.1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0.4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4234296607"/>
                  </a:ext>
                </a:extLst>
              </a:tr>
              <a:tr h="352635">
                <a:tc>
                  <a:txBody>
                    <a:bodyPr/>
                    <a:lstStyle/>
                    <a:p>
                      <a:pPr algn="r" fontAlgn="b"/>
                      <a:r>
                        <a:rPr lang="en-US" sz="2000" b="1" i="0" u="none" strike="noStrike">
                          <a:solidFill>
                            <a:srgbClr val="FFFFFF"/>
                          </a:solidFill>
                          <a:effectLst/>
                          <a:latin typeface="Lato" panose="020F0502020204030203" pitchFamily="34" charset="0"/>
                        </a:rPr>
                        <a:t>Total</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78.6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82.5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$132.8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54.2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50.3 </a:t>
                      </a:r>
                    </a:p>
                  </a:txBody>
                  <a:tcPr marL="9525" marR="9525" marT="9525" marB="0" anchor="b">
                    <a:lnL>
                      <a:noFill/>
                    </a:lnL>
                    <a:lnR>
                      <a:noFill/>
                    </a:lnR>
                    <a:lnT>
                      <a:noFill/>
                    </a:lnT>
                    <a:lnB>
                      <a:noFill/>
                    </a:lnB>
                    <a:solidFill>
                      <a:srgbClr val="335B74"/>
                    </a:solidFill>
                  </a:tcPr>
                </a:tc>
                <a:extLst>
                  <a:ext uri="{0D108BD9-81ED-4DB2-BD59-A6C34878D82A}">
                    <a16:rowId xmlns:a16="http://schemas.microsoft.com/office/drawing/2014/main" val="37536904"/>
                  </a:ext>
                </a:extLst>
              </a:tr>
            </a:tbl>
          </a:graphicData>
        </a:graphic>
      </p:graphicFrame>
      <p:sp>
        <p:nvSpPr>
          <p:cNvPr id="3" name="Rectangle 2">
            <a:extLst>
              <a:ext uri="{FF2B5EF4-FFF2-40B4-BE49-F238E27FC236}">
                <a16:creationId xmlns:a16="http://schemas.microsoft.com/office/drawing/2014/main" id="{108F5F6D-8C3F-7560-A8AF-794B1D338312}"/>
              </a:ext>
            </a:extLst>
          </p:cNvPr>
          <p:cNvSpPr/>
          <p:nvPr/>
        </p:nvSpPr>
        <p:spPr>
          <a:xfrm>
            <a:off x="789272" y="2579566"/>
            <a:ext cx="7767587" cy="103953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72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CF0F91-43F3-9835-8768-3A2437D51874}"/>
              </a:ext>
            </a:extLst>
          </p:cNvPr>
          <p:cNvSpPr>
            <a:spLocks noGrp="1"/>
          </p:cNvSpPr>
          <p:nvPr>
            <p:ph type="sldNum" sz="quarter" idx="10"/>
          </p:nvPr>
        </p:nvSpPr>
        <p:spPr/>
        <p:txBody>
          <a:bodyPr/>
          <a:lstStyle/>
          <a:p>
            <a:fld id="{F9092C4B-5256-42C0-99E7-1AA7CC438B26}" type="slidenum">
              <a:rPr lang="en-US" altLang="en-US" smtClean="0"/>
              <a:pPr/>
              <a:t>4</a:t>
            </a:fld>
            <a:endParaRPr lang="en-US" altLang="en-US"/>
          </a:p>
        </p:txBody>
      </p:sp>
      <p:graphicFrame>
        <p:nvGraphicFramePr>
          <p:cNvPr id="5" name="Table 4">
            <a:extLst>
              <a:ext uri="{FF2B5EF4-FFF2-40B4-BE49-F238E27FC236}">
                <a16:creationId xmlns:a16="http://schemas.microsoft.com/office/drawing/2014/main" id="{75DC1C51-7AAD-0A9E-FA4F-D0B517D79224}"/>
              </a:ext>
            </a:extLst>
          </p:cNvPr>
          <p:cNvGraphicFramePr>
            <a:graphicFrameLocks noGrp="1"/>
          </p:cNvGraphicFramePr>
          <p:nvPr>
            <p:extLst>
              <p:ext uri="{D42A27DB-BD31-4B8C-83A1-F6EECF244321}">
                <p14:modId xmlns:p14="http://schemas.microsoft.com/office/powerpoint/2010/main" val="706386353"/>
              </p:ext>
            </p:extLst>
          </p:nvPr>
        </p:nvGraphicFramePr>
        <p:xfrm>
          <a:off x="722461" y="1391009"/>
          <a:ext cx="7823314" cy="3835511"/>
        </p:xfrm>
        <a:graphic>
          <a:graphicData uri="http://schemas.openxmlformats.org/drawingml/2006/table">
            <a:tbl>
              <a:tblPr firstRow="1" bandRow="1">
                <a:tableStyleId>{5C22544A-7EE6-4342-B048-85BDC9FD1C3A}</a:tableStyleId>
              </a:tblPr>
              <a:tblGrid>
                <a:gridCol w="2189302">
                  <a:extLst>
                    <a:ext uri="{9D8B030D-6E8A-4147-A177-3AD203B41FA5}">
                      <a16:colId xmlns:a16="http://schemas.microsoft.com/office/drawing/2014/main" val="1176887469"/>
                    </a:ext>
                  </a:extLst>
                </a:gridCol>
                <a:gridCol w="2817006">
                  <a:extLst>
                    <a:ext uri="{9D8B030D-6E8A-4147-A177-3AD203B41FA5}">
                      <a16:colId xmlns:a16="http://schemas.microsoft.com/office/drawing/2014/main" val="4027632935"/>
                    </a:ext>
                  </a:extLst>
                </a:gridCol>
                <a:gridCol w="2817006">
                  <a:extLst>
                    <a:ext uri="{9D8B030D-6E8A-4147-A177-3AD203B41FA5}">
                      <a16:colId xmlns:a16="http://schemas.microsoft.com/office/drawing/2014/main" val="1356342199"/>
                    </a:ext>
                  </a:extLst>
                </a:gridCol>
              </a:tblGrid>
              <a:tr h="639252">
                <a:tc>
                  <a:txBody>
                    <a:bodyPr/>
                    <a:lstStyle/>
                    <a:p>
                      <a:pPr algn="ctr"/>
                      <a:r>
                        <a:rPr lang="en-US" sz="1800" dirty="0">
                          <a:effectLst/>
                        </a:rPr>
                        <a:t>Rank</a:t>
                      </a:r>
                    </a:p>
                  </a:txBody>
                  <a:tcPr marL="68580" marR="68580" marT="0" marB="0" anchor="b"/>
                </a:tc>
                <a:tc>
                  <a:txBody>
                    <a:bodyPr/>
                    <a:lstStyle/>
                    <a:p>
                      <a:pPr lvl="0" algn="ctr">
                        <a:buNone/>
                      </a:pPr>
                      <a:r>
                        <a:rPr lang="en-US" sz="1800" dirty="0">
                          <a:effectLst/>
                        </a:rPr>
                        <a:t>Current </a:t>
                      </a:r>
                    </a:p>
                  </a:txBody>
                  <a:tcPr marL="68580" marR="68580" marT="0" marB="0" anchor="b"/>
                </a:tc>
                <a:tc>
                  <a:txBody>
                    <a:bodyPr/>
                    <a:lstStyle/>
                    <a:p>
                      <a:pPr algn="ctr"/>
                      <a:r>
                        <a:rPr lang="en-US" sz="1800" dirty="0">
                          <a:effectLst/>
                        </a:rPr>
                        <a:t>Proposed </a:t>
                      </a:r>
                    </a:p>
                  </a:txBody>
                  <a:tcPr marL="68580" marR="68580" marT="0" marB="0" anchor="b"/>
                </a:tc>
                <a:extLst>
                  <a:ext uri="{0D108BD9-81ED-4DB2-BD59-A6C34878D82A}">
                    <a16:rowId xmlns:a16="http://schemas.microsoft.com/office/drawing/2014/main" val="597593136"/>
                  </a:ext>
                </a:extLst>
              </a:tr>
              <a:tr h="383551">
                <a:tc>
                  <a:txBody>
                    <a:bodyPr/>
                    <a:lstStyle/>
                    <a:p>
                      <a:r>
                        <a:rPr lang="en-US" sz="1800" b="1" dirty="0">
                          <a:effectLst/>
                        </a:rPr>
                        <a:t>Officer</a:t>
                      </a:r>
                    </a:p>
                  </a:txBody>
                  <a:tcPr marL="68580" marR="68580" marT="0" marB="0" anchor="b"/>
                </a:tc>
                <a:tc>
                  <a:txBody>
                    <a:bodyPr/>
                    <a:lstStyle/>
                    <a:p>
                      <a:pPr lvl="0" algn="ctr">
                        <a:buNone/>
                      </a:pPr>
                      <a:r>
                        <a:rPr lang="en-US" sz="1800" b="1" dirty="0">
                          <a:effectLst/>
                        </a:rPr>
                        <a:t>$44,330</a:t>
                      </a:r>
                    </a:p>
                  </a:txBody>
                  <a:tcPr marL="68580" marR="68580" marT="0" marB="0" anchor="b"/>
                </a:tc>
                <a:tc>
                  <a:txBody>
                    <a:bodyPr/>
                    <a:lstStyle/>
                    <a:p>
                      <a:pPr algn="ctr"/>
                      <a:r>
                        <a:rPr lang="en-US" sz="1800" b="1" dirty="0">
                          <a:effectLst/>
                        </a:rPr>
                        <a:t>$50,013</a:t>
                      </a:r>
                    </a:p>
                  </a:txBody>
                  <a:tcPr marL="68580" marR="68580" marT="0" marB="0" anchor="b"/>
                </a:tc>
                <a:extLst>
                  <a:ext uri="{0D108BD9-81ED-4DB2-BD59-A6C34878D82A}">
                    <a16:rowId xmlns:a16="http://schemas.microsoft.com/office/drawing/2014/main" val="4180811864"/>
                  </a:ext>
                </a:extLst>
              </a:tr>
              <a:tr h="383551">
                <a:tc>
                  <a:txBody>
                    <a:bodyPr/>
                    <a:lstStyle/>
                    <a:p>
                      <a:r>
                        <a:rPr lang="en-US" sz="1800" b="1" dirty="0">
                          <a:effectLst/>
                        </a:rPr>
                        <a:t>Corporal</a:t>
                      </a:r>
                    </a:p>
                  </a:txBody>
                  <a:tcPr marL="68580" marR="68580" marT="0" marB="0" anchor="b"/>
                </a:tc>
                <a:tc>
                  <a:txBody>
                    <a:bodyPr/>
                    <a:lstStyle/>
                    <a:p>
                      <a:pPr lvl="0" algn="ctr">
                        <a:buNone/>
                      </a:pPr>
                      <a:r>
                        <a:rPr lang="en-US" sz="1800" b="1" dirty="0">
                          <a:effectLst/>
                        </a:rPr>
                        <a:t>$56,280</a:t>
                      </a:r>
                    </a:p>
                  </a:txBody>
                  <a:tcPr marL="68580" marR="68580" marT="0" marB="0" anchor="b"/>
                </a:tc>
                <a:tc>
                  <a:txBody>
                    <a:bodyPr/>
                    <a:lstStyle/>
                    <a:p>
                      <a:pPr algn="ctr"/>
                      <a:r>
                        <a:rPr lang="en-US" sz="1800" b="1" dirty="0">
                          <a:effectLst/>
                        </a:rPr>
                        <a:t>$62,422</a:t>
                      </a:r>
                    </a:p>
                  </a:txBody>
                  <a:tcPr marL="68580" marR="68580" marT="0" marB="0" anchor="b"/>
                </a:tc>
                <a:extLst>
                  <a:ext uri="{0D108BD9-81ED-4DB2-BD59-A6C34878D82A}">
                    <a16:rowId xmlns:a16="http://schemas.microsoft.com/office/drawing/2014/main" val="432662809"/>
                  </a:ext>
                </a:extLst>
              </a:tr>
              <a:tr h="383551">
                <a:tc>
                  <a:txBody>
                    <a:bodyPr/>
                    <a:lstStyle/>
                    <a:p>
                      <a:r>
                        <a:rPr lang="en-US" sz="1800" b="1" dirty="0">
                          <a:effectLst/>
                        </a:rPr>
                        <a:t>Sergeant</a:t>
                      </a:r>
                    </a:p>
                  </a:txBody>
                  <a:tcPr marL="68580" marR="68580" marT="0" marB="0" anchor="b"/>
                </a:tc>
                <a:tc>
                  <a:txBody>
                    <a:bodyPr/>
                    <a:lstStyle/>
                    <a:p>
                      <a:pPr lvl="0" algn="ctr">
                        <a:buNone/>
                      </a:pPr>
                      <a:r>
                        <a:rPr lang="en-US" sz="1800" b="1" dirty="0">
                          <a:effectLst/>
                        </a:rPr>
                        <a:t>$67,335</a:t>
                      </a:r>
                    </a:p>
                  </a:txBody>
                  <a:tcPr marL="68580" marR="68580" marT="0" marB="0" anchor="b"/>
                </a:tc>
                <a:tc>
                  <a:txBody>
                    <a:bodyPr/>
                    <a:lstStyle/>
                    <a:p>
                      <a:pPr algn="ctr"/>
                      <a:r>
                        <a:rPr lang="en-US" sz="1800" b="1" dirty="0">
                          <a:effectLst/>
                        </a:rPr>
                        <a:t>$74,156</a:t>
                      </a:r>
                    </a:p>
                  </a:txBody>
                  <a:tcPr marL="68580" marR="68580" marT="0" marB="0" anchor="b"/>
                </a:tc>
                <a:extLst>
                  <a:ext uri="{0D108BD9-81ED-4DB2-BD59-A6C34878D82A}">
                    <a16:rowId xmlns:a16="http://schemas.microsoft.com/office/drawing/2014/main" val="944550045"/>
                  </a:ext>
                </a:extLst>
              </a:tr>
              <a:tr h="639252">
                <a:tc>
                  <a:txBody>
                    <a:bodyPr/>
                    <a:lstStyle/>
                    <a:p>
                      <a:r>
                        <a:rPr lang="en-US" sz="1800" b="1" dirty="0">
                          <a:effectLst/>
                        </a:rPr>
                        <a:t>Lieutenant</a:t>
                      </a:r>
                    </a:p>
                  </a:txBody>
                  <a:tcPr marL="68580" marR="68580" marT="0" marB="0" anchor="b"/>
                </a:tc>
                <a:tc>
                  <a:txBody>
                    <a:bodyPr/>
                    <a:lstStyle/>
                    <a:p>
                      <a:pPr lvl="0" algn="ctr">
                        <a:buNone/>
                      </a:pPr>
                      <a:r>
                        <a:rPr lang="en-US" sz="1800" b="1" dirty="0">
                          <a:effectLst/>
                        </a:rPr>
                        <a:t>$80,400</a:t>
                      </a:r>
                    </a:p>
                  </a:txBody>
                  <a:tcPr marL="68580" marR="68580" marT="0" marB="0" anchor="b"/>
                </a:tc>
                <a:tc>
                  <a:txBody>
                    <a:bodyPr/>
                    <a:lstStyle/>
                    <a:p>
                      <a:pPr algn="ctr"/>
                      <a:r>
                        <a:rPr lang="en-US" sz="1800" b="1" dirty="0">
                          <a:effectLst/>
                        </a:rPr>
                        <a:t>$85,947</a:t>
                      </a:r>
                    </a:p>
                  </a:txBody>
                  <a:tcPr marL="68580" marR="68580" marT="0" marB="0" anchor="b"/>
                </a:tc>
                <a:extLst>
                  <a:ext uri="{0D108BD9-81ED-4DB2-BD59-A6C34878D82A}">
                    <a16:rowId xmlns:a16="http://schemas.microsoft.com/office/drawing/2014/main" val="2566220969"/>
                  </a:ext>
                </a:extLst>
              </a:tr>
              <a:tr h="383551">
                <a:tc>
                  <a:txBody>
                    <a:bodyPr/>
                    <a:lstStyle/>
                    <a:p>
                      <a:r>
                        <a:rPr lang="en-US" sz="1800" b="1" dirty="0">
                          <a:effectLst/>
                        </a:rPr>
                        <a:t>Captain</a:t>
                      </a:r>
                    </a:p>
                  </a:txBody>
                  <a:tcPr marL="68580" marR="68580" marT="0" marB="0" anchor="b"/>
                </a:tc>
                <a:tc>
                  <a:txBody>
                    <a:bodyPr/>
                    <a:lstStyle/>
                    <a:p>
                      <a:pPr lvl="0" algn="ctr">
                        <a:buNone/>
                      </a:pPr>
                      <a:r>
                        <a:rPr lang="en-US" sz="1800" b="1" dirty="0">
                          <a:effectLst/>
                        </a:rPr>
                        <a:t>$96,480</a:t>
                      </a:r>
                      <a:endParaRPr lang="en-US" sz="1800" dirty="0"/>
                    </a:p>
                  </a:txBody>
                  <a:tcPr marL="68580" marR="68580" marT="0" marB="0" anchor="b"/>
                </a:tc>
                <a:tc>
                  <a:txBody>
                    <a:bodyPr/>
                    <a:lstStyle/>
                    <a:p>
                      <a:pPr algn="ctr"/>
                      <a:r>
                        <a:rPr lang="en-US" sz="1800" b="1" dirty="0">
                          <a:effectLst/>
                        </a:rPr>
                        <a:t>*$96,480</a:t>
                      </a:r>
                    </a:p>
                  </a:txBody>
                  <a:tcPr marL="68580" marR="68580" marT="0" marB="0" anchor="b"/>
                </a:tc>
                <a:extLst>
                  <a:ext uri="{0D108BD9-81ED-4DB2-BD59-A6C34878D82A}">
                    <a16:rowId xmlns:a16="http://schemas.microsoft.com/office/drawing/2014/main" val="3547405420"/>
                  </a:ext>
                </a:extLst>
              </a:tr>
              <a:tr h="383551">
                <a:tc>
                  <a:txBody>
                    <a:bodyPr/>
                    <a:lstStyle/>
                    <a:p>
                      <a:r>
                        <a:rPr lang="en-US" sz="1800" b="1" dirty="0">
                          <a:effectLst/>
                        </a:rPr>
                        <a:t>Major</a:t>
                      </a:r>
                    </a:p>
                  </a:txBody>
                  <a:tcPr marL="68580" marR="68580" marT="0" marB="0" anchor="b"/>
                </a:tc>
                <a:tc>
                  <a:txBody>
                    <a:bodyPr/>
                    <a:lstStyle/>
                    <a:p>
                      <a:pPr lvl="0" algn="ctr">
                        <a:buNone/>
                      </a:pPr>
                      <a:r>
                        <a:rPr lang="en-US" sz="1800" b="1" dirty="0">
                          <a:effectLst/>
                        </a:rPr>
                        <a:t>$106,530</a:t>
                      </a:r>
                    </a:p>
                  </a:txBody>
                  <a:tcPr marL="68580" marR="68580" marT="0" marB="0" anchor="b"/>
                </a:tc>
                <a:tc>
                  <a:txBody>
                    <a:bodyPr/>
                    <a:lstStyle/>
                    <a:p>
                      <a:pPr algn="ctr"/>
                      <a:r>
                        <a:rPr lang="en-US" sz="1800" b="1" dirty="0">
                          <a:effectLst/>
                        </a:rPr>
                        <a:t>*$106,530</a:t>
                      </a:r>
                    </a:p>
                  </a:txBody>
                  <a:tcPr marL="68580" marR="68580" marT="0" marB="0" anchor="b"/>
                </a:tc>
                <a:extLst>
                  <a:ext uri="{0D108BD9-81ED-4DB2-BD59-A6C34878D82A}">
                    <a16:rowId xmlns:a16="http://schemas.microsoft.com/office/drawing/2014/main" val="2115931325"/>
                  </a:ext>
                </a:extLst>
              </a:tr>
              <a:tr h="639252">
                <a:tc>
                  <a:txBody>
                    <a:bodyPr/>
                    <a:lstStyle/>
                    <a:p>
                      <a:r>
                        <a:rPr lang="en-US" sz="1800" b="1" dirty="0">
                          <a:effectLst/>
                        </a:rPr>
                        <a:t>Asst. Chief</a:t>
                      </a:r>
                    </a:p>
                  </a:txBody>
                  <a:tcPr marL="68580" marR="68580" marT="0" marB="0" anchor="b"/>
                </a:tc>
                <a:tc>
                  <a:txBody>
                    <a:bodyPr/>
                    <a:lstStyle/>
                    <a:p>
                      <a:pPr lvl="0" algn="ctr">
                        <a:buNone/>
                      </a:pPr>
                      <a:r>
                        <a:rPr lang="en-US" sz="1800" b="1" dirty="0">
                          <a:effectLst/>
                        </a:rPr>
                        <a:t>$120,600</a:t>
                      </a:r>
                    </a:p>
                  </a:txBody>
                  <a:tcPr marL="68580" marR="68580" marT="0" marB="0" anchor="b"/>
                </a:tc>
                <a:tc>
                  <a:txBody>
                    <a:bodyPr/>
                    <a:lstStyle/>
                    <a:p>
                      <a:pPr algn="ctr"/>
                      <a:r>
                        <a:rPr lang="en-US" sz="1800" b="1" dirty="0">
                          <a:effectLst/>
                        </a:rPr>
                        <a:t>*$120,600</a:t>
                      </a:r>
                    </a:p>
                  </a:txBody>
                  <a:tcPr marL="68580" marR="68580" marT="0" marB="0" anchor="b"/>
                </a:tc>
                <a:extLst>
                  <a:ext uri="{0D108BD9-81ED-4DB2-BD59-A6C34878D82A}">
                    <a16:rowId xmlns:a16="http://schemas.microsoft.com/office/drawing/2014/main" val="2283644056"/>
                  </a:ext>
                </a:extLst>
              </a:tr>
            </a:tbl>
          </a:graphicData>
        </a:graphic>
      </p:graphicFrame>
      <p:sp>
        <p:nvSpPr>
          <p:cNvPr id="7" name="TextBox 6">
            <a:extLst>
              <a:ext uri="{FF2B5EF4-FFF2-40B4-BE49-F238E27FC236}">
                <a16:creationId xmlns:a16="http://schemas.microsoft.com/office/drawing/2014/main" id="{78699D41-A25C-1650-5363-E5AFE9BCCBD1}"/>
              </a:ext>
            </a:extLst>
          </p:cNvPr>
          <p:cNvSpPr txBox="1"/>
          <p:nvPr/>
        </p:nvSpPr>
        <p:spPr>
          <a:xfrm>
            <a:off x="644825" y="731089"/>
            <a:ext cx="80053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cs typeface="Arial"/>
              </a:rPr>
              <a:t>Starting Pay Proposal for Police Officer Recruitment &amp; Retention</a:t>
            </a:r>
          </a:p>
        </p:txBody>
      </p:sp>
      <p:sp>
        <p:nvSpPr>
          <p:cNvPr id="10" name="TextBox 9">
            <a:extLst>
              <a:ext uri="{FF2B5EF4-FFF2-40B4-BE49-F238E27FC236}">
                <a16:creationId xmlns:a16="http://schemas.microsoft.com/office/drawing/2014/main" id="{B0ED50FB-A8AB-97C4-E944-71602346131E}"/>
              </a:ext>
            </a:extLst>
          </p:cNvPr>
          <p:cNvSpPr txBox="1"/>
          <p:nvPr/>
        </p:nvSpPr>
        <p:spPr>
          <a:xfrm>
            <a:off x="747132" y="5570034"/>
            <a:ext cx="76683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0E101A"/>
                </a:solidFill>
                <a:latin typeface="Arial"/>
                <a:cs typeface="Arial"/>
              </a:rPr>
              <a:t>The approximate cost of the police proposal is </a:t>
            </a:r>
            <a:r>
              <a:rPr lang="en-US" sz="1800" b="1" dirty="0">
                <a:solidFill>
                  <a:srgbClr val="0E101A"/>
                </a:solidFill>
                <a:latin typeface="Arial"/>
                <a:cs typeface="Arial"/>
              </a:rPr>
              <a:t>$3,378,867</a:t>
            </a:r>
            <a:r>
              <a:rPr lang="en-US" sz="1800" dirty="0">
                <a:solidFill>
                  <a:srgbClr val="0E101A"/>
                </a:solidFill>
                <a:latin typeface="Arial"/>
                <a:cs typeface="Arial"/>
              </a:rPr>
              <a:t> annually.</a:t>
            </a:r>
            <a:endParaRPr lang="en-US" sz="1800" dirty="0"/>
          </a:p>
        </p:txBody>
      </p:sp>
    </p:spTree>
    <p:extLst>
      <p:ext uri="{BB962C8B-B14F-4D97-AF65-F5344CB8AC3E}">
        <p14:creationId xmlns:p14="http://schemas.microsoft.com/office/powerpoint/2010/main" val="674477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C0CB9F-9C68-44A8-AA76-ECAF1D021198}"/>
              </a:ext>
            </a:extLst>
          </p:cNvPr>
          <p:cNvSpPr>
            <a:spLocks noGrp="1"/>
          </p:cNvSpPr>
          <p:nvPr>
            <p:ph type="sldNum" sz="quarter" idx="11"/>
          </p:nvPr>
        </p:nvSpPr>
        <p:spPr/>
        <p:txBody>
          <a:bodyPr/>
          <a:lstStyle/>
          <a:p>
            <a:fld id="{4CA29016-9B29-4D75-8835-080BD69DC828}" type="slidenum">
              <a:rPr lang="en-US" altLang="en-US" smtClean="0"/>
              <a:pPr/>
              <a:t>40</a:t>
            </a:fld>
            <a:endParaRPr lang="en-US" altLang="en-US"/>
          </a:p>
        </p:txBody>
      </p:sp>
      <p:sp>
        <p:nvSpPr>
          <p:cNvPr id="2" name="Title 1">
            <a:extLst>
              <a:ext uri="{FF2B5EF4-FFF2-40B4-BE49-F238E27FC236}">
                <a16:creationId xmlns:a16="http://schemas.microsoft.com/office/drawing/2014/main" id="{8C45C27E-7DCA-45D3-8C0E-0CD335E6E186}"/>
              </a:ext>
            </a:extLst>
          </p:cNvPr>
          <p:cNvSpPr>
            <a:spLocks noGrp="1"/>
          </p:cNvSpPr>
          <p:nvPr>
            <p:ph type="title"/>
          </p:nvPr>
        </p:nvSpPr>
        <p:spPr/>
        <p:txBody>
          <a:bodyPr/>
          <a:lstStyle/>
          <a:p>
            <a:r>
              <a:rPr lang="en-US" sz="2800">
                <a:ea typeface="Lato" panose="020F0502020204030203" pitchFamily="34" charset="0"/>
                <a:cs typeface="Lato" panose="020F0502020204030203" pitchFamily="34" charset="0"/>
              </a:rPr>
              <a:t>Expenditures Performance </a:t>
            </a:r>
            <a:br>
              <a:rPr lang="en-US" sz="2800">
                <a:ea typeface="Lato" panose="020F0502020204030203" pitchFamily="34" charset="0"/>
                <a:cs typeface="Lato" panose="020F0502020204030203" pitchFamily="34" charset="0"/>
              </a:rPr>
            </a:br>
            <a:r>
              <a:rPr lang="en-US" sz="2400" b="0">
                <a:ea typeface="Lato" panose="020F0502020204030203" pitchFamily="34" charset="0"/>
                <a:cs typeface="Lato" panose="020F0502020204030203" pitchFamily="34" charset="0"/>
              </a:rPr>
              <a:t>2020–2022 Year-over-Year</a:t>
            </a:r>
            <a:endParaRPr lang="en-US" sz="2800" b="0">
              <a:ea typeface="Lato" panose="020F0502020204030203" pitchFamily="34" charset="0"/>
              <a:cs typeface="Lato" panose="020F0502020204030203" pitchFamily="34" charset="0"/>
            </a:endParaRPr>
          </a:p>
        </p:txBody>
      </p:sp>
      <p:graphicFrame>
        <p:nvGraphicFramePr>
          <p:cNvPr id="7" name="Table 6">
            <a:extLst>
              <a:ext uri="{FF2B5EF4-FFF2-40B4-BE49-F238E27FC236}">
                <a16:creationId xmlns:a16="http://schemas.microsoft.com/office/drawing/2014/main" id="{8B2A7DBA-C767-4200-AC19-014316B08530}"/>
              </a:ext>
            </a:extLst>
          </p:cNvPr>
          <p:cNvGraphicFramePr>
            <a:graphicFrameLocks noGrp="1"/>
          </p:cNvGraphicFramePr>
          <p:nvPr/>
        </p:nvGraphicFramePr>
        <p:xfrm>
          <a:off x="914400" y="1491917"/>
          <a:ext cx="7543799" cy="3878983"/>
        </p:xfrm>
        <a:graphic>
          <a:graphicData uri="http://schemas.openxmlformats.org/drawingml/2006/table">
            <a:tbl>
              <a:tblPr/>
              <a:tblGrid>
                <a:gridCol w="2173638">
                  <a:extLst>
                    <a:ext uri="{9D8B030D-6E8A-4147-A177-3AD203B41FA5}">
                      <a16:colId xmlns:a16="http://schemas.microsoft.com/office/drawing/2014/main" val="1333101361"/>
                    </a:ext>
                  </a:extLst>
                </a:gridCol>
                <a:gridCol w="1065509">
                  <a:extLst>
                    <a:ext uri="{9D8B030D-6E8A-4147-A177-3AD203B41FA5}">
                      <a16:colId xmlns:a16="http://schemas.microsoft.com/office/drawing/2014/main" val="136476522"/>
                    </a:ext>
                  </a:extLst>
                </a:gridCol>
                <a:gridCol w="1065509">
                  <a:extLst>
                    <a:ext uri="{9D8B030D-6E8A-4147-A177-3AD203B41FA5}">
                      <a16:colId xmlns:a16="http://schemas.microsoft.com/office/drawing/2014/main" val="1575182850"/>
                    </a:ext>
                  </a:extLst>
                </a:gridCol>
                <a:gridCol w="1065509">
                  <a:extLst>
                    <a:ext uri="{9D8B030D-6E8A-4147-A177-3AD203B41FA5}">
                      <a16:colId xmlns:a16="http://schemas.microsoft.com/office/drawing/2014/main" val="3557560332"/>
                    </a:ext>
                  </a:extLst>
                </a:gridCol>
                <a:gridCol w="1086817">
                  <a:extLst>
                    <a:ext uri="{9D8B030D-6E8A-4147-A177-3AD203B41FA5}">
                      <a16:colId xmlns:a16="http://schemas.microsoft.com/office/drawing/2014/main" val="1542245585"/>
                    </a:ext>
                  </a:extLst>
                </a:gridCol>
                <a:gridCol w="1086817">
                  <a:extLst>
                    <a:ext uri="{9D8B030D-6E8A-4147-A177-3AD203B41FA5}">
                      <a16:colId xmlns:a16="http://schemas.microsoft.com/office/drawing/2014/main" val="496214173"/>
                    </a:ext>
                  </a:extLst>
                </a:gridCol>
              </a:tblGrid>
              <a:tr h="1057903">
                <a:tc>
                  <a:txBody>
                    <a:bodyPr/>
                    <a:lstStyle/>
                    <a:p>
                      <a:pPr algn="ctr" fontAlgn="b"/>
                      <a:r>
                        <a:rPr lang="en-US" sz="2000" b="1" i="0" u="none" strike="noStrike">
                          <a:solidFill>
                            <a:srgbClr val="FFFFFF"/>
                          </a:solidFill>
                          <a:effectLst/>
                          <a:latin typeface="Lato" panose="020F0502020204030203" pitchFamily="34" charset="0"/>
                        </a:rPr>
                        <a:t>($ in Millions)</a:t>
                      </a: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2020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May Act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a</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2021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May Act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b</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2022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May Act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c</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Variance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to 2020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c-a</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tc>
                  <a:txBody>
                    <a:bodyPr/>
                    <a:lstStyle/>
                    <a:p>
                      <a:pPr algn="ctr" fontAlgn="b"/>
                      <a:r>
                        <a:rPr lang="en-US" sz="2000" b="1" i="0" u="none" strike="noStrike">
                          <a:solidFill>
                            <a:srgbClr val="FFFFFF"/>
                          </a:solidFill>
                          <a:effectLst/>
                          <a:latin typeface="Lato" panose="020F0502020204030203" pitchFamily="34" charset="0"/>
                        </a:rPr>
                        <a:t>Variance </a:t>
                      </a:r>
                      <a:br>
                        <a:rPr lang="en-US" sz="2000" b="1" i="0" u="none" strike="noStrike">
                          <a:solidFill>
                            <a:srgbClr val="FFFFFF"/>
                          </a:solidFill>
                          <a:effectLst/>
                          <a:latin typeface="Lato" panose="020F0502020204030203" pitchFamily="34" charset="0"/>
                        </a:rPr>
                      </a:br>
                      <a:r>
                        <a:rPr lang="en-US" sz="2000" b="1" i="0" u="none" strike="noStrike">
                          <a:solidFill>
                            <a:srgbClr val="FFFFFF"/>
                          </a:solidFill>
                          <a:effectLst/>
                          <a:latin typeface="Lato" panose="020F0502020204030203" pitchFamily="34" charset="0"/>
                        </a:rPr>
                        <a:t>to 2021 </a:t>
                      </a:r>
                      <a:br>
                        <a:rPr lang="en-US" sz="2000" b="1" i="0" u="none" strike="noStrike">
                          <a:solidFill>
                            <a:srgbClr val="FFFFFF"/>
                          </a:solidFill>
                          <a:effectLst/>
                          <a:latin typeface="Lato" panose="020F0502020204030203" pitchFamily="34" charset="0"/>
                        </a:rPr>
                      </a:br>
                      <a:r>
                        <a:rPr lang="en-US" sz="2000" b="1" i="1" u="none" strike="noStrike">
                          <a:solidFill>
                            <a:srgbClr val="FFFF00"/>
                          </a:solidFill>
                          <a:effectLst/>
                          <a:latin typeface="Lato" panose="020F0502020204030203" pitchFamily="34" charset="0"/>
                        </a:rPr>
                        <a:t>c-b</a:t>
                      </a:r>
                      <a:endParaRPr lang="en-US" sz="2000" b="1" i="0" u="none" strike="noStrike">
                        <a:solidFill>
                          <a:srgbClr val="FFFFFF"/>
                        </a:solidFill>
                        <a:effectLst/>
                        <a:latin typeface="Lato" panose="020F0502020204030203" pitchFamily="34" charset="0"/>
                      </a:endParaRPr>
                    </a:p>
                  </a:txBody>
                  <a:tcPr marL="9525" marR="9525" marT="9525" marB="0" anchor="b">
                    <a:lnL>
                      <a:noFill/>
                    </a:lnL>
                    <a:lnR>
                      <a:noFill/>
                    </a:lnR>
                    <a:lnT>
                      <a:noFill/>
                    </a:lnT>
                    <a:lnB>
                      <a:noFill/>
                    </a:lnB>
                    <a:solidFill>
                      <a:srgbClr val="335B74"/>
                    </a:solidFill>
                  </a:tcPr>
                </a:tc>
                <a:extLst>
                  <a:ext uri="{0D108BD9-81ED-4DB2-BD59-A6C34878D82A}">
                    <a16:rowId xmlns:a16="http://schemas.microsoft.com/office/drawing/2014/main" val="857299210"/>
                  </a:ext>
                </a:extLst>
              </a:tr>
              <a:tr h="352635">
                <a:tc>
                  <a:txBody>
                    <a:bodyPr/>
                    <a:lstStyle/>
                    <a:p>
                      <a:pPr algn="l" fontAlgn="b"/>
                      <a:r>
                        <a:rPr lang="en-US" sz="2000" b="0" i="0" u="none" strike="noStrike">
                          <a:solidFill>
                            <a:srgbClr val="000000"/>
                          </a:solidFill>
                          <a:effectLst/>
                          <a:latin typeface="Lato" panose="020F0502020204030203" pitchFamily="34" charset="0"/>
                        </a:rPr>
                        <a:t>Personnel Services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48.8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47.5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47.9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(0.9)</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     0.4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664954307"/>
                  </a:ext>
                </a:extLst>
              </a:tr>
              <a:tr h="352635">
                <a:tc>
                  <a:txBody>
                    <a:bodyPr/>
                    <a:lstStyle/>
                    <a:p>
                      <a:pPr algn="l" fontAlgn="b"/>
                      <a:r>
                        <a:rPr lang="en-US" sz="2000" b="0" i="0" u="none" strike="noStrike">
                          <a:solidFill>
                            <a:srgbClr val="000000"/>
                          </a:solidFill>
                          <a:effectLst/>
                          <a:latin typeface="Lato" panose="020F0502020204030203" pitchFamily="34" charset="0"/>
                        </a:rPr>
                        <a:t>Outside Services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10.5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9.6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9.4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(1.1)</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(0.2)</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551206866"/>
                  </a:ext>
                </a:extLst>
              </a:tr>
              <a:tr h="352635">
                <a:tc>
                  <a:txBody>
                    <a:bodyPr/>
                    <a:lstStyle/>
                    <a:p>
                      <a:pPr algn="l" fontAlgn="b"/>
                      <a:r>
                        <a:rPr lang="en-US" sz="2000" b="0" i="0" u="none" strike="noStrike">
                          <a:solidFill>
                            <a:srgbClr val="000000"/>
                          </a:solidFill>
                          <a:effectLst/>
                          <a:latin typeface="Lato" panose="020F0502020204030203" pitchFamily="34" charset="0"/>
                        </a:rPr>
                        <a:t>Commodities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2.4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2.0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2.8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0.4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0.8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3541867625"/>
                  </a:ext>
                </a:extLst>
              </a:tr>
              <a:tr h="352635">
                <a:tc>
                  <a:txBody>
                    <a:bodyPr/>
                    <a:lstStyle/>
                    <a:p>
                      <a:pPr algn="l" fontAlgn="b"/>
                      <a:r>
                        <a:rPr lang="en-US" sz="2000" b="0" i="0" u="none" strike="noStrike">
                          <a:solidFill>
                            <a:srgbClr val="000000"/>
                          </a:solidFill>
                          <a:effectLst/>
                          <a:latin typeface="Lato" panose="020F0502020204030203" pitchFamily="34" charset="0"/>
                        </a:rPr>
                        <a:t>Internal Services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10.3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12.0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12.0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1.7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677307457"/>
                  </a:ext>
                </a:extLst>
              </a:tr>
              <a:tr h="352635">
                <a:tc>
                  <a:txBody>
                    <a:bodyPr/>
                    <a:lstStyle/>
                    <a:p>
                      <a:pPr algn="l" fontAlgn="b"/>
                      <a:r>
                        <a:rPr lang="en-US" sz="2000" b="0" i="0" u="none" strike="noStrike">
                          <a:solidFill>
                            <a:srgbClr val="000000"/>
                          </a:solidFill>
                          <a:effectLst/>
                          <a:latin typeface="Lato" panose="020F0502020204030203" pitchFamily="34" charset="0"/>
                        </a:rPr>
                        <a:t>Capital Outlay</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0.1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0.1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0.1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595170144"/>
                  </a:ext>
                </a:extLst>
              </a:tr>
              <a:tr h="352635">
                <a:tc>
                  <a:txBody>
                    <a:bodyPr/>
                    <a:lstStyle/>
                    <a:p>
                      <a:pPr algn="l" fontAlgn="b"/>
                      <a:r>
                        <a:rPr lang="en-US" sz="2000" b="0" i="0" u="none" strike="noStrike">
                          <a:solidFill>
                            <a:srgbClr val="000000"/>
                          </a:solidFill>
                          <a:effectLst/>
                          <a:latin typeface="Lato" panose="020F0502020204030203" pitchFamily="34" charset="0"/>
                        </a:rPr>
                        <a:t>Interfund Transfers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2.5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7.7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56.5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54.0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48.8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1455611272"/>
                  </a:ext>
                </a:extLst>
              </a:tr>
              <a:tr h="352635">
                <a:tc>
                  <a:txBody>
                    <a:bodyPr/>
                    <a:lstStyle/>
                    <a:p>
                      <a:pPr algn="l" fontAlgn="b"/>
                      <a:r>
                        <a:rPr lang="en-US" sz="2000" b="0" i="0" u="none" strike="noStrike">
                          <a:solidFill>
                            <a:srgbClr val="000000"/>
                          </a:solidFill>
                          <a:effectLst/>
                          <a:latin typeface="Lato" panose="020F0502020204030203" pitchFamily="34" charset="0"/>
                        </a:rPr>
                        <a:t>Other Expenses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4.1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3.7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4.1 </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Lato" panose="020F0502020204030203" pitchFamily="34" charset="0"/>
                        </a:rPr>
                        <a:t>          -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2000" b="0" i="0" u="none" strike="noStrike">
                          <a:solidFill>
                            <a:srgbClr val="000000"/>
                          </a:solidFill>
                          <a:effectLst/>
                          <a:latin typeface="Lato" panose="020F0502020204030203" pitchFamily="34" charset="0"/>
                        </a:rPr>
                        <a:t>        0.4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4234296607"/>
                  </a:ext>
                </a:extLst>
              </a:tr>
              <a:tr h="352635">
                <a:tc>
                  <a:txBody>
                    <a:bodyPr/>
                    <a:lstStyle/>
                    <a:p>
                      <a:pPr algn="r" fontAlgn="b"/>
                      <a:r>
                        <a:rPr lang="en-US" sz="2000" b="1" i="0" u="none" strike="noStrike">
                          <a:solidFill>
                            <a:srgbClr val="FFFFFF"/>
                          </a:solidFill>
                          <a:effectLst/>
                          <a:latin typeface="Lato" panose="020F0502020204030203" pitchFamily="34" charset="0"/>
                        </a:rPr>
                        <a:t>Total</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78.6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82.5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$132.8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54.2 </a:t>
                      </a:r>
                    </a:p>
                  </a:txBody>
                  <a:tcPr marL="9525" marR="9525" marT="9525" marB="0" anchor="b">
                    <a:lnL>
                      <a:noFill/>
                    </a:lnL>
                    <a:lnR>
                      <a:noFill/>
                    </a:lnR>
                    <a:lnT>
                      <a:noFill/>
                    </a:lnT>
                    <a:lnB>
                      <a:noFill/>
                    </a:lnB>
                    <a:solidFill>
                      <a:srgbClr val="335B74"/>
                    </a:solidFill>
                  </a:tcPr>
                </a:tc>
                <a:tc>
                  <a:txBody>
                    <a:bodyPr/>
                    <a:lstStyle/>
                    <a:p>
                      <a:pPr algn="r" fontAlgn="b"/>
                      <a:r>
                        <a:rPr lang="en-US" sz="2000" b="1" i="0" u="none" strike="noStrike">
                          <a:solidFill>
                            <a:srgbClr val="FFFFFF"/>
                          </a:solidFill>
                          <a:effectLst/>
                          <a:latin typeface="Lato" panose="020F0502020204030203" pitchFamily="34" charset="0"/>
                        </a:rPr>
                        <a:t> $   50.3 </a:t>
                      </a:r>
                    </a:p>
                  </a:txBody>
                  <a:tcPr marL="9525" marR="9525" marT="9525" marB="0" anchor="b">
                    <a:lnL>
                      <a:noFill/>
                    </a:lnL>
                    <a:lnR>
                      <a:noFill/>
                    </a:lnR>
                    <a:lnT>
                      <a:noFill/>
                    </a:lnT>
                    <a:lnB>
                      <a:noFill/>
                    </a:lnB>
                    <a:solidFill>
                      <a:srgbClr val="335B74"/>
                    </a:solidFill>
                  </a:tcPr>
                </a:tc>
                <a:extLst>
                  <a:ext uri="{0D108BD9-81ED-4DB2-BD59-A6C34878D82A}">
                    <a16:rowId xmlns:a16="http://schemas.microsoft.com/office/drawing/2014/main" val="37536904"/>
                  </a:ext>
                </a:extLst>
              </a:tr>
            </a:tbl>
          </a:graphicData>
        </a:graphic>
      </p:graphicFrame>
      <p:sp>
        <p:nvSpPr>
          <p:cNvPr id="3" name="Rectangle 2">
            <a:extLst>
              <a:ext uri="{FF2B5EF4-FFF2-40B4-BE49-F238E27FC236}">
                <a16:creationId xmlns:a16="http://schemas.microsoft.com/office/drawing/2014/main" id="{108F5F6D-8C3F-7560-A8AF-794B1D338312}"/>
              </a:ext>
            </a:extLst>
          </p:cNvPr>
          <p:cNvSpPr/>
          <p:nvPr/>
        </p:nvSpPr>
        <p:spPr>
          <a:xfrm>
            <a:off x="802505" y="4331369"/>
            <a:ext cx="7767587" cy="37538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121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C27E-7DCA-45D3-8C0E-0CD335E6E186}"/>
              </a:ext>
            </a:extLst>
          </p:cNvPr>
          <p:cNvSpPr>
            <a:spLocks noGrp="1"/>
          </p:cNvSpPr>
          <p:nvPr>
            <p:ph type="title"/>
          </p:nvPr>
        </p:nvSpPr>
        <p:spPr/>
        <p:txBody>
          <a:bodyPr vert="horz" lIns="91440" tIns="45720" rIns="91440" bIns="45720" rtlCol="0" anchor="b">
            <a:noAutofit/>
          </a:bodyPr>
          <a:lstStyle/>
          <a:p>
            <a:pPr>
              <a:lnSpc>
                <a:spcPct val="90000"/>
              </a:lnSpc>
            </a:pPr>
            <a:r>
              <a:rPr lang="en-US" kern="1200">
                <a:ea typeface="Lato" panose="020F0502020204030203" pitchFamily="34" charset="0"/>
                <a:cs typeface="Lato" panose="020F0502020204030203" pitchFamily="34" charset="0"/>
              </a:rPr>
              <a:t>General Fund Budget Stable </a:t>
            </a:r>
            <a:br>
              <a:rPr lang="en-US" sz="2400" kern="1200">
                <a:ea typeface="Lato" panose="020F0502020204030203" pitchFamily="34" charset="0"/>
                <a:cs typeface="Lato" panose="020F0502020204030203" pitchFamily="34" charset="0"/>
              </a:rPr>
            </a:br>
            <a:r>
              <a:rPr lang="en-US" sz="2400" b="0" kern="1200">
                <a:ea typeface="Lato" panose="020F0502020204030203" pitchFamily="34" charset="0"/>
                <a:cs typeface="Lato" panose="020F0502020204030203" pitchFamily="34" charset="0"/>
              </a:rPr>
              <a:t>through first five months of operations</a:t>
            </a:r>
            <a:endParaRPr lang="en-US" sz="2400" kern="1200">
              <a:ea typeface="Lato" panose="020F0502020204030203" pitchFamily="34" charset="0"/>
              <a:cs typeface="Lato" panose="020F0502020204030203" pitchFamily="34" charset="0"/>
            </a:endParaRPr>
          </a:p>
        </p:txBody>
      </p:sp>
      <p:sp>
        <p:nvSpPr>
          <p:cNvPr id="3" name="Slide Number Placeholder 2">
            <a:extLst>
              <a:ext uri="{FF2B5EF4-FFF2-40B4-BE49-F238E27FC236}">
                <a16:creationId xmlns:a16="http://schemas.microsoft.com/office/drawing/2014/main" id="{E61FD66B-A38F-4D57-81AC-0D4BF8AF2470}"/>
              </a:ext>
            </a:extLst>
          </p:cNvPr>
          <p:cNvSpPr>
            <a:spLocks noGrp="1"/>
          </p:cNvSpPr>
          <p:nvPr>
            <p:ph type="sldNum" sz="quarter" idx="10"/>
          </p:nvPr>
        </p:nvSpPr>
        <p:spPr/>
        <p:txBody>
          <a:bodyPr/>
          <a:lstStyle/>
          <a:p>
            <a:fld id="{4CA29016-9B29-4D75-8835-080BD69DC828}" type="slidenum">
              <a:rPr lang="en-US" altLang="en-US" smtClean="0"/>
              <a:pPr/>
              <a:t>41</a:t>
            </a:fld>
            <a:endParaRPr lang="en-US" altLang="en-US"/>
          </a:p>
        </p:txBody>
      </p:sp>
      <p:sp>
        <p:nvSpPr>
          <p:cNvPr id="8" name="Text Placeholder 7">
            <a:extLst>
              <a:ext uri="{FF2B5EF4-FFF2-40B4-BE49-F238E27FC236}">
                <a16:creationId xmlns:a16="http://schemas.microsoft.com/office/drawing/2014/main" id="{EBD4D21F-C72F-A3E6-18BC-9BC56C006811}"/>
              </a:ext>
            </a:extLst>
          </p:cNvPr>
          <p:cNvSpPr>
            <a:spLocks noGrp="1"/>
          </p:cNvSpPr>
          <p:nvPr>
            <p:ph type="body" sz="half" idx="4294967295"/>
          </p:nvPr>
        </p:nvSpPr>
        <p:spPr>
          <a:xfrm>
            <a:off x="242597" y="1604865"/>
            <a:ext cx="4405604" cy="3957735"/>
          </a:xfrm>
        </p:spPr>
        <p:txBody>
          <a:bodyPr/>
          <a:lstStyle/>
          <a:p>
            <a:r>
              <a:rPr lang="en-US" sz="1400">
                <a:ea typeface="Lato" panose="020F0502020204030203" pitchFamily="34" charset="0"/>
                <a:cs typeface="Lato" panose="020F0502020204030203" pitchFamily="34" charset="0"/>
              </a:rPr>
              <a:t>Positive variances in revenue base resulting from growth will allow city to:</a:t>
            </a:r>
          </a:p>
          <a:p>
            <a:endParaRPr lang="en-US" sz="1400">
              <a:ea typeface="Lato" panose="020F0502020204030203" pitchFamily="34" charset="0"/>
              <a:cs typeface="Lato" panose="020F0502020204030203" pitchFamily="34" charset="0"/>
            </a:endParaRPr>
          </a:p>
          <a:p>
            <a:endParaRPr lang="en-US" sz="800">
              <a:ea typeface="Lato" panose="020F0502020204030203" pitchFamily="34" charset="0"/>
              <a:cs typeface="Lato" panose="020F0502020204030203" pitchFamily="34" charset="0"/>
            </a:endParaRPr>
          </a:p>
          <a:p>
            <a:r>
              <a:rPr lang="en-US" sz="1400" b="1">
                <a:ea typeface="Lato" panose="020F0502020204030203" pitchFamily="34" charset="0"/>
                <a:cs typeface="Lato" panose="020F0502020204030203" pitchFamily="34" charset="0"/>
              </a:rPr>
              <a:t> - </a:t>
            </a:r>
            <a:r>
              <a:rPr lang="en-US" sz="1400" b="1">
                <a:solidFill>
                  <a:srgbClr val="FF0000"/>
                </a:solidFill>
                <a:ea typeface="Lato" panose="020F0502020204030203" pitchFamily="34" charset="0"/>
                <a:cs typeface="Lato" panose="020F0502020204030203" pitchFamily="34" charset="0"/>
              </a:rPr>
              <a:t>S</a:t>
            </a:r>
            <a:r>
              <a:rPr lang="en-US" sz="1400">
                <a:ea typeface="Lato" panose="020F0502020204030203" pitchFamily="34" charset="0"/>
                <a:cs typeface="Lato" panose="020F0502020204030203" pitchFamily="34" charset="0"/>
              </a:rPr>
              <a:t>ustain planned capital investments</a:t>
            </a:r>
          </a:p>
          <a:p>
            <a:r>
              <a:rPr lang="en-US" sz="1400" b="1">
                <a:ea typeface="Lato" panose="020F0502020204030203" pitchFamily="34" charset="0"/>
                <a:cs typeface="Lato" panose="020F0502020204030203" pitchFamily="34" charset="0"/>
              </a:rPr>
              <a:t> - </a:t>
            </a:r>
            <a:r>
              <a:rPr lang="en-US" sz="1400" b="1">
                <a:solidFill>
                  <a:srgbClr val="FF0000"/>
                </a:solidFill>
                <a:ea typeface="Lato" panose="020F0502020204030203" pitchFamily="34" charset="0"/>
                <a:cs typeface="Lato" panose="020F0502020204030203" pitchFamily="34" charset="0"/>
              </a:rPr>
              <a:t>A</a:t>
            </a:r>
            <a:r>
              <a:rPr lang="en-US" sz="1400"/>
              <a:t>ttract high quality personnel</a:t>
            </a:r>
          </a:p>
          <a:p>
            <a:r>
              <a:rPr lang="en-US" sz="1400" b="1">
                <a:ea typeface="Lato" panose="020F0502020204030203" pitchFamily="34" charset="0"/>
                <a:cs typeface="Lato" panose="020F0502020204030203" pitchFamily="34" charset="0"/>
              </a:rPr>
              <a:t> - </a:t>
            </a:r>
            <a:r>
              <a:rPr lang="en-US" sz="1400" b="1">
                <a:solidFill>
                  <a:srgbClr val="FF0000"/>
                </a:solidFill>
                <a:ea typeface="Lato" panose="020F0502020204030203" pitchFamily="34" charset="0"/>
                <a:cs typeface="Lato" panose="020F0502020204030203" pitchFamily="34" charset="0"/>
              </a:rPr>
              <a:t>F</a:t>
            </a:r>
            <a:r>
              <a:rPr lang="en-US" sz="1400">
                <a:ea typeface="Lato" panose="020F0502020204030203" pitchFamily="34" charset="0"/>
                <a:cs typeface="Lato" panose="020F0502020204030203" pitchFamily="34" charset="0"/>
              </a:rPr>
              <a:t>lexibility to weather economic volatility and     upcoming recession</a:t>
            </a:r>
          </a:p>
          <a:p>
            <a:r>
              <a:rPr lang="en-US" sz="1400" b="1">
                <a:ea typeface="Lato" panose="020F0502020204030203" pitchFamily="34" charset="0"/>
                <a:cs typeface="Lato" panose="020F0502020204030203" pitchFamily="34" charset="0"/>
              </a:rPr>
              <a:t> -</a:t>
            </a:r>
            <a:r>
              <a:rPr lang="en-US" sz="1400" b="1">
                <a:solidFill>
                  <a:srgbClr val="FF0000"/>
                </a:solidFill>
                <a:ea typeface="Lato" panose="020F0502020204030203" pitchFamily="34" charset="0"/>
                <a:cs typeface="Lato" panose="020F0502020204030203" pitchFamily="34" charset="0"/>
              </a:rPr>
              <a:t> E</a:t>
            </a:r>
            <a:r>
              <a:rPr lang="en-US" sz="1400">
                <a:ea typeface="Lato" panose="020F0502020204030203" pitchFamily="34" charset="0"/>
                <a:cs typeface="Lato" panose="020F0502020204030203" pitchFamily="34" charset="0"/>
              </a:rPr>
              <a:t>xplore innovative ways to address challenges</a:t>
            </a:r>
          </a:p>
          <a:p>
            <a:r>
              <a:rPr lang="en-US" sz="1400" b="1">
                <a:ea typeface="Lato" panose="020F0502020204030203" pitchFamily="34" charset="0"/>
                <a:cs typeface="Lato" panose="020F0502020204030203" pitchFamily="34" charset="0"/>
              </a:rPr>
              <a:t> -</a:t>
            </a:r>
            <a:r>
              <a:rPr lang="en-US" sz="1400" b="1">
                <a:solidFill>
                  <a:srgbClr val="FF0000"/>
                </a:solidFill>
                <a:ea typeface="Lato" panose="020F0502020204030203" pitchFamily="34" charset="0"/>
                <a:cs typeface="Lato" panose="020F0502020204030203" pitchFamily="34" charset="0"/>
              </a:rPr>
              <a:t> R</a:t>
            </a:r>
            <a:r>
              <a:rPr lang="en-US" sz="1400"/>
              <a:t>etain a diverse and safe work environment</a:t>
            </a:r>
          </a:p>
        </p:txBody>
      </p:sp>
      <p:graphicFrame>
        <p:nvGraphicFramePr>
          <p:cNvPr id="16" name="Chart 15">
            <a:extLst>
              <a:ext uri="{FF2B5EF4-FFF2-40B4-BE49-F238E27FC236}">
                <a16:creationId xmlns:a16="http://schemas.microsoft.com/office/drawing/2014/main" id="{A6579F9C-88A5-D9C8-E0F2-DD24D15C4939}"/>
              </a:ext>
            </a:extLst>
          </p:cNvPr>
          <p:cNvGraphicFramePr>
            <a:graphicFrameLocks/>
          </p:cNvGraphicFramePr>
          <p:nvPr>
            <p:extLst>
              <p:ext uri="{D42A27DB-BD31-4B8C-83A1-F6EECF244321}">
                <p14:modId xmlns:p14="http://schemas.microsoft.com/office/powerpoint/2010/main" val="3739700436"/>
              </p:ext>
            </p:extLst>
          </p:nvPr>
        </p:nvGraphicFramePr>
        <p:xfrm>
          <a:off x="4495800" y="843909"/>
          <a:ext cx="4648200" cy="5562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2589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226BC2-EB2D-417E-8AEB-23EC8C1B7AC3}"/>
              </a:ext>
            </a:extLst>
          </p:cNvPr>
          <p:cNvSpPr>
            <a:spLocks noGrp="1"/>
          </p:cNvSpPr>
          <p:nvPr>
            <p:ph type="sldNum" sz="quarter" idx="11"/>
          </p:nvPr>
        </p:nvSpPr>
        <p:spPr/>
        <p:txBody>
          <a:bodyPr/>
          <a:lstStyle/>
          <a:p>
            <a:fld id="{C57F0C0E-56D6-4E43-87A7-8A4669234C13}" type="slidenum">
              <a:rPr lang="en-US" altLang="en-US" smtClean="0"/>
              <a:pPr/>
              <a:t>42</a:t>
            </a:fld>
            <a:endParaRPr lang="en-US" altLang="en-US"/>
          </a:p>
        </p:txBody>
      </p:sp>
      <p:sp>
        <p:nvSpPr>
          <p:cNvPr id="2" name="Title 1">
            <a:extLst>
              <a:ext uri="{FF2B5EF4-FFF2-40B4-BE49-F238E27FC236}">
                <a16:creationId xmlns:a16="http://schemas.microsoft.com/office/drawing/2014/main" id="{A8AF8FB0-E512-44B3-803F-AAD77C1AF83C}"/>
              </a:ext>
            </a:extLst>
          </p:cNvPr>
          <p:cNvSpPr>
            <a:spLocks noGrp="1"/>
          </p:cNvSpPr>
          <p:nvPr>
            <p:ph type="title" idx="4294967295"/>
          </p:nvPr>
        </p:nvSpPr>
        <p:spPr>
          <a:xfrm>
            <a:off x="0" y="4495800"/>
            <a:ext cx="4133850" cy="973138"/>
          </a:xfrm>
          <a:noFill/>
        </p:spPr>
        <p:txBody>
          <a:bodyPr vert="horz" lIns="91440" tIns="45720" rIns="91440" bIns="45720" rtlCol="0" anchor="t">
            <a:normAutofit/>
          </a:bodyPr>
          <a:lstStyle/>
          <a:p>
            <a:pPr algn="l" defTabSz="685800">
              <a:lnSpc>
                <a:spcPct val="90000"/>
              </a:lnSpc>
            </a:pPr>
            <a:r>
              <a:rPr lang="en-US" sz="3100" b="1" kern="1200">
                <a:solidFill>
                  <a:schemeClr val="accent1"/>
                </a:solidFill>
                <a:latin typeface="Arial" panose="020B0604020202020204" pitchFamily="34" charset="0"/>
                <a:cs typeface="Arial" panose="020B0604020202020204" pitchFamily="34" charset="0"/>
              </a:rPr>
              <a:t>FY 2023 Budget Plan</a:t>
            </a:r>
          </a:p>
        </p:txBody>
      </p:sp>
      <p:pic>
        <p:nvPicPr>
          <p:cNvPr id="7" name="Picture 6" descr="Text&#10;&#10;Description automatically generated">
            <a:extLst>
              <a:ext uri="{FF2B5EF4-FFF2-40B4-BE49-F238E27FC236}">
                <a16:creationId xmlns:a16="http://schemas.microsoft.com/office/drawing/2014/main" id="{4739098F-D396-457D-97CC-2F54138639C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6363" b="-1"/>
          <a:stretch/>
        </p:blipFill>
        <p:spPr>
          <a:xfrm>
            <a:off x="329848" y="-15077"/>
            <a:ext cx="4059658" cy="3069017"/>
          </a:xfrm>
          <a:custGeom>
            <a:avLst/>
            <a:gdLst/>
            <a:ahLst/>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effectLst>
            <a:softEdge rad="0"/>
          </a:effectLst>
        </p:spPr>
      </p:pic>
      <p:pic>
        <p:nvPicPr>
          <p:cNvPr id="4" name="Picture 3">
            <a:extLst>
              <a:ext uri="{FF2B5EF4-FFF2-40B4-BE49-F238E27FC236}">
                <a16:creationId xmlns:a16="http://schemas.microsoft.com/office/drawing/2014/main" id="{F4627D03-8F6A-4CC7-964B-B67B0095D0EA}"/>
              </a:ext>
            </a:extLst>
          </p:cNvPr>
          <p:cNvPicPr>
            <a:picLocks noChangeAspect="1"/>
          </p:cNvPicPr>
          <p:nvPr/>
        </p:nvPicPr>
        <p:blipFill rotWithShape="1">
          <a:blip r:embed="rId4">
            <a:alphaModFix/>
          </a:blip>
          <a:srcRect l="30962" r="25133" b="-1"/>
          <a:stretch/>
        </p:blipFill>
        <p:spPr>
          <a:xfrm>
            <a:off x="4797277" y="1575831"/>
            <a:ext cx="4346723" cy="5282169"/>
          </a:xfrm>
          <a:custGeom>
            <a:avLst/>
            <a:gdLst/>
            <a:ahLst/>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Tree>
    <p:extLst>
      <p:ext uri="{BB962C8B-B14F-4D97-AF65-F5344CB8AC3E}">
        <p14:creationId xmlns:p14="http://schemas.microsoft.com/office/powerpoint/2010/main" val="3628561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54EF-981C-4887-92BE-6FB8BDC29EF9}"/>
              </a:ext>
            </a:extLst>
          </p:cNvPr>
          <p:cNvSpPr>
            <a:spLocks noGrp="1"/>
          </p:cNvSpPr>
          <p:nvPr>
            <p:ph type="title"/>
          </p:nvPr>
        </p:nvSpPr>
        <p:spPr/>
        <p:txBody>
          <a:bodyPr/>
          <a:lstStyle/>
          <a:p>
            <a:r>
              <a:rPr lang="en-US" sz="3200">
                <a:latin typeface="Arial" panose="020B0604020202020204" pitchFamily="34" charset="0"/>
                <a:cs typeface="Arial" panose="020B0604020202020204" pitchFamily="34" charset="0"/>
              </a:rPr>
              <a:t>Developing the Budget Plan</a:t>
            </a:r>
          </a:p>
        </p:txBody>
      </p:sp>
      <p:sp>
        <p:nvSpPr>
          <p:cNvPr id="3" name="Text Placeholder 2">
            <a:extLst>
              <a:ext uri="{FF2B5EF4-FFF2-40B4-BE49-F238E27FC236}">
                <a16:creationId xmlns:a16="http://schemas.microsoft.com/office/drawing/2014/main" id="{41269E76-0811-4FF2-9F42-E9C537B0C7EA}"/>
              </a:ext>
            </a:extLst>
          </p:cNvPr>
          <p:cNvSpPr>
            <a:spLocks noGrp="1"/>
          </p:cNvSpPr>
          <p:nvPr>
            <p:ph type="body" idx="1"/>
          </p:nvPr>
        </p:nvSpPr>
        <p:spPr>
          <a:gradFill>
            <a:gsLst>
              <a:gs pos="15272">
                <a:srgbClr val="4A9230"/>
              </a:gs>
              <a:gs pos="0">
                <a:schemeClr val="accent6">
                  <a:lumMod val="7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2000">
                <a:solidFill>
                  <a:srgbClr val="002060"/>
                </a:solidFill>
                <a:latin typeface="Arial" panose="020B0604020202020204" pitchFamily="34" charset="0"/>
                <a:cs typeface="Arial" panose="020B0604020202020204" pitchFamily="34" charset="0"/>
              </a:rPr>
              <a:t>Set the Millage Rate        </a:t>
            </a:r>
          </a:p>
          <a:p>
            <a:pPr algn="ctr"/>
            <a:endParaRPr lang="en-US" sz="900"/>
          </a:p>
        </p:txBody>
      </p:sp>
      <p:sp>
        <p:nvSpPr>
          <p:cNvPr id="4" name="Content Placeholder 3">
            <a:extLst>
              <a:ext uri="{FF2B5EF4-FFF2-40B4-BE49-F238E27FC236}">
                <a16:creationId xmlns:a16="http://schemas.microsoft.com/office/drawing/2014/main" id="{D1F02138-2E4E-492B-827F-D7C2DA8BA07C}"/>
              </a:ext>
            </a:extLst>
          </p:cNvPr>
          <p:cNvSpPr>
            <a:spLocks noGrp="1"/>
          </p:cNvSpPr>
          <p:nvPr>
            <p:ph sz="half" idx="2"/>
          </p:nvPr>
        </p:nvSpPr>
        <p:spPr>
          <a:pattFill prst="divot">
            <a:fgClr>
              <a:srgbClr val="808080"/>
            </a:fgClr>
            <a:bgClr>
              <a:schemeClr val="bg1">
                <a:lumMod val="85000"/>
              </a:schemeClr>
            </a:bgClr>
          </a:pattFill>
        </p:spPr>
        <p:txBody>
          <a:bodyPr/>
          <a:lstStyle/>
          <a:p>
            <a:pPr>
              <a:buFont typeface="Wingdings" panose="05000000000000000000" pitchFamily="2" charset="2"/>
              <a:buChar char="q"/>
            </a:pPr>
            <a:endParaRPr lang="en-US" sz="1400">
              <a:latin typeface="Arial" panose="020B0604020202020204" pitchFamily="34" charset="0"/>
              <a:cs typeface="Arial" panose="020B0604020202020204" pitchFamily="34" charset="0"/>
            </a:endParaRPr>
          </a:p>
          <a:p>
            <a:pPr>
              <a:buFont typeface="Wingdings" panose="05000000000000000000" pitchFamily="2" charset="2"/>
              <a:buChar char="q"/>
            </a:pPr>
            <a:r>
              <a:rPr lang="en-US" sz="1400">
                <a:latin typeface="Arial" panose="020B0604020202020204" pitchFamily="34" charset="0"/>
                <a:cs typeface="Arial" panose="020B0604020202020204" pitchFamily="34" charset="0"/>
              </a:rPr>
              <a:t>Review of Chatham County Board of Assessors’ 2022 Tax Digest</a:t>
            </a:r>
          </a:p>
          <a:p>
            <a:pPr marL="0" indent="0">
              <a:buNone/>
            </a:pPr>
            <a:endParaRPr lang="en-US" sz="1400">
              <a:latin typeface="Arial" panose="020B0604020202020204" pitchFamily="34" charset="0"/>
              <a:cs typeface="Arial" panose="020B0604020202020204" pitchFamily="34" charset="0"/>
            </a:endParaRPr>
          </a:p>
          <a:p>
            <a:pPr>
              <a:buFont typeface="Wingdings" panose="05000000000000000000" pitchFamily="2" charset="2"/>
              <a:buChar char="q"/>
            </a:pPr>
            <a:r>
              <a:rPr lang="en-US" sz="1400">
                <a:latin typeface="Arial" panose="020B0604020202020204" pitchFamily="34" charset="0"/>
                <a:cs typeface="Arial" panose="020B0604020202020204" pitchFamily="34" charset="0"/>
              </a:rPr>
              <a:t>Comply with State Law Requirements</a:t>
            </a:r>
          </a:p>
          <a:p>
            <a:pPr lvl="1"/>
            <a:r>
              <a:rPr lang="en-US" sz="1400">
                <a:latin typeface="Arial" panose="020B0604020202020204" pitchFamily="34" charset="0"/>
                <a:cs typeface="Arial" panose="020B0604020202020204" pitchFamily="34" charset="0"/>
              </a:rPr>
              <a:t>Host Public Hearings</a:t>
            </a:r>
          </a:p>
          <a:p>
            <a:pPr lvl="1"/>
            <a:r>
              <a:rPr lang="en-US" sz="1400">
                <a:latin typeface="Arial" panose="020B0604020202020204" pitchFamily="34" charset="0"/>
                <a:cs typeface="Arial" panose="020B0604020202020204" pitchFamily="34" charset="0"/>
              </a:rPr>
              <a:t>Ratify Millage Rate Adoption</a:t>
            </a:r>
          </a:p>
          <a:p>
            <a:pPr lvl="1"/>
            <a:endParaRPr lang="en-US" sz="1400">
              <a:latin typeface="Arial" panose="020B0604020202020204" pitchFamily="34" charset="0"/>
              <a:cs typeface="Arial" panose="020B0604020202020204" pitchFamily="34" charset="0"/>
            </a:endParaRPr>
          </a:p>
          <a:p>
            <a:pPr>
              <a:buFont typeface="Wingdings" panose="05000000000000000000" pitchFamily="2" charset="2"/>
              <a:buChar char="q"/>
            </a:pPr>
            <a:r>
              <a:rPr lang="en-US" sz="1400">
                <a:latin typeface="Arial" panose="020B0604020202020204" pitchFamily="34" charset="0"/>
                <a:cs typeface="Arial" panose="020B0604020202020204" pitchFamily="34" charset="0"/>
              </a:rPr>
              <a:t>Report, Implement and Administer</a:t>
            </a:r>
          </a:p>
          <a:p>
            <a:endParaRPr lang="en-US" sz="140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32C021C6-5084-4D54-8D8E-DBB28961CD32}"/>
              </a:ext>
            </a:extLst>
          </p:cNvPr>
          <p:cNvSpPr>
            <a:spLocks noGrp="1"/>
          </p:cNvSpPr>
          <p:nvPr>
            <p:ph type="body" sz="quarter" idx="3"/>
          </p:nvPr>
        </p:nvSpPr>
        <p:spPr>
          <a:gradFill>
            <a:gsLst>
              <a:gs pos="0">
                <a:schemeClr val="accent6">
                  <a:lumMod val="7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2000">
                <a:solidFill>
                  <a:srgbClr val="002060"/>
                </a:solidFill>
                <a:latin typeface="Arial" panose="020B0604020202020204" pitchFamily="34" charset="0"/>
                <a:cs typeface="Arial" panose="020B0604020202020204" pitchFamily="34" charset="0"/>
              </a:rPr>
              <a:t>Address Budget Challenges &amp; Opportunities</a:t>
            </a:r>
          </a:p>
        </p:txBody>
      </p:sp>
      <p:sp>
        <p:nvSpPr>
          <p:cNvPr id="6" name="Content Placeholder 5">
            <a:extLst>
              <a:ext uri="{FF2B5EF4-FFF2-40B4-BE49-F238E27FC236}">
                <a16:creationId xmlns:a16="http://schemas.microsoft.com/office/drawing/2014/main" id="{76B0F14F-094C-47BE-812A-CD433408A7B1}"/>
              </a:ext>
            </a:extLst>
          </p:cNvPr>
          <p:cNvSpPr>
            <a:spLocks noGrp="1"/>
          </p:cNvSpPr>
          <p:nvPr>
            <p:ph sz="quarter" idx="4"/>
          </p:nvPr>
        </p:nvSpPr>
        <p:spPr>
          <a:pattFill prst="divot">
            <a:fgClr>
              <a:srgbClr val="808080"/>
            </a:fgClr>
            <a:bgClr>
              <a:schemeClr val="bg1">
                <a:lumMod val="85000"/>
              </a:schemeClr>
            </a:bgClr>
          </a:pattFill>
        </p:spPr>
        <p:txBody>
          <a:bodyPr/>
          <a:lstStyle/>
          <a:p>
            <a:endParaRPr lang="en-US" sz="12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Develop a baseline projection of revenues and expenditures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Establish priorities and develop strategies, implementation plans and timelines to achieve them that are SMART</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Identify and evaluate budgetary challenges to achieve desired outcomes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Develop short and long-term strategies in response to multi-year planning related to budget position, structural position, and community goals in a quantified, analytical, and logical manner</a:t>
            </a:r>
          </a:p>
        </p:txBody>
      </p:sp>
      <p:sp>
        <p:nvSpPr>
          <p:cNvPr id="8" name="Slide Number Placeholder 7">
            <a:extLst>
              <a:ext uri="{FF2B5EF4-FFF2-40B4-BE49-F238E27FC236}">
                <a16:creationId xmlns:a16="http://schemas.microsoft.com/office/drawing/2014/main" id="{AB9A9A72-1A40-460C-A0CC-527CFE78BAEC}"/>
              </a:ext>
            </a:extLst>
          </p:cNvPr>
          <p:cNvSpPr>
            <a:spLocks noGrp="1"/>
          </p:cNvSpPr>
          <p:nvPr>
            <p:ph type="sldNum" sz="quarter" idx="11"/>
          </p:nvPr>
        </p:nvSpPr>
        <p:spPr/>
        <p:txBody>
          <a:bodyPr/>
          <a:lstStyle/>
          <a:p>
            <a:fld id="{4E7CD41A-B6BC-418D-849B-E0791A8BAFE0}" type="slidenum">
              <a:rPr lang="en-US" altLang="en-US" smtClean="0"/>
              <a:pPr/>
              <a:t>43</a:t>
            </a:fld>
            <a:endParaRPr lang="en-US" altLang="en-US"/>
          </a:p>
        </p:txBody>
      </p:sp>
      <p:pic>
        <p:nvPicPr>
          <p:cNvPr id="9" name="Graphic 8" descr="Checkmark with solid fill">
            <a:extLst>
              <a:ext uri="{FF2B5EF4-FFF2-40B4-BE49-F238E27FC236}">
                <a16:creationId xmlns:a16="http://schemas.microsoft.com/office/drawing/2014/main" id="{1CE0985F-8B11-403B-9CCC-E0B132C07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69378">
            <a:off x="499956" y="2445805"/>
            <a:ext cx="228600" cy="228600"/>
          </a:xfrm>
          <a:prstGeom prst="rect">
            <a:avLst/>
          </a:prstGeom>
        </p:spPr>
      </p:pic>
    </p:spTree>
    <p:extLst>
      <p:ext uri="{BB962C8B-B14F-4D97-AF65-F5344CB8AC3E}">
        <p14:creationId xmlns:p14="http://schemas.microsoft.com/office/powerpoint/2010/main" val="3721163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C25B92-D98A-4127-BF75-CF95606519A8}"/>
              </a:ext>
            </a:extLst>
          </p:cNvPr>
          <p:cNvSpPr txBox="1">
            <a:spLocks/>
          </p:cNvSpPr>
          <p:nvPr/>
        </p:nvSpPr>
        <p:spPr>
          <a:xfrm>
            <a:off x="0" y="0"/>
            <a:ext cx="4876799" cy="1454250"/>
          </a:xfrm>
          <a:prstGeom prst="rect">
            <a:avLst/>
          </a:prstGeom>
          <a:solidFill>
            <a:schemeClr val="accent1"/>
          </a:solidFill>
        </p:spPr>
        <p:txBody>
          <a:bodyPr vert="horz" lIns="91440" tIns="45720" rIns="91440" bIns="45720" rtlCol="0" anchor="b">
            <a:normAutofit/>
          </a:bodyPr>
          <a:lstStyle>
            <a:lvl1pPr algn="ctr" rtl="0" eaLnBrk="1" fontAlgn="base" hangingPunct="1">
              <a:spcBef>
                <a:spcPct val="0"/>
              </a:spcBef>
              <a:spcAft>
                <a:spcPct val="0"/>
              </a:spcAft>
              <a:defRPr sz="4400">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4400">
                <a:solidFill>
                  <a:schemeClr val="tx2"/>
                </a:solidFill>
                <a:latin typeface="Lato" pitchFamily="34" charset="0"/>
              </a:defRPr>
            </a:lvl2pPr>
            <a:lvl3pPr algn="ctr" rtl="0" eaLnBrk="1" fontAlgn="base" hangingPunct="1">
              <a:spcBef>
                <a:spcPct val="0"/>
              </a:spcBef>
              <a:spcAft>
                <a:spcPct val="0"/>
              </a:spcAft>
              <a:defRPr sz="4400">
                <a:solidFill>
                  <a:schemeClr val="tx2"/>
                </a:solidFill>
                <a:latin typeface="Lato" pitchFamily="34" charset="0"/>
              </a:defRPr>
            </a:lvl3pPr>
            <a:lvl4pPr algn="ctr" rtl="0" eaLnBrk="1" fontAlgn="base" hangingPunct="1">
              <a:spcBef>
                <a:spcPct val="0"/>
              </a:spcBef>
              <a:spcAft>
                <a:spcPct val="0"/>
              </a:spcAft>
              <a:defRPr sz="4400">
                <a:solidFill>
                  <a:schemeClr val="tx2"/>
                </a:solidFill>
                <a:latin typeface="Lato" pitchFamily="34" charset="0"/>
              </a:defRPr>
            </a:lvl4pPr>
            <a:lvl5pPr algn="ctr" rtl="0" eaLnBrk="1" fontAlgn="base" hangingPunct="1">
              <a:spcBef>
                <a:spcPct val="0"/>
              </a:spcBef>
              <a:spcAft>
                <a:spcPct val="0"/>
              </a:spcAft>
              <a:defRPr sz="4400">
                <a:solidFill>
                  <a:schemeClr val="tx2"/>
                </a:solidFill>
                <a:latin typeface="Lato" pitchFamily="34" charset="0"/>
              </a:defRPr>
            </a:lvl5pPr>
            <a:lvl6pPr marL="457200" algn="ctr" rtl="0" eaLnBrk="1" fontAlgn="base" hangingPunct="1">
              <a:spcBef>
                <a:spcPct val="0"/>
              </a:spcBef>
              <a:spcAft>
                <a:spcPct val="0"/>
              </a:spcAft>
              <a:defRPr sz="4400">
                <a:solidFill>
                  <a:schemeClr val="tx2"/>
                </a:solidFill>
                <a:latin typeface="Garamond" pitchFamily="18" charset="0"/>
              </a:defRPr>
            </a:lvl6pPr>
            <a:lvl7pPr marL="914400" algn="ctr" rtl="0" eaLnBrk="1" fontAlgn="base" hangingPunct="1">
              <a:spcBef>
                <a:spcPct val="0"/>
              </a:spcBef>
              <a:spcAft>
                <a:spcPct val="0"/>
              </a:spcAft>
              <a:defRPr sz="4400">
                <a:solidFill>
                  <a:schemeClr val="tx2"/>
                </a:solidFill>
                <a:latin typeface="Garamond" pitchFamily="18" charset="0"/>
              </a:defRPr>
            </a:lvl7pPr>
            <a:lvl8pPr marL="1371600" algn="ctr" rtl="0" eaLnBrk="1" fontAlgn="base" hangingPunct="1">
              <a:spcBef>
                <a:spcPct val="0"/>
              </a:spcBef>
              <a:spcAft>
                <a:spcPct val="0"/>
              </a:spcAft>
              <a:defRPr sz="4400">
                <a:solidFill>
                  <a:schemeClr val="tx2"/>
                </a:solidFill>
                <a:latin typeface="Garamond" pitchFamily="18" charset="0"/>
              </a:defRPr>
            </a:lvl8pPr>
            <a:lvl9pPr marL="1828800" algn="ctr" rtl="0" eaLnBrk="1" fontAlgn="base" hangingPunct="1">
              <a:spcBef>
                <a:spcPct val="0"/>
              </a:spcBef>
              <a:spcAft>
                <a:spcPct val="0"/>
              </a:spcAft>
              <a:defRPr sz="4400">
                <a:solidFill>
                  <a:schemeClr val="tx2"/>
                </a:solidFill>
                <a:latin typeface="Garamond" pitchFamily="18" charset="0"/>
              </a:defRPr>
            </a:lvl9pPr>
          </a:lstStyle>
          <a:p>
            <a:pPr>
              <a:lnSpc>
                <a:spcPct val="90000"/>
              </a:lnSpc>
              <a:spcAft>
                <a:spcPts val="600"/>
              </a:spcAft>
            </a:pPr>
            <a:r>
              <a:rPr lang="en-US" sz="2800" dirty="0">
                <a:solidFill>
                  <a:schemeClr val="bg1"/>
                </a:solidFill>
                <a:latin typeface="Arial" panose="020B0604020202020204" pitchFamily="34" charset="0"/>
                <a:cs typeface="Arial" panose="020B0604020202020204" pitchFamily="34" charset="0"/>
              </a:rPr>
              <a:t>Budget Development began after Council Visioning Session Feb 7, 2022</a:t>
            </a:r>
          </a:p>
        </p:txBody>
      </p:sp>
      <p:sp>
        <p:nvSpPr>
          <p:cNvPr id="6" name="Slide Number Placeholder 5">
            <a:extLst>
              <a:ext uri="{FF2B5EF4-FFF2-40B4-BE49-F238E27FC236}">
                <a16:creationId xmlns:a16="http://schemas.microsoft.com/office/drawing/2014/main" id="{BA9A4C2C-BAC6-42D4-ACBA-9F9DDF4B528F}"/>
              </a:ext>
            </a:extLst>
          </p:cNvPr>
          <p:cNvSpPr>
            <a:spLocks noGrp="1"/>
          </p:cNvSpPr>
          <p:nvPr>
            <p:ph type="sldNum" sz="quarter" idx="10"/>
          </p:nvPr>
        </p:nvSpPr>
        <p:spPr/>
        <p:txBody>
          <a:bodyPr/>
          <a:lstStyle/>
          <a:p>
            <a:fld id="{7EB91127-481D-4752-A276-56839E307C89}" type="slidenum">
              <a:rPr lang="en-US" altLang="en-US" smtClean="0"/>
              <a:pPr/>
              <a:t>44</a:t>
            </a:fld>
            <a:endParaRPr lang="en-US" altLang="en-US"/>
          </a:p>
        </p:txBody>
      </p:sp>
      <p:pic>
        <p:nvPicPr>
          <p:cNvPr id="5" name="Picture 4">
            <a:extLst>
              <a:ext uri="{FF2B5EF4-FFF2-40B4-BE49-F238E27FC236}">
                <a16:creationId xmlns:a16="http://schemas.microsoft.com/office/drawing/2014/main" id="{B2BFF8AD-4539-4AE1-B436-53038B76901D}"/>
              </a:ext>
            </a:extLst>
          </p:cNvPr>
          <p:cNvPicPr>
            <a:picLocks noChangeAspect="1"/>
          </p:cNvPicPr>
          <p:nvPr/>
        </p:nvPicPr>
        <p:blipFill rotWithShape="1">
          <a:blip r:embed="rId3"/>
          <a:srcRect l="26966" r="26557"/>
          <a:stretch/>
        </p:blipFill>
        <p:spPr>
          <a:xfrm>
            <a:off x="4876799" y="0"/>
            <a:ext cx="4312250" cy="6958584"/>
          </a:xfrm>
          <a:prstGeom prst="rect">
            <a:avLst/>
          </a:prstGeom>
        </p:spPr>
      </p:pic>
      <p:sp>
        <p:nvSpPr>
          <p:cNvPr id="4" name="TextBox 3">
            <a:extLst>
              <a:ext uri="{FF2B5EF4-FFF2-40B4-BE49-F238E27FC236}">
                <a16:creationId xmlns:a16="http://schemas.microsoft.com/office/drawing/2014/main" id="{1EFE205C-ACE7-453A-9B09-DCD76A78FC05}"/>
              </a:ext>
            </a:extLst>
          </p:cNvPr>
          <p:cNvSpPr txBox="1"/>
          <p:nvPr/>
        </p:nvSpPr>
        <p:spPr>
          <a:xfrm>
            <a:off x="0" y="1454250"/>
            <a:ext cx="4876799" cy="5504333"/>
          </a:xfrm>
          <a:prstGeom prst="rect">
            <a:avLst/>
          </a:prstGeom>
          <a:solidFill>
            <a:schemeClr val="tx1"/>
          </a:solidFill>
        </p:spPr>
        <p:txBody>
          <a:bodyPr vert="horz" lIns="91440" tIns="45720" rIns="91440" bIns="45720" rtlCol="0" anchor="ctr" anchorCtr="0">
            <a:normAutofit/>
          </a:bodyPr>
          <a:lstStyle/>
          <a:p>
            <a:pPr fontAlgn="auto">
              <a:lnSpc>
                <a:spcPct val="90000"/>
              </a:lnSpc>
              <a:spcBef>
                <a:spcPts val="0"/>
              </a:spcBef>
              <a:spcAft>
                <a:spcPts val="600"/>
              </a:spcAft>
            </a:pPr>
            <a:r>
              <a:rPr lang="en-US" sz="1400" b="1">
                <a:solidFill>
                  <a:schemeClr val="bg1"/>
                </a:solidFill>
                <a:latin typeface="Arial" panose="020B0604020202020204" pitchFamily="34" charset="0"/>
                <a:cs typeface="Arial" panose="020B0604020202020204" pitchFamily="34" charset="0"/>
              </a:rPr>
              <a:t>Budget Policy</a:t>
            </a:r>
          </a:p>
          <a:p>
            <a:pPr fontAlgn="auto">
              <a:lnSpc>
                <a:spcPct val="90000"/>
              </a:lnSpc>
              <a:spcBef>
                <a:spcPts val="0"/>
              </a:spcBef>
              <a:spcAft>
                <a:spcPts val="600"/>
              </a:spcAft>
            </a:pPr>
            <a:endParaRPr lang="en-US" sz="1400" b="1">
              <a:solidFill>
                <a:schemeClr val="bg1"/>
              </a:solidFill>
              <a:latin typeface="Arial" panose="020B0604020202020204" pitchFamily="34" charset="0"/>
              <a:cs typeface="Arial" panose="020B0604020202020204" pitchFamily="34" charset="0"/>
            </a:endParaRPr>
          </a:p>
          <a:p>
            <a:pPr marL="171450" indent="-182880" fontAlgn="auto">
              <a:lnSpc>
                <a:spcPct val="90000"/>
              </a:lnSpc>
              <a:spcBef>
                <a:spcPts val="0"/>
              </a:spcBef>
              <a:spcAft>
                <a:spcPts val="6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All funds are required to balance</a:t>
            </a:r>
          </a:p>
          <a:p>
            <a:pPr marL="171450" indent="-182880" fontAlgn="auto">
              <a:lnSpc>
                <a:spcPct val="90000"/>
              </a:lnSpc>
              <a:spcBef>
                <a:spcPts val="0"/>
              </a:spcBef>
              <a:spcAft>
                <a:spcPts val="6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Expenditure budgets for enterprise operations must be funded either exclusively or primarily by user fee revenues</a:t>
            </a:r>
          </a:p>
          <a:p>
            <a:pPr marL="628650" lvl="1" indent="-182880" fontAlgn="auto">
              <a:lnSpc>
                <a:spcPct val="90000"/>
              </a:lnSpc>
              <a:spcBef>
                <a:spcPts val="0"/>
              </a:spcBef>
              <a:spcAft>
                <a:spcPts val="6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Water/Sewer</a:t>
            </a:r>
          </a:p>
          <a:p>
            <a:pPr marL="628650" lvl="1" indent="-182880" fontAlgn="auto">
              <a:lnSpc>
                <a:spcPct val="90000"/>
              </a:lnSpc>
              <a:spcBef>
                <a:spcPts val="0"/>
              </a:spcBef>
              <a:spcAft>
                <a:spcPts val="6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Sanitation</a:t>
            </a:r>
          </a:p>
          <a:p>
            <a:pPr marL="628650" lvl="1" indent="-182880" fontAlgn="auto">
              <a:lnSpc>
                <a:spcPct val="90000"/>
              </a:lnSpc>
              <a:spcBef>
                <a:spcPts val="0"/>
              </a:spcBef>
              <a:spcAft>
                <a:spcPts val="6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Mobility and Parking</a:t>
            </a:r>
          </a:p>
          <a:p>
            <a:pPr marL="628650" lvl="1" indent="-182880" fontAlgn="auto">
              <a:lnSpc>
                <a:spcPct val="90000"/>
              </a:lnSpc>
              <a:spcBef>
                <a:spcPts val="0"/>
              </a:spcBef>
              <a:spcAft>
                <a:spcPts val="6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Civic Center</a:t>
            </a:r>
          </a:p>
          <a:p>
            <a:pPr marL="628650" lvl="1" indent="-182880" fontAlgn="auto">
              <a:lnSpc>
                <a:spcPct val="90000"/>
              </a:lnSpc>
              <a:spcBef>
                <a:spcPts val="0"/>
              </a:spcBef>
              <a:spcAft>
                <a:spcPts val="600"/>
              </a:spcAft>
              <a:buFont typeface="Arial" panose="020B0604020202020204" pitchFamily="34" charset="0"/>
              <a:buChar char="•"/>
            </a:pPr>
            <a:endParaRPr lang="en-US" sz="1400">
              <a:solidFill>
                <a:schemeClr val="bg1"/>
              </a:solidFill>
              <a:latin typeface="Arial" panose="020B0604020202020204" pitchFamily="34" charset="0"/>
              <a:cs typeface="Arial" panose="020B0604020202020204" pitchFamily="34" charset="0"/>
            </a:endParaRPr>
          </a:p>
          <a:p>
            <a:pPr marL="171450" indent="-182880" fontAlgn="auto">
              <a:lnSpc>
                <a:spcPct val="90000"/>
              </a:lnSpc>
              <a:spcBef>
                <a:spcPts val="0"/>
              </a:spcBef>
              <a:spcAft>
                <a:spcPts val="6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Each activity within a fund is advised to prepare a performance plan consisting of goals, objectives and specific benchmarks to be considered for adequate levels of funding in the full scope of the operating budget</a:t>
            </a:r>
          </a:p>
          <a:p>
            <a:pPr marL="171450" indent="-182880" fontAlgn="auto">
              <a:lnSpc>
                <a:spcPct val="90000"/>
              </a:lnSpc>
              <a:spcBef>
                <a:spcPts val="0"/>
              </a:spcBef>
              <a:spcAft>
                <a:spcPts val="6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Allocations are based on a long-range financial plan which includes an unassigned fund reserve</a:t>
            </a:r>
          </a:p>
          <a:p>
            <a:pPr marL="171450" indent="-182880" fontAlgn="auto">
              <a:lnSpc>
                <a:spcPct val="90000"/>
              </a:lnSpc>
              <a:spcBef>
                <a:spcPts val="0"/>
              </a:spcBef>
              <a:spcAft>
                <a:spcPts val="6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Funding ongoing expenses with non-recurring or one-time revenue sources is not a recommended practice</a:t>
            </a:r>
            <a:endParaRPr lang="en-US" sz="1400" i="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2633F4DC-952D-C6E0-1458-65CA941E5B47}"/>
              </a:ext>
            </a:extLst>
          </p:cNvPr>
          <p:cNvCxnSpPr>
            <a:cxnSpLocks/>
          </p:cNvCxnSpPr>
          <p:nvPr/>
        </p:nvCxnSpPr>
        <p:spPr>
          <a:xfrm>
            <a:off x="838199" y="1752600"/>
            <a:ext cx="320040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E44C9642-E71A-67F7-C1DF-116B9E05FF35}"/>
              </a:ext>
            </a:extLst>
          </p:cNvPr>
          <p:cNvCxnSpPr>
            <a:cxnSpLocks/>
          </p:cNvCxnSpPr>
          <p:nvPr/>
        </p:nvCxnSpPr>
        <p:spPr>
          <a:xfrm>
            <a:off x="838199" y="6629400"/>
            <a:ext cx="320040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57903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 descr="A picture containing text&#10;&#10;Description automatically generated">
            <a:extLst>
              <a:ext uri="{FF2B5EF4-FFF2-40B4-BE49-F238E27FC236}">
                <a16:creationId xmlns:a16="http://schemas.microsoft.com/office/drawing/2014/main" id="{CFE3BC3B-E8BB-0CC0-54EB-9E5E5AE028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900" y="2075688"/>
            <a:ext cx="8458200" cy="27066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144B282-265C-CF25-E0D3-FB4CC466EC22}"/>
              </a:ext>
            </a:extLst>
          </p:cNvPr>
          <p:cNvSpPr>
            <a:spLocks noGrp="1"/>
          </p:cNvSpPr>
          <p:nvPr>
            <p:ph type="sldNum" sz="quarter" idx="11"/>
          </p:nvPr>
        </p:nvSpPr>
        <p:spPr>
          <a:xfrm>
            <a:off x="8778240" y="6455664"/>
            <a:ext cx="336042" cy="365125"/>
          </a:xfrm>
        </p:spPr>
        <p:txBody>
          <a:bodyPr>
            <a:normAutofit/>
          </a:bodyPr>
          <a:lstStyle/>
          <a:p>
            <a:pPr>
              <a:spcAft>
                <a:spcPts val="600"/>
              </a:spcAft>
            </a:pPr>
            <a:fld id="{F9092C4B-5256-42C0-99E7-1AA7CC438B26}" type="slidenum">
              <a:rPr lang="en-US" altLang="en-US" sz="1000">
                <a:solidFill>
                  <a:srgbClr val="FFFFFF"/>
                </a:solidFill>
              </a:rPr>
              <a:pPr>
                <a:spcAft>
                  <a:spcPts val="600"/>
                </a:spcAft>
              </a:pPr>
              <a:t>45</a:t>
            </a:fld>
            <a:endParaRPr lang="en-US" altLang="en-US" sz="1000">
              <a:solidFill>
                <a:srgbClr val="FFFFFF"/>
              </a:solidFill>
            </a:endParaRPr>
          </a:p>
        </p:txBody>
      </p:sp>
      <p:sp>
        <p:nvSpPr>
          <p:cNvPr id="4" name="TextBox 3">
            <a:extLst>
              <a:ext uri="{FF2B5EF4-FFF2-40B4-BE49-F238E27FC236}">
                <a16:creationId xmlns:a16="http://schemas.microsoft.com/office/drawing/2014/main" id="{593BD8D4-A163-A31B-6782-96615398E109}"/>
              </a:ext>
            </a:extLst>
          </p:cNvPr>
          <p:cNvSpPr txBox="1"/>
          <p:nvPr/>
        </p:nvSpPr>
        <p:spPr>
          <a:xfrm>
            <a:off x="1017111" y="2795451"/>
            <a:ext cx="7109203" cy="1015663"/>
          </a:xfrm>
          <a:prstGeom prst="rect">
            <a:avLst/>
          </a:prstGeom>
          <a:noFill/>
        </p:spPr>
        <p:txBody>
          <a:bodyPr wrap="square" rtlCol="0">
            <a:spAutoFit/>
          </a:bodyPr>
          <a:lstStyle/>
          <a:p>
            <a:r>
              <a:rPr lang="en-US" sz="3200" b="1"/>
              <a:t>OPPORTUNITIES &amp; CHALLENGES</a:t>
            </a:r>
          </a:p>
          <a:p>
            <a:pPr algn="ctr"/>
            <a:endParaRPr lang="en-US" sz="2800"/>
          </a:p>
        </p:txBody>
      </p:sp>
    </p:spTree>
    <p:extLst>
      <p:ext uri="{BB962C8B-B14F-4D97-AF65-F5344CB8AC3E}">
        <p14:creationId xmlns:p14="http://schemas.microsoft.com/office/powerpoint/2010/main" val="1503385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CBEC-84A1-E8D0-FC9D-B998A733B109}"/>
              </a:ext>
            </a:extLst>
          </p:cNvPr>
          <p:cNvSpPr>
            <a:spLocks noGrp="1"/>
          </p:cNvSpPr>
          <p:nvPr>
            <p:ph type="title"/>
          </p:nvPr>
        </p:nvSpPr>
        <p:spPr>
          <a:xfrm>
            <a:off x="0" y="0"/>
            <a:ext cx="4645025" cy="812800"/>
          </a:xfrm>
        </p:spPr>
        <p:txBody>
          <a:bodyPr/>
          <a:lstStyle/>
          <a:p>
            <a:r>
              <a:rPr lang="en-US" b="1">
                <a:solidFill>
                  <a:schemeClr val="accent1">
                    <a:lumMod val="75000"/>
                  </a:schemeClr>
                </a:solidFill>
              </a:rPr>
              <a:t>Budget Challenges</a:t>
            </a:r>
          </a:p>
        </p:txBody>
      </p:sp>
      <p:sp>
        <p:nvSpPr>
          <p:cNvPr id="4" name="Content Placeholder 3">
            <a:extLst>
              <a:ext uri="{FF2B5EF4-FFF2-40B4-BE49-F238E27FC236}">
                <a16:creationId xmlns:a16="http://schemas.microsoft.com/office/drawing/2014/main" id="{1118B007-A1E9-E635-99E9-873B3CCA1466}"/>
              </a:ext>
            </a:extLst>
          </p:cNvPr>
          <p:cNvSpPr>
            <a:spLocks noGrp="1"/>
          </p:cNvSpPr>
          <p:nvPr>
            <p:ph sz="half" idx="2"/>
          </p:nvPr>
        </p:nvSpPr>
        <p:spPr>
          <a:xfrm>
            <a:off x="457200" y="812800"/>
            <a:ext cx="4040188" cy="5232400"/>
          </a:xfrm>
        </p:spPr>
        <p:txBody>
          <a:bodyPr/>
          <a:lstStyle/>
          <a:p>
            <a:r>
              <a:rPr lang="en-US" dirty="0"/>
              <a:t>Inflation/Rising Costs</a:t>
            </a:r>
          </a:p>
          <a:p>
            <a:pPr lvl="1"/>
            <a:r>
              <a:rPr lang="en-US" dirty="0"/>
              <a:t>Personnel</a:t>
            </a:r>
          </a:p>
          <a:p>
            <a:pPr lvl="1"/>
            <a:r>
              <a:rPr lang="en-US" dirty="0"/>
              <a:t>Commodities</a:t>
            </a:r>
          </a:p>
          <a:p>
            <a:pPr lvl="1"/>
            <a:r>
              <a:rPr lang="en-US" dirty="0"/>
              <a:t>Outside Services</a:t>
            </a:r>
          </a:p>
          <a:p>
            <a:r>
              <a:rPr lang="en-US" dirty="0">
                <a:solidFill>
                  <a:schemeClr val="bg2"/>
                </a:solidFill>
              </a:rPr>
              <a:t>Environmental Challenges</a:t>
            </a:r>
          </a:p>
          <a:p>
            <a:r>
              <a:rPr lang="en-US" dirty="0">
                <a:solidFill>
                  <a:schemeClr val="bg2"/>
                </a:solidFill>
              </a:rPr>
              <a:t>Deferred Capital Investment</a:t>
            </a:r>
          </a:p>
          <a:p>
            <a:r>
              <a:rPr lang="en-US" dirty="0">
                <a:solidFill>
                  <a:schemeClr val="bg2"/>
                </a:solidFill>
              </a:rPr>
              <a:t>Operation &amp; Maintenance of New Capital Assets</a:t>
            </a:r>
          </a:p>
          <a:p>
            <a:r>
              <a:rPr lang="en-US" dirty="0">
                <a:solidFill>
                  <a:schemeClr val="bg2"/>
                </a:solidFill>
              </a:rPr>
              <a:t>LOST Share Renegotiation</a:t>
            </a:r>
          </a:p>
        </p:txBody>
      </p:sp>
      <p:sp>
        <p:nvSpPr>
          <p:cNvPr id="3" name="Slide Number Placeholder 2">
            <a:extLst>
              <a:ext uri="{FF2B5EF4-FFF2-40B4-BE49-F238E27FC236}">
                <a16:creationId xmlns:a16="http://schemas.microsoft.com/office/drawing/2014/main" id="{B60816D8-05F6-9E14-478C-9A1D3A4D975F}"/>
              </a:ext>
            </a:extLst>
          </p:cNvPr>
          <p:cNvSpPr>
            <a:spLocks noGrp="1"/>
          </p:cNvSpPr>
          <p:nvPr>
            <p:ph type="sldNum" sz="quarter" idx="11"/>
          </p:nvPr>
        </p:nvSpPr>
        <p:spPr/>
        <p:txBody>
          <a:bodyPr/>
          <a:lstStyle/>
          <a:p>
            <a:fld id="{F9092C4B-5256-42C0-99E7-1AA7CC438B26}" type="slidenum">
              <a:rPr lang="en-US" altLang="en-US" smtClean="0"/>
              <a:pPr/>
              <a:t>46</a:t>
            </a:fld>
            <a:endParaRPr lang="en-US" altLang="en-US"/>
          </a:p>
        </p:txBody>
      </p:sp>
      <p:sp>
        <p:nvSpPr>
          <p:cNvPr id="6" name="Content Placeholder 5">
            <a:extLst>
              <a:ext uri="{FF2B5EF4-FFF2-40B4-BE49-F238E27FC236}">
                <a16:creationId xmlns:a16="http://schemas.microsoft.com/office/drawing/2014/main" id="{92423156-2CC6-0630-F13E-BB46801CFCE3}"/>
              </a:ext>
            </a:extLst>
          </p:cNvPr>
          <p:cNvSpPr>
            <a:spLocks noGrp="1"/>
          </p:cNvSpPr>
          <p:nvPr>
            <p:ph sz="quarter" idx="4"/>
          </p:nvPr>
        </p:nvSpPr>
        <p:spPr>
          <a:xfrm>
            <a:off x="4645025" y="812800"/>
            <a:ext cx="4226259" cy="5590565"/>
          </a:xfrm>
        </p:spPr>
        <p:txBody>
          <a:bodyPr/>
          <a:lstStyle/>
          <a:p>
            <a:r>
              <a:rPr lang="en-US" dirty="0"/>
              <a:t>Equitable Path to Sustained Recovery &amp; Growth</a:t>
            </a:r>
          </a:p>
          <a:p>
            <a:r>
              <a:rPr lang="en-US" dirty="0"/>
              <a:t>Healthy &amp; Vibrant Neighborhoods</a:t>
            </a:r>
          </a:p>
          <a:p>
            <a:r>
              <a:rPr lang="en-US" dirty="0"/>
              <a:t>Gun/Violent Crime Reduction</a:t>
            </a:r>
          </a:p>
          <a:p>
            <a:r>
              <a:rPr lang="en-US" dirty="0"/>
              <a:t>Affordable Housing Investments &amp; Homelessness Solutions</a:t>
            </a:r>
          </a:p>
          <a:p>
            <a:r>
              <a:rPr lang="en-US" dirty="0"/>
              <a:t>Effective &amp; Reliable City Services</a:t>
            </a:r>
          </a:p>
          <a:p>
            <a:r>
              <a:rPr lang="en-US" dirty="0"/>
              <a:t>Organizational Health</a:t>
            </a:r>
          </a:p>
          <a:p>
            <a:endParaRPr lang="en-US" dirty="0"/>
          </a:p>
        </p:txBody>
      </p:sp>
      <p:sp>
        <p:nvSpPr>
          <p:cNvPr id="12" name="Title 1">
            <a:extLst>
              <a:ext uri="{FF2B5EF4-FFF2-40B4-BE49-F238E27FC236}">
                <a16:creationId xmlns:a16="http://schemas.microsoft.com/office/drawing/2014/main" id="{5E8F07EC-DAFF-2C70-A8CB-3CF8F5C36E5C}"/>
              </a:ext>
            </a:extLst>
          </p:cNvPr>
          <p:cNvSpPr txBox="1">
            <a:spLocks/>
          </p:cNvSpPr>
          <p:nvPr/>
        </p:nvSpPr>
        <p:spPr bwMode="auto">
          <a:xfrm>
            <a:off x="4498975" y="0"/>
            <a:ext cx="46450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1">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3300">
                <a:solidFill>
                  <a:schemeClr val="tx2"/>
                </a:solidFill>
                <a:latin typeface="Lato" pitchFamily="34" charset="0"/>
              </a:defRPr>
            </a:lvl2pPr>
            <a:lvl3pPr algn="ctr" rtl="0" eaLnBrk="1" fontAlgn="base" hangingPunct="1">
              <a:spcBef>
                <a:spcPct val="0"/>
              </a:spcBef>
              <a:spcAft>
                <a:spcPct val="0"/>
              </a:spcAft>
              <a:defRPr sz="3300">
                <a:solidFill>
                  <a:schemeClr val="tx2"/>
                </a:solidFill>
                <a:latin typeface="Lato" pitchFamily="34" charset="0"/>
              </a:defRPr>
            </a:lvl3pPr>
            <a:lvl4pPr algn="ctr" rtl="0" eaLnBrk="1" fontAlgn="base" hangingPunct="1">
              <a:spcBef>
                <a:spcPct val="0"/>
              </a:spcBef>
              <a:spcAft>
                <a:spcPct val="0"/>
              </a:spcAft>
              <a:defRPr sz="3300">
                <a:solidFill>
                  <a:schemeClr val="tx2"/>
                </a:solidFill>
                <a:latin typeface="Lato" pitchFamily="34" charset="0"/>
              </a:defRPr>
            </a:lvl4pPr>
            <a:lvl5pPr algn="ctr" rtl="0" eaLnBrk="1" fontAlgn="base" hangingPunct="1">
              <a:spcBef>
                <a:spcPct val="0"/>
              </a:spcBef>
              <a:spcAft>
                <a:spcPct val="0"/>
              </a:spcAft>
              <a:defRPr sz="3300">
                <a:solidFill>
                  <a:schemeClr val="tx2"/>
                </a:solidFill>
                <a:latin typeface="Lato" pitchFamily="34" charset="0"/>
              </a:defRPr>
            </a:lvl5pPr>
            <a:lvl6pPr marL="342900" algn="ctr" rtl="0" eaLnBrk="1" fontAlgn="base" hangingPunct="1">
              <a:spcBef>
                <a:spcPct val="0"/>
              </a:spcBef>
              <a:spcAft>
                <a:spcPct val="0"/>
              </a:spcAft>
              <a:defRPr sz="3300">
                <a:solidFill>
                  <a:schemeClr val="tx2"/>
                </a:solidFill>
                <a:latin typeface="Garamond" pitchFamily="18" charset="0"/>
              </a:defRPr>
            </a:lvl6pPr>
            <a:lvl7pPr marL="685800" algn="ctr" rtl="0" eaLnBrk="1" fontAlgn="base" hangingPunct="1">
              <a:spcBef>
                <a:spcPct val="0"/>
              </a:spcBef>
              <a:spcAft>
                <a:spcPct val="0"/>
              </a:spcAft>
              <a:defRPr sz="3300">
                <a:solidFill>
                  <a:schemeClr val="tx2"/>
                </a:solidFill>
                <a:latin typeface="Garamond" pitchFamily="18" charset="0"/>
              </a:defRPr>
            </a:lvl7pPr>
            <a:lvl8pPr marL="1028700" algn="ctr" rtl="0" eaLnBrk="1" fontAlgn="base" hangingPunct="1">
              <a:spcBef>
                <a:spcPct val="0"/>
              </a:spcBef>
              <a:spcAft>
                <a:spcPct val="0"/>
              </a:spcAft>
              <a:defRPr sz="3300">
                <a:solidFill>
                  <a:schemeClr val="tx2"/>
                </a:solidFill>
                <a:latin typeface="Garamond" pitchFamily="18" charset="0"/>
              </a:defRPr>
            </a:lvl8pPr>
            <a:lvl9pPr marL="1371600" algn="ctr" rtl="0" eaLnBrk="1" fontAlgn="base" hangingPunct="1">
              <a:spcBef>
                <a:spcPct val="0"/>
              </a:spcBef>
              <a:spcAft>
                <a:spcPct val="0"/>
              </a:spcAft>
              <a:defRPr sz="3300">
                <a:solidFill>
                  <a:schemeClr val="tx2"/>
                </a:solidFill>
                <a:latin typeface="Garamond" pitchFamily="18" charset="0"/>
              </a:defRPr>
            </a:lvl9pPr>
          </a:lstStyle>
          <a:p>
            <a:r>
              <a:rPr lang="en-US" kern="0">
                <a:solidFill>
                  <a:schemeClr val="accent1">
                    <a:lumMod val="75000"/>
                  </a:schemeClr>
                </a:solidFill>
              </a:rPr>
              <a:t>Budget Goals</a:t>
            </a:r>
          </a:p>
        </p:txBody>
      </p:sp>
    </p:spTree>
    <p:extLst>
      <p:ext uri="{BB962C8B-B14F-4D97-AF65-F5344CB8AC3E}">
        <p14:creationId xmlns:p14="http://schemas.microsoft.com/office/powerpoint/2010/main" val="2360356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CBEC-84A1-E8D0-FC9D-B998A733B109}"/>
              </a:ext>
            </a:extLst>
          </p:cNvPr>
          <p:cNvSpPr>
            <a:spLocks noGrp="1"/>
          </p:cNvSpPr>
          <p:nvPr>
            <p:ph type="title"/>
          </p:nvPr>
        </p:nvSpPr>
        <p:spPr>
          <a:xfrm>
            <a:off x="0" y="0"/>
            <a:ext cx="4645025" cy="812800"/>
          </a:xfrm>
        </p:spPr>
        <p:txBody>
          <a:bodyPr/>
          <a:lstStyle/>
          <a:p>
            <a:r>
              <a:rPr lang="en-US" b="1">
                <a:solidFill>
                  <a:schemeClr val="accent1">
                    <a:lumMod val="75000"/>
                  </a:schemeClr>
                </a:solidFill>
              </a:rPr>
              <a:t>Budget Challenges</a:t>
            </a:r>
          </a:p>
        </p:txBody>
      </p:sp>
      <p:sp>
        <p:nvSpPr>
          <p:cNvPr id="4" name="Content Placeholder 3">
            <a:extLst>
              <a:ext uri="{FF2B5EF4-FFF2-40B4-BE49-F238E27FC236}">
                <a16:creationId xmlns:a16="http://schemas.microsoft.com/office/drawing/2014/main" id="{1118B007-A1E9-E635-99E9-873B3CCA1466}"/>
              </a:ext>
            </a:extLst>
          </p:cNvPr>
          <p:cNvSpPr>
            <a:spLocks noGrp="1"/>
          </p:cNvSpPr>
          <p:nvPr>
            <p:ph sz="half" idx="2"/>
          </p:nvPr>
        </p:nvSpPr>
        <p:spPr>
          <a:xfrm>
            <a:off x="457200" y="812800"/>
            <a:ext cx="4040188" cy="5232400"/>
          </a:xfrm>
        </p:spPr>
        <p:txBody>
          <a:bodyPr/>
          <a:lstStyle/>
          <a:p>
            <a:r>
              <a:rPr lang="en-US" dirty="0">
                <a:solidFill>
                  <a:schemeClr val="bg2"/>
                </a:solidFill>
              </a:rPr>
              <a:t>Inflation/Rising Costs</a:t>
            </a:r>
          </a:p>
          <a:p>
            <a:pPr lvl="1"/>
            <a:r>
              <a:rPr lang="en-US" dirty="0">
                <a:solidFill>
                  <a:schemeClr val="bg2"/>
                </a:solidFill>
              </a:rPr>
              <a:t>Personnel</a:t>
            </a:r>
          </a:p>
          <a:p>
            <a:pPr lvl="1"/>
            <a:r>
              <a:rPr lang="en-US" dirty="0">
                <a:solidFill>
                  <a:schemeClr val="bg2"/>
                </a:solidFill>
              </a:rPr>
              <a:t>Commodities</a:t>
            </a:r>
          </a:p>
          <a:p>
            <a:pPr lvl="1"/>
            <a:r>
              <a:rPr lang="en-US" dirty="0">
                <a:solidFill>
                  <a:schemeClr val="bg2"/>
                </a:solidFill>
              </a:rPr>
              <a:t>Outside Services</a:t>
            </a:r>
          </a:p>
          <a:p>
            <a:r>
              <a:rPr lang="en-US" dirty="0"/>
              <a:t>Environmental Challenges</a:t>
            </a:r>
          </a:p>
          <a:p>
            <a:r>
              <a:rPr lang="en-US" dirty="0"/>
              <a:t>Deferred Capital Investment</a:t>
            </a:r>
          </a:p>
          <a:p>
            <a:r>
              <a:rPr lang="en-US" dirty="0">
                <a:solidFill>
                  <a:schemeClr val="bg2"/>
                </a:solidFill>
              </a:rPr>
              <a:t>Operation &amp; Maintenance of New Capital Assets</a:t>
            </a:r>
          </a:p>
          <a:p>
            <a:r>
              <a:rPr lang="en-US" dirty="0">
                <a:solidFill>
                  <a:schemeClr val="bg2"/>
                </a:solidFill>
              </a:rPr>
              <a:t>LOST Share Renegotiation</a:t>
            </a:r>
          </a:p>
        </p:txBody>
      </p:sp>
      <p:sp>
        <p:nvSpPr>
          <p:cNvPr id="3" name="Slide Number Placeholder 2">
            <a:extLst>
              <a:ext uri="{FF2B5EF4-FFF2-40B4-BE49-F238E27FC236}">
                <a16:creationId xmlns:a16="http://schemas.microsoft.com/office/drawing/2014/main" id="{B60816D8-05F6-9E14-478C-9A1D3A4D975F}"/>
              </a:ext>
            </a:extLst>
          </p:cNvPr>
          <p:cNvSpPr>
            <a:spLocks noGrp="1"/>
          </p:cNvSpPr>
          <p:nvPr>
            <p:ph type="sldNum" sz="quarter" idx="11"/>
          </p:nvPr>
        </p:nvSpPr>
        <p:spPr/>
        <p:txBody>
          <a:bodyPr/>
          <a:lstStyle/>
          <a:p>
            <a:fld id="{F9092C4B-5256-42C0-99E7-1AA7CC438B26}" type="slidenum">
              <a:rPr lang="en-US" altLang="en-US" smtClean="0"/>
              <a:pPr/>
              <a:t>47</a:t>
            </a:fld>
            <a:endParaRPr lang="en-US" altLang="en-US"/>
          </a:p>
        </p:txBody>
      </p:sp>
      <p:sp>
        <p:nvSpPr>
          <p:cNvPr id="6" name="Content Placeholder 5">
            <a:extLst>
              <a:ext uri="{FF2B5EF4-FFF2-40B4-BE49-F238E27FC236}">
                <a16:creationId xmlns:a16="http://schemas.microsoft.com/office/drawing/2014/main" id="{92423156-2CC6-0630-F13E-BB46801CFCE3}"/>
              </a:ext>
            </a:extLst>
          </p:cNvPr>
          <p:cNvSpPr>
            <a:spLocks noGrp="1"/>
          </p:cNvSpPr>
          <p:nvPr>
            <p:ph sz="quarter" idx="4"/>
          </p:nvPr>
        </p:nvSpPr>
        <p:spPr>
          <a:xfrm>
            <a:off x="4645025" y="812800"/>
            <a:ext cx="4226259" cy="5590565"/>
          </a:xfrm>
        </p:spPr>
        <p:txBody>
          <a:bodyPr/>
          <a:lstStyle/>
          <a:p>
            <a:r>
              <a:rPr lang="en-US" dirty="0"/>
              <a:t>Equitable Path to Sustained Recovery &amp; Growth</a:t>
            </a:r>
          </a:p>
          <a:p>
            <a:r>
              <a:rPr lang="en-US" dirty="0"/>
              <a:t>Healthy &amp; Vibrant Neighborhoods</a:t>
            </a:r>
          </a:p>
          <a:p>
            <a:r>
              <a:rPr lang="en-US" dirty="0">
                <a:solidFill>
                  <a:schemeClr val="bg2"/>
                </a:solidFill>
              </a:rPr>
              <a:t>Gun/Violent Crime Reduction</a:t>
            </a:r>
          </a:p>
          <a:p>
            <a:r>
              <a:rPr lang="en-US" dirty="0"/>
              <a:t>Affordable Housing Investments &amp; Homelessness Solutions</a:t>
            </a:r>
          </a:p>
          <a:p>
            <a:r>
              <a:rPr lang="en-US" dirty="0"/>
              <a:t>Effective &amp; Reliable City Services</a:t>
            </a:r>
          </a:p>
          <a:p>
            <a:r>
              <a:rPr lang="en-US" dirty="0">
                <a:solidFill>
                  <a:schemeClr val="bg2"/>
                </a:solidFill>
              </a:rPr>
              <a:t>Organizational Health</a:t>
            </a:r>
          </a:p>
          <a:p>
            <a:endParaRPr lang="en-US" dirty="0"/>
          </a:p>
        </p:txBody>
      </p:sp>
      <p:sp>
        <p:nvSpPr>
          <p:cNvPr id="12" name="Title 1">
            <a:extLst>
              <a:ext uri="{FF2B5EF4-FFF2-40B4-BE49-F238E27FC236}">
                <a16:creationId xmlns:a16="http://schemas.microsoft.com/office/drawing/2014/main" id="{5E8F07EC-DAFF-2C70-A8CB-3CF8F5C36E5C}"/>
              </a:ext>
            </a:extLst>
          </p:cNvPr>
          <p:cNvSpPr txBox="1">
            <a:spLocks/>
          </p:cNvSpPr>
          <p:nvPr/>
        </p:nvSpPr>
        <p:spPr bwMode="auto">
          <a:xfrm>
            <a:off x="4498975" y="0"/>
            <a:ext cx="46450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1">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3300">
                <a:solidFill>
                  <a:schemeClr val="tx2"/>
                </a:solidFill>
                <a:latin typeface="Lato" pitchFamily="34" charset="0"/>
              </a:defRPr>
            </a:lvl2pPr>
            <a:lvl3pPr algn="ctr" rtl="0" eaLnBrk="1" fontAlgn="base" hangingPunct="1">
              <a:spcBef>
                <a:spcPct val="0"/>
              </a:spcBef>
              <a:spcAft>
                <a:spcPct val="0"/>
              </a:spcAft>
              <a:defRPr sz="3300">
                <a:solidFill>
                  <a:schemeClr val="tx2"/>
                </a:solidFill>
                <a:latin typeface="Lato" pitchFamily="34" charset="0"/>
              </a:defRPr>
            </a:lvl3pPr>
            <a:lvl4pPr algn="ctr" rtl="0" eaLnBrk="1" fontAlgn="base" hangingPunct="1">
              <a:spcBef>
                <a:spcPct val="0"/>
              </a:spcBef>
              <a:spcAft>
                <a:spcPct val="0"/>
              </a:spcAft>
              <a:defRPr sz="3300">
                <a:solidFill>
                  <a:schemeClr val="tx2"/>
                </a:solidFill>
                <a:latin typeface="Lato" pitchFamily="34" charset="0"/>
              </a:defRPr>
            </a:lvl4pPr>
            <a:lvl5pPr algn="ctr" rtl="0" eaLnBrk="1" fontAlgn="base" hangingPunct="1">
              <a:spcBef>
                <a:spcPct val="0"/>
              </a:spcBef>
              <a:spcAft>
                <a:spcPct val="0"/>
              </a:spcAft>
              <a:defRPr sz="3300">
                <a:solidFill>
                  <a:schemeClr val="tx2"/>
                </a:solidFill>
                <a:latin typeface="Lato" pitchFamily="34" charset="0"/>
              </a:defRPr>
            </a:lvl5pPr>
            <a:lvl6pPr marL="342900" algn="ctr" rtl="0" eaLnBrk="1" fontAlgn="base" hangingPunct="1">
              <a:spcBef>
                <a:spcPct val="0"/>
              </a:spcBef>
              <a:spcAft>
                <a:spcPct val="0"/>
              </a:spcAft>
              <a:defRPr sz="3300">
                <a:solidFill>
                  <a:schemeClr val="tx2"/>
                </a:solidFill>
                <a:latin typeface="Garamond" pitchFamily="18" charset="0"/>
              </a:defRPr>
            </a:lvl6pPr>
            <a:lvl7pPr marL="685800" algn="ctr" rtl="0" eaLnBrk="1" fontAlgn="base" hangingPunct="1">
              <a:spcBef>
                <a:spcPct val="0"/>
              </a:spcBef>
              <a:spcAft>
                <a:spcPct val="0"/>
              </a:spcAft>
              <a:defRPr sz="3300">
                <a:solidFill>
                  <a:schemeClr val="tx2"/>
                </a:solidFill>
                <a:latin typeface="Garamond" pitchFamily="18" charset="0"/>
              </a:defRPr>
            </a:lvl7pPr>
            <a:lvl8pPr marL="1028700" algn="ctr" rtl="0" eaLnBrk="1" fontAlgn="base" hangingPunct="1">
              <a:spcBef>
                <a:spcPct val="0"/>
              </a:spcBef>
              <a:spcAft>
                <a:spcPct val="0"/>
              </a:spcAft>
              <a:defRPr sz="3300">
                <a:solidFill>
                  <a:schemeClr val="tx2"/>
                </a:solidFill>
                <a:latin typeface="Garamond" pitchFamily="18" charset="0"/>
              </a:defRPr>
            </a:lvl8pPr>
            <a:lvl9pPr marL="1371600" algn="ctr" rtl="0" eaLnBrk="1" fontAlgn="base" hangingPunct="1">
              <a:spcBef>
                <a:spcPct val="0"/>
              </a:spcBef>
              <a:spcAft>
                <a:spcPct val="0"/>
              </a:spcAft>
              <a:defRPr sz="3300">
                <a:solidFill>
                  <a:schemeClr val="tx2"/>
                </a:solidFill>
                <a:latin typeface="Garamond" pitchFamily="18" charset="0"/>
              </a:defRPr>
            </a:lvl9pPr>
          </a:lstStyle>
          <a:p>
            <a:r>
              <a:rPr lang="en-US" kern="0">
                <a:solidFill>
                  <a:schemeClr val="accent1">
                    <a:lumMod val="75000"/>
                  </a:schemeClr>
                </a:solidFill>
              </a:rPr>
              <a:t>Budget Goals</a:t>
            </a:r>
          </a:p>
        </p:txBody>
      </p:sp>
    </p:spTree>
    <p:extLst>
      <p:ext uri="{BB962C8B-B14F-4D97-AF65-F5344CB8AC3E}">
        <p14:creationId xmlns:p14="http://schemas.microsoft.com/office/powerpoint/2010/main" val="1452334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CBEC-84A1-E8D0-FC9D-B998A733B109}"/>
              </a:ext>
            </a:extLst>
          </p:cNvPr>
          <p:cNvSpPr>
            <a:spLocks noGrp="1"/>
          </p:cNvSpPr>
          <p:nvPr>
            <p:ph type="title"/>
          </p:nvPr>
        </p:nvSpPr>
        <p:spPr>
          <a:xfrm>
            <a:off x="0" y="0"/>
            <a:ext cx="4645025" cy="812800"/>
          </a:xfrm>
        </p:spPr>
        <p:txBody>
          <a:bodyPr/>
          <a:lstStyle/>
          <a:p>
            <a:r>
              <a:rPr lang="en-US" b="1">
                <a:solidFill>
                  <a:schemeClr val="accent1">
                    <a:lumMod val="75000"/>
                  </a:schemeClr>
                </a:solidFill>
              </a:rPr>
              <a:t>Budget Challenges</a:t>
            </a:r>
          </a:p>
        </p:txBody>
      </p:sp>
      <p:sp>
        <p:nvSpPr>
          <p:cNvPr id="4" name="Content Placeholder 3">
            <a:extLst>
              <a:ext uri="{FF2B5EF4-FFF2-40B4-BE49-F238E27FC236}">
                <a16:creationId xmlns:a16="http://schemas.microsoft.com/office/drawing/2014/main" id="{1118B007-A1E9-E635-99E9-873B3CCA1466}"/>
              </a:ext>
            </a:extLst>
          </p:cNvPr>
          <p:cNvSpPr>
            <a:spLocks noGrp="1"/>
          </p:cNvSpPr>
          <p:nvPr>
            <p:ph sz="half" idx="2"/>
          </p:nvPr>
        </p:nvSpPr>
        <p:spPr>
          <a:xfrm>
            <a:off x="457200" y="812800"/>
            <a:ext cx="4040188" cy="5232400"/>
          </a:xfrm>
        </p:spPr>
        <p:txBody>
          <a:bodyPr/>
          <a:lstStyle/>
          <a:p>
            <a:r>
              <a:rPr lang="en-US" dirty="0">
                <a:solidFill>
                  <a:schemeClr val="bg2"/>
                </a:solidFill>
              </a:rPr>
              <a:t>Inflation/Rising Costs</a:t>
            </a:r>
          </a:p>
          <a:p>
            <a:pPr lvl="1"/>
            <a:r>
              <a:rPr lang="en-US" dirty="0">
                <a:solidFill>
                  <a:schemeClr val="bg2"/>
                </a:solidFill>
              </a:rPr>
              <a:t>Personnel</a:t>
            </a:r>
          </a:p>
          <a:p>
            <a:pPr lvl="1"/>
            <a:r>
              <a:rPr lang="en-US" dirty="0">
                <a:solidFill>
                  <a:schemeClr val="bg2"/>
                </a:solidFill>
              </a:rPr>
              <a:t>Commodities</a:t>
            </a:r>
          </a:p>
          <a:p>
            <a:pPr lvl="1"/>
            <a:r>
              <a:rPr lang="en-US" dirty="0">
                <a:solidFill>
                  <a:schemeClr val="bg2"/>
                </a:solidFill>
              </a:rPr>
              <a:t>Outside Services</a:t>
            </a:r>
          </a:p>
          <a:p>
            <a:r>
              <a:rPr lang="en-US" dirty="0">
                <a:solidFill>
                  <a:schemeClr val="bg2"/>
                </a:solidFill>
              </a:rPr>
              <a:t>Environmental Challenges</a:t>
            </a:r>
          </a:p>
          <a:p>
            <a:r>
              <a:rPr lang="en-US" dirty="0">
                <a:solidFill>
                  <a:schemeClr val="bg2"/>
                </a:solidFill>
              </a:rPr>
              <a:t>Deferred Capital Investment</a:t>
            </a:r>
          </a:p>
          <a:p>
            <a:r>
              <a:rPr lang="en-US" dirty="0"/>
              <a:t>Operation &amp; Maintenance of New Capital Assets</a:t>
            </a:r>
          </a:p>
          <a:p>
            <a:r>
              <a:rPr lang="en-US" dirty="0">
                <a:solidFill>
                  <a:schemeClr val="bg2"/>
                </a:solidFill>
              </a:rPr>
              <a:t>LOST Share Renegotiation</a:t>
            </a:r>
          </a:p>
        </p:txBody>
      </p:sp>
      <p:sp>
        <p:nvSpPr>
          <p:cNvPr id="3" name="Slide Number Placeholder 2">
            <a:extLst>
              <a:ext uri="{FF2B5EF4-FFF2-40B4-BE49-F238E27FC236}">
                <a16:creationId xmlns:a16="http://schemas.microsoft.com/office/drawing/2014/main" id="{B60816D8-05F6-9E14-478C-9A1D3A4D975F}"/>
              </a:ext>
            </a:extLst>
          </p:cNvPr>
          <p:cNvSpPr>
            <a:spLocks noGrp="1"/>
          </p:cNvSpPr>
          <p:nvPr>
            <p:ph type="sldNum" sz="quarter" idx="11"/>
          </p:nvPr>
        </p:nvSpPr>
        <p:spPr/>
        <p:txBody>
          <a:bodyPr/>
          <a:lstStyle/>
          <a:p>
            <a:fld id="{F9092C4B-5256-42C0-99E7-1AA7CC438B26}" type="slidenum">
              <a:rPr lang="en-US" altLang="en-US" smtClean="0"/>
              <a:pPr/>
              <a:t>48</a:t>
            </a:fld>
            <a:endParaRPr lang="en-US" altLang="en-US"/>
          </a:p>
        </p:txBody>
      </p:sp>
      <p:sp>
        <p:nvSpPr>
          <p:cNvPr id="6" name="Content Placeholder 5">
            <a:extLst>
              <a:ext uri="{FF2B5EF4-FFF2-40B4-BE49-F238E27FC236}">
                <a16:creationId xmlns:a16="http://schemas.microsoft.com/office/drawing/2014/main" id="{92423156-2CC6-0630-F13E-BB46801CFCE3}"/>
              </a:ext>
            </a:extLst>
          </p:cNvPr>
          <p:cNvSpPr>
            <a:spLocks noGrp="1"/>
          </p:cNvSpPr>
          <p:nvPr>
            <p:ph sz="quarter" idx="4"/>
          </p:nvPr>
        </p:nvSpPr>
        <p:spPr>
          <a:xfrm>
            <a:off x="4645025" y="812800"/>
            <a:ext cx="4226259" cy="5590565"/>
          </a:xfrm>
        </p:spPr>
        <p:txBody>
          <a:bodyPr/>
          <a:lstStyle/>
          <a:p>
            <a:r>
              <a:rPr lang="en-US" dirty="0"/>
              <a:t>Equitable Path to Sustained Recovery &amp; Growth</a:t>
            </a:r>
          </a:p>
          <a:p>
            <a:r>
              <a:rPr lang="en-US" dirty="0"/>
              <a:t>Healthy &amp; Vibrant Neighborhoods</a:t>
            </a:r>
          </a:p>
          <a:p>
            <a:r>
              <a:rPr lang="en-US" dirty="0"/>
              <a:t>Gun/Violent Crime Reduction</a:t>
            </a:r>
          </a:p>
          <a:p>
            <a:r>
              <a:rPr lang="en-US" dirty="0"/>
              <a:t>Affordable Housing Investments &amp; Homelessness Solutions</a:t>
            </a:r>
          </a:p>
          <a:p>
            <a:r>
              <a:rPr lang="en-US" dirty="0"/>
              <a:t>Effective &amp; Reliable City Services</a:t>
            </a:r>
          </a:p>
          <a:p>
            <a:r>
              <a:rPr lang="en-US" dirty="0"/>
              <a:t>Organizational Health</a:t>
            </a:r>
          </a:p>
          <a:p>
            <a:endParaRPr lang="en-US" dirty="0"/>
          </a:p>
        </p:txBody>
      </p:sp>
      <p:sp>
        <p:nvSpPr>
          <p:cNvPr id="12" name="Title 1">
            <a:extLst>
              <a:ext uri="{FF2B5EF4-FFF2-40B4-BE49-F238E27FC236}">
                <a16:creationId xmlns:a16="http://schemas.microsoft.com/office/drawing/2014/main" id="{5E8F07EC-DAFF-2C70-A8CB-3CF8F5C36E5C}"/>
              </a:ext>
            </a:extLst>
          </p:cNvPr>
          <p:cNvSpPr txBox="1">
            <a:spLocks/>
          </p:cNvSpPr>
          <p:nvPr/>
        </p:nvSpPr>
        <p:spPr bwMode="auto">
          <a:xfrm>
            <a:off x="4498975" y="0"/>
            <a:ext cx="46450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1">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3300">
                <a:solidFill>
                  <a:schemeClr val="tx2"/>
                </a:solidFill>
                <a:latin typeface="Lato" pitchFamily="34" charset="0"/>
              </a:defRPr>
            </a:lvl2pPr>
            <a:lvl3pPr algn="ctr" rtl="0" eaLnBrk="1" fontAlgn="base" hangingPunct="1">
              <a:spcBef>
                <a:spcPct val="0"/>
              </a:spcBef>
              <a:spcAft>
                <a:spcPct val="0"/>
              </a:spcAft>
              <a:defRPr sz="3300">
                <a:solidFill>
                  <a:schemeClr val="tx2"/>
                </a:solidFill>
                <a:latin typeface="Lato" pitchFamily="34" charset="0"/>
              </a:defRPr>
            </a:lvl3pPr>
            <a:lvl4pPr algn="ctr" rtl="0" eaLnBrk="1" fontAlgn="base" hangingPunct="1">
              <a:spcBef>
                <a:spcPct val="0"/>
              </a:spcBef>
              <a:spcAft>
                <a:spcPct val="0"/>
              </a:spcAft>
              <a:defRPr sz="3300">
                <a:solidFill>
                  <a:schemeClr val="tx2"/>
                </a:solidFill>
                <a:latin typeface="Lato" pitchFamily="34" charset="0"/>
              </a:defRPr>
            </a:lvl4pPr>
            <a:lvl5pPr algn="ctr" rtl="0" eaLnBrk="1" fontAlgn="base" hangingPunct="1">
              <a:spcBef>
                <a:spcPct val="0"/>
              </a:spcBef>
              <a:spcAft>
                <a:spcPct val="0"/>
              </a:spcAft>
              <a:defRPr sz="3300">
                <a:solidFill>
                  <a:schemeClr val="tx2"/>
                </a:solidFill>
                <a:latin typeface="Lato" pitchFamily="34" charset="0"/>
              </a:defRPr>
            </a:lvl5pPr>
            <a:lvl6pPr marL="342900" algn="ctr" rtl="0" eaLnBrk="1" fontAlgn="base" hangingPunct="1">
              <a:spcBef>
                <a:spcPct val="0"/>
              </a:spcBef>
              <a:spcAft>
                <a:spcPct val="0"/>
              </a:spcAft>
              <a:defRPr sz="3300">
                <a:solidFill>
                  <a:schemeClr val="tx2"/>
                </a:solidFill>
                <a:latin typeface="Garamond" pitchFamily="18" charset="0"/>
              </a:defRPr>
            </a:lvl6pPr>
            <a:lvl7pPr marL="685800" algn="ctr" rtl="0" eaLnBrk="1" fontAlgn="base" hangingPunct="1">
              <a:spcBef>
                <a:spcPct val="0"/>
              </a:spcBef>
              <a:spcAft>
                <a:spcPct val="0"/>
              </a:spcAft>
              <a:defRPr sz="3300">
                <a:solidFill>
                  <a:schemeClr val="tx2"/>
                </a:solidFill>
                <a:latin typeface="Garamond" pitchFamily="18" charset="0"/>
              </a:defRPr>
            </a:lvl7pPr>
            <a:lvl8pPr marL="1028700" algn="ctr" rtl="0" eaLnBrk="1" fontAlgn="base" hangingPunct="1">
              <a:spcBef>
                <a:spcPct val="0"/>
              </a:spcBef>
              <a:spcAft>
                <a:spcPct val="0"/>
              </a:spcAft>
              <a:defRPr sz="3300">
                <a:solidFill>
                  <a:schemeClr val="tx2"/>
                </a:solidFill>
                <a:latin typeface="Garamond" pitchFamily="18" charset="0"/>
              </a:defRPr>
            </a:lvl8pPr>
            <a:lvl9pPr marL="1371600" algn="ctr" rtl="0" eaLnBrk="1" fontAlgn="base" hangingPunct="1">
              <a:spcBef>
                <a:spcPct val="0"/>
              </a:spcBef>
              <a:spcAft>
                <a:spcPct val="0"/>
              </a:spcAft>
              <a:defRPr sz="3300">
                <a:solidFill>
                  <a:schemeClr val="tx2"/>
                </a:solidFill>
                <a:latin typeface="Garamond" pitchFamily="18" charset="0"/>
              </a:defRPr>
            </a:lvl9pPr>
          </a:lstStyle>
          <a:p>
            <a:r>
              <a:rPr lang="en-US" kern="0">
                <a:solidFill>
                  <a:schemeClr val="accent1">
                    <a:lumMod val="75000"/>
                  </a:schemeClr>
                </a:solidFill>
              </a:rPr>
              <a:t>Budget Goals</a:t>
            </a:r>
          </a:p>
        </p:txBody>
      </p:sp>
    </p:spTree>
    <p:extLst>
      <p:ext uri="{BB962C8B-B14F-4D97-AF65-F5344CB8AC3E}">
        <p14:creationId xmlns:p14="http://schemas.microsoft.com/office/powerpoint/2010/main" val="1964370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CBEC-84A1-E8D0-FC9D-B998A733B109}"/>
              </a:ext>
            </a:extLst>
          </p:cNvPr>
          <p:cNvSpPr>
            <a:spLocks noGrp="1"/>
          </p:cNvSpPr>
          <p:nvPr>
            <p:ph type="title"/>
          </p:nvPr>
        </p:nvSpPr>
        <p:spPr>
          <a:xfrm>
            <a:off x="0" y="0"/>
            <a:ext cx="4645025" cy="812800"/>
          </a:xfrm>
        </p:spPr>
        <p:txBody>
          <a:bodyPr/>
          <a:lstStyle/>
          <a:p>
            <a:r>
              <a:rPr lang="en-US" b="1">
                <a:solidFill>
                  <a:schemeClr val="accent1">
                    <a:lumMod val="75000"/>
                  </a:schemeClr>
                </a:solidFill>
              </a:rPr>
              <a:t>Budget Challenges</a:t>
            </a:r>
          </a:p>
        </p:txBody>
      </p:sp>
      <p:sp>
        <p:nvSpPr>
          <p:cNvPr id="4" name="Content Placeholder 3">
            <a:extLst>
              <a:ext uri="{FF2B5EF4-FFF2-40B4-BE49-F238E27FC236}">
                <a16:creationId xmlns:a16="http://schemas.microsoft.com/office/drawing/2014/main" id="{1118B007-A1E9-E635-99E9-873B3CCA1466}"/>
              </a:ext>
            </a:extLst>
          </p:cNvPr>
          <p:cNvSpPr>
            <a:spLocks noGrp="1"/>
          </p:cNvSpPr>
          <p:nvPr>
            <p:ph sz="half" idx="2"/>
          </p:nvPr>
        </p:nvSpPr>
        <p:spPr>
          <a:xfrm>
            <a:off x="457200" y="812800"/>
            <a:ext cx="4040188" cy="5232400"/>
          </a:xfrm>
        </p:spPr>
        <p:txBody>
          <a:bodyPr/>
          <a:lstStyle/>
          <a:p>
            <a:r>
              <a:rPr lang="en-US" dirty="0">
                <a:solidFill>
                  <a:schemeClr val="bg2"/>
                </a:solidFill>
              </a:rPr>
              <a:t>Inflation/Rising Costs</a:t>
            </a:r>
          </a:p>
          <a:p>
            <a:pPr lvl="1"/>
            <a:r>
              <a:rPr lang="en-US" dirty="0">
                <a:solidFill>
                  <a:schemeClr val="bg2"/>
                </a:solidFill>
              </a:rPr>
              <a:t>Personnel</a:t>
            </a:r>
          </a:p>
          <a:p>
            <a:pPr lvl="1"/>
            <a:r>
              <a:rPr lang="en-US" dirty="0">
                <a:solidFill>
                  <a:schemeClr val="bg2"/>
                </a:solidFill>
              </a:rPr>
              <a:t>Commodities</a:t>
            </a:r>
          </a:p>
          <a:p>
            <a:pPr lvl="1"/>
            <a:r>
              <a:rPr lang="en-US" dirty="0">
                <a:solidFill>
                  <a:schemeClr val="bg2"/>
                </a:solidFill>
              </a:rPr>
              <a:t>Outside Services</a:t>
            </a:r>
          </a:p>
          <a:p>
            <a:r>
              <a:rPr lang="en-US" dirty="0">
                <a:solidFill>
                  <a:schemeClr val="bg2"/>
                </a:solidFill>
              </a:rPr>
              <a:t>Environmental Challenges</a:t>
            </a:r>
          </a:p>
          <a:p>
            <a:r>
              <a:rPr lang="en-US" dirty="0">
                <a:solidFill>
                  <a:schemeClr val="bg2"/>
                </a:solidFill>
              </a:rPr>
              <a:t>Deferred Capital Investment</a:t>
            </a:r>
          </a:p>
          <a:p>
            <a:r>
              <a:rPr lang="en-US" dirty="0">
                <a:solidFill>
                  <a:schemeClr val="bg2"/>
                </a:solidFill>
              </a:rPr>
              <a:t>Operation &amp; Maintenance of New Capital Assets</a:t>
            </a:r>
          </a:p>
          <a:p>
            <a:r>
              <a:rPr lang="en-US" dirty="0"/>
              <a:t>LOST Share Renegotiation</a:t>
            </a:r>
          </a:p>
        </p:txBody>
      </p:sp>
      <p:sp>
        <p:nvSpPr>
          <p:cNvPr id="3" name="Slide Number Placeholder 2">
            <a:extLst>
              <a:ext uri="{FF2B5EF4-FFF2-40B4-BE49-F238E27FC236}">
                <a16:creationId xmlns:a16="http://schemas.microsoft.com/office/drawing/2014/main" id="{B60816D8-05F6-9E14-478C-9A1D3A4D975F}"/>
              </a:ext>
            </a:extLst>
          </p:cNvPr>
          <p:cNvSpPr>
            <a:spLocks noGrp="1"/>
          </p:cNvSpPr>
          <p:nvPr>
            <p:ph type="sldNum" sz="quarter" idx="11"/>
          </p:nvPr>
        </p:nvSpPr>
        <p:spPr/>
        <p:txBody>
          <a:bodyPr/>
          <a:lstStyle/>
          <a:p>
            <a:fld id="{F9092C4B-5256-42C0-99E7-1AA7CC438B26}" type="slidenum">
              <a:rPr lang="en-US" altLang="en-US" smtClean="0"/>
              <a:pPr/>
              <a:t>49</a:t>
            </a:fld>
            <a:endParaRPr lang="en-US" altLang="en-US"/>
          </a:p>
        </p:txBody>
      </p:sp>
      <p:sp>
        <p:nvSpPr>
          <p:cNvPr id="6" name="Content Placeholder 5">
            <a:extLst>
              <a:ext uri="{FF2B5EF4-FFF2-40B4-BE49-F238E27FC236}">
                <a16:creationId xmlns:a16="http://schemas.microsoft.com/office/drawing/2014/main" id="{92423156-2CC6-0630-F13E-BB46801CFCE3}"/>
              </a:ext>
            </a:extLst>
          </p:cNvPr>
          <p:cNvSpPr>
            <a:spLocks noGrp="1"/>
          </p:cNvSpPr>
          <p:nvPr>
            <p:ph sz="quarter" idx="4"/>
          </p:nvPr>
        </p:nvSpPr>
        <p:spPr>
          <a:xfrm>
            <a:off x="4645025" y="812800"/>
            <a:ext cx="4226259" cy="5590565"/>
          </a:xfrm>
        </p:spPr>
        <p:txBody>
          <a:bodyPr/>
          <a:lstStyle/>
          <a:p>
            <a:r>
              <a:rPr lang="en-US" dirty="0"/>
              <a:t>Equitable Path to Sustained Recovery &amp; Growth</a:t>
            </a:r>
          </a:p>
          <a:p>
            <a:r>
              <a:rPr lang="en-US" dirty="0"/>
              <a:t>Healthy &amp; Vibrant Neighborhoods</a:t>
            </a:r>
          </a:p>
          <a:p>
            <a:r>
              <a:rPr lang="en-US" dirty="0"/>
              <a:t>Gun/Violent Crime Reduction</a:t>
            </a:r>
          </a:p>
          <a:p>
            <a:r>
              <a:rPr lang="en-US" dirty="0"/>
              <a:t>Affordable Housing Investments &amp; Homelessness Solutions</a:t>
            </a:r>
          </a:p>
          <a:p>
            <a:r>
              <a:rPr lang="en-US" dirty="0"/>
              <a:t>Effective &amp; Reliable City Services</a:t>
            </a:r>
          </a:p>
          <a:p>
            <a:r>
              <a:rPr lang="en-US" dirty="0"/>
              <a:t>Organizational Health</a:t>
            </a:r>
          </a:p>
          <a:p>
            <a:endParaRPr lang="en-US" dirty="0"/>
          </a:p>
        </p:txBody>
      </p:sp>
      <p:sp>
        <p:nvSpPr>
          <p:cNvPr id="12" name="Title 1">
            <a:extLst>
              <a:ext uri="{FF2B5EF4-FFF2-40B4-BE49-F238E27FC236}">
                <a16:creationId xmlns:a16="http://schemas.microsoft.com/office/drawing/2014/main" id="{5E8F07EC-DAFF-2C70-A8CB-3CF8F5C36E5C}"/>
              </a:ext>
            </a:extLst>
          </p:cNvPr>
          <p:cNvSpPr txBox="1">
            <a:spLocks/>
          </p:cNvSpPr>
          <p:nvPr/>
        </p:nvSpPr>
        <p:spPr bwMode="auto">
          <a:xfrm>
            <a:off x="4498975" y="0"/>
            <a:ext cx="46450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1">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3300">
                <a:solidFill>
                  <a:schemeClr val="tx2"/>
                </a:solidFill>
                <a:latin typeface="Lato" pitchFamily="34" charset="0"/>
              </a:defRPr>
            </a:lvl2pPr>
            <a:lvl3pPr algn="ctr" rtl="0" eaLnBrk="1" fontAlgn="base" hangingPunct="1">
              <a:spcBef>
                <a:spcPct val="0"/>
              </a:spcBef>
              <a:spcAft>
                <a:spcPct val="0"/>
              </a:spcAft>
              <a:defRPr sz="3300">
                <a:solidFill>
                  <a:schemeClr val="tx2"/>
                </a:solidFill>
                <a:latin typeface="Lato" pitchFamily="34" charset="0"/>
              </a:defRPr>
            </a:lvl3pPr>
            <a:lvl4pPr algn="ctr" rtl="0" eaLnBrk="1" fontAlgn="base" hangingPunct="1">
              <a:spcBef>
                <a:spcPct val="0"/>
              </a:spcBef>
              <a:spcAft>
                <a:spcPct val="0"/>
              </a:spcAft>
              <a:defRPr sz="3300">
                <a:solidFill>
                  <a:schemeClr val="tx2"/>
                </a:solidFill>
                <a:latin typeface="Lato" pitchFamily="34" charset="0"/>
              </a:defRPr>
            </a:lvl4pPr>
            <a:lvl5pPr algn="ctr" rtl="0" eaLnBrk="1" fontAlgn="base" hangingPunct="1">
              <a:spcBef>
                <a:spcPct val="0"/>
              </a:spcBef>
              <a:spcAft>
                <a:spcPct val="0"/>
              </a:spcAft>
              <a:defRPr sz="3300">
                <a:solidFill>
                  <a:schemeClr val="tx2"/>
                </a:solidFill>
                <a:latin typeface="Lato" pitchFamily="34" charset="0"/>
              </a:defRPr>
            </a:lvl5pPr>
            <a:lvl6pPr marL="342900" algn="ctr" rtl="0" eaLnBrk="1" fontAlgn="base" hangingPunct="1">
              <a:spcBef>
                <a:spcPct val="0"/>
              </a:spcBef>
              <a:spcAft>
                <a:spcPct val="0"/>
              </a:spcAft>
              <a:defRPr sz="3300">
                <a:solidFill>
                  <a:schemeClr val="tx2"/>
                </a:solidFill>
                <a:latin typeface="Garamond" pitchFamily="18" charset="0"/>
              </a:defRPr>
            </a:lvl6pPr>
            <a:lvl7pPr marL="685800" algn="ctr" rtl="0" eaLnBrk="1" fontAlgn="base" hangingPunct="1">
              <a:spcBef>
                <a:spcPct val="0"/>
              </a:spcBef>
              <a:spcAft>
                <a:spcPct val="0"/>
              </a:spcAft>
              <a:defRPr sz="3300">
                <a:solidFill>
                  <a:schemeClr val="tx2"/>
                </a:solidFill>
                <a:latin typeface="Garamond" pitchFamily="18" charset="0"/>
              </a:defRPr>
            </a:lvl7pPr>
            <a:lvl8pPr marL="1028700" algn="ctr" rtl="0" eaLnBrk="1" fontAlgn="base" hangingPunct="1">
              <a:spcBef>
                <a:spcPct val="0"/>
              </a:spcBef>
              <a:spcAft>
                <a:spcPct val="0"/>
              </a:spcAft>
              <a:defRPr sz="3300">
                <a:solidFill>
                  <a:schemeClr val="tx2"/>
                </a:solidFill>
                <a:latin typeface="Garamond" pitchFamily="18" charset="0"/>
              </a:defRPr>
            </a:lvl8pPr>
            <a:lvl9pPr marL="1371600" algn="ctr" rtl="0" eaLnBrk="1" fontAlgn="base" hangingPunct="1">
              <a:spcBef>
                <a:spcPct val="0"/>
              </a:spcBef>
              <a:spcAft>
                <a:spcPct val="0"/>
              </a:spcAft>
              <a:defRPr sz="3300">
                <a:solidFill>
                  <a:schemeClr val="tx2"/>
                </a:solidFill>
                <a:latin typeface="Garamond" pitchFamily="18" charset="0"/>
              </a:defRPr>
            </a:lvl9pPr>
          </a:lstStyle>
          <a:p>
            <a:r>
              <a:rPr lang="en-US" kern="0">
                <a:solidFill>
                  <a:schemeClr val="accent1">
                    <a:lumMod val="75000"/>
                  </a:schemeClr>
                </a:solidFill>
              </a:rPr>
              <a:t>Budget Goals</a:t>
            </a:r>
          </a:p>
        </p:txBody>
      </p:sp>
    </p:spTree>
    <p:extLst>
      <p:ext uri="{BB962C8B-B14F-4D97-AF65-F5344CB8AC3E}">
        <p14:creationId xmlns:p14="http://schemas.microsoft.com/office/powerpoint/2010/main" val="2131519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CF0F91-43F3-9835-8768-3A2437D51874}"/>
              </a:ext>
            </a:extLst>
          </p:cNvPr>
          <p:cNvSpPr>
            <a:spLocks noGrp="1"/>
          </p:cNvSpPr>
          <p:nvPr>
            <p:ph type="sldNum" sz="quarter" idx="10"/>
          </p:nvPr>
        </p:nvSpPr>
        <p:spPr/>
        <p:txBody>
          <a:bodyPr/>
          <a:lstStyle/>
          <a:p>
            <a:fld id="{F9092C4B-5256-42C0-99E7-1AA7CC438B26}" type="slidenum">
              <a:rPr lang="en-US" altLang="en-US" smtClean="0"/>
              <a:pPr/>
              <a:t>5</a:t>
            </a:fld>
            <a:endParaRPr lang="en-US" altLang="en-US"/>
          </a:p>
        </p:txBody>
      </p:sp>
      <p:graphicFrame>
        <p:nvGraphicFramePr>
          <p:cNvPr id="4" name="Table 3">
            <a:extLst>
              <a:ext uri="{FF2B5EF4-FFF2-40B4-BE49-F238E27FC236}">
                <a16:creationId xmlns:a16="http://schemas.microsoft.com/office/drawing/2014/main" id="{0C244FCB-7DA0-1A0B-D641-262F7756F85C}"/>
              </a:ext>
            </a:extLst>
          </p:cNvPr>
          <p:cNvGraphicFramePr>
            <a:graphicFrameLocks noGrp="1"/>
          </p:cNvGraphicFramePr>
          <p:nvPr>
            <p:extLst>
              <p:ext uri="{D42A27DB-BD31-4B8C-83A1-F6EECF244321}">
                <p14:modId xmlns:p14="http://schemas.microsoft.com/office/powerpoint/2010/main" val="1082100753"/>
              </p:ext>
            </p:extLst>
          </p:nvPr>
        </p:nvGraphicFramePr>
        <p:xfrm>
          <a:off x="765594" y="1304745"/>
          <a:ext cx="7750030" cy="3754192"/>
        </p:xfrm>
        <a:graphic>
          <a:graphicData uri="http://schemas.openxmlformats.org/drawingml/2006/table">
            <a:tbl>
              <a:tblPr firstRow="1" bandRow="1">
                <a:tableStyleId>{5C22544A-7EE6-4342-B048-85BDC9FD1C3A}</a:tableStyleId>
              </a:tblPr>
              <a:tblGrid>
                <a:gridCol w="4154744">
                  <a:extLst>
                    <a:ext uri="{9D8B030D-6E8A-4147-A177-3AD203B41FA5}">
                      <a16:colId xmlns:a16="http://schemas.microsoft.com/office/drawing/2014/main" val="1695676829"/>
                    </a:ext>
                  </a:extLst>
                </a:gridCol>
                <a:gridCol w="1797643">
                  <a:extLst>
                    <a:ext uri="{9D8B030D-6E8A-4147-A177-3AD203B41FA5}">
                      <a16:colId xmlns:a16="http://schemas.microsoft.com/office/drawing/2014/main" val="77398362"/>
                    </a:ext>
                  </a:extLst>
                </a:gridCol>
                <a:gridCol w="1797643">
                  <a:extLst>
                    <a:ext uri="{9D8B030D-6E8A-4147-A177-3AD203B41FA5}">
                      <a16:colId xmlns:a16="http://schemas.microsoft.com/office/drawing/2014/main" val="354356064"/>
                    </a:ext>
                  </a:extLst>
                </a:gridCol>
              </a:tblGrid>
              <a:tr h="469274">
                <a:tc>
                  <a:txBody>
                    <a:bodyPr/>
                    <a:lstStyle/>
                    <a:p>
                      <a:pPr algn="ctr"/>
                      <a:r>
                        <a:rPr lang="en-US" sz="1800" b="1" dirty="0">
                          <a:effectLst/>
                        </a:rPr>
                        <a:t>Rank</a:t>
                      </a:r>
                    </a:p>
                  </a:txBody>
                  <a:tcPr marL="68580" marR="68580" marT="0" marB="0" anchor="b"/>
                </a:tc>
                <a:tc>
                  <a:txBody>
                    <a:bodyPr/>
                    <a:lstStyle/>
                    <a:p>
                      <a:pPr lvl="0" algn="ctr">
                        <a:buNone/>
                      </a:pPr>
                      <a:r>
                        <a:rPr lang="en-US" sz="1800" b="1" dirty="0">
                          <a:effectLst/>
                        </a:rPr>
                        <a:t>Current</a:t>
                      </a:r>
                    </a:p>
                  </a:txBody>
                  <a:tcPr marL="68580" marR="68580" marT="0" marB="0" anchor="b"/>
                </a:tc>
                <a:tc>
                  <a:txBody>
                    <a:bodyPr/>
                    <a:lstStyle/>
                    <a:p>
                      <a:pPr algn="ctr"/>
                      <a:r>
                        <a:rPr lang="en-US" sz="1800" b="1" dirty="0">
                          <a:effectLst/>
                        </a:rPr>
                        <a:t>Minimum</a:t>
                      </a:r>
                    </a:p>
                  </a:txBody>
                  <a:tcPr marL="68580" marR="68580" marT="0" marB="0" anchor="b"/>
                </a:tc>
                <a:extLst>
                  <a:ext uri="{0D108BD9-81ED-4DB2-BD59-A6C34878D82A}">
                    <a16:rowId xmlns:a16="http://schemas.microsoft.com/office/drawing/2014/main" val="3418299031"/>
                  </a:ext>
                </a:extLst>
              </a:tr>
              <a:tr h="469274">
                <a:tc>
                  <a:txBody>
                    <a:bodyPr/>
                    <a:lstStyle/>
                    <a:p>
                      <a:r>
                        <a:rPr lang="en-US" sz="1800" b="1" dirty="0">
                          <a:effectLst/>
                        </a:rPr>
                        <a:t>Adv. Firefighter</a:t>
                      </a:r>
                    </a:p>
                  </a:txBody>
                  <a:tcPr marL="68580" marR="68580" marT="0" marB="0" anchor="b"/>
                </a:tc>
                <a:tc>
                  <a:txBody>
                    <a:bodyPr/>
                    <a:lstStyle/>
                    <a:p>
                      <a:pPr lvl="0" algn="ctr">
                        <a:buNone/>
                      </a:pPr>
                      <a:r>
                        <a:rPr lang="en-US" sz="1800" b="1" dirty="0">
                          <a:effectLst/>
                        </a:rPr>
                        <a:t>$44,330</a:t>
                      </a:r>
                    </a:p>
                  </a:txBody>
                  <a:tcPr marL="68580" marR="68580" marT="0" marB="0" anchor="b"/>
                </a:tc>
                <a:tc>
                  <a:txBody>
                    <a:bodyPr/>
                    <a:lstStyle/>
                    <a:p>
                      <a:pPr algn="ctr"/>
                      <a:r>
                        <a:rPr lang="en-US" sz="1800" b="1" dirty="0">
                          <a:effectLst/>
                        </a:rPr>
                        <a:t>$48,000</a:t>
                      </a:r>
                    </a:p>
                  </a:txBody>
                  <a:tcPr marL="68580" marR="68580" marT="0" marB="0" anchor="b"/>
                </a:tc>
                <a:extLst>
                  <a:ext uri="{0D108BD9-81ED-4DB2-BD59-A6C34878D82A}">
                    <a16:rowId xmlns:a16="http://schemas.microsoft.com/office/drawing/2014/main" val="3504124458"/>
                  </a:ext>
                </a:extLst>
              </a:tr>
              <a:tr h="469274">
                <a:tc>
                  <a:txBody>
                    <a:bodyPr/>
                    <a:lstStyle/>
                    <a:p>
                      <a:r>
                        <a:rPr lang="en-US" sz="1800" b="1" dirty="0">
                          <a:effectLst/>
                        </a:rPr>
                        <a:t>Fire Engineer</a:t>
                      </a:r>
                    </a:p>
                  </a:txBody>
                  <a:tcPr marL="68580" marR="68580" marT="0" marB="0" anchor="b"/>
                </a:tc>
                <a:tc>
                  <a:txBody>
                    <a:bodyPr/>
                    <a:lstStyle/>
                    <a:p>
                      <a:pPr lvl="0" algn="ctr">
                        <a:buNone/>
                      </a:pPr>
                      <a:r>
                        <a:rPr lang="en-US" sz="1800" b="1" dirty="0">
                          <a:effectLst/>
                        </a:rPr>
                        <a:t>$58,290</a:t>
                      </a:r>
                    </a:p>
                  </a:txBody>
                  <a:tcPr marL="68580" marR="68580" marT="0" marB="0" anchor="b"/>
                </a:tc>
                <a:tc>
                  <a:txBody>
                    <a:bodyPr/>
                    <a:lstStyle/>
                    <a:p>
                      <a:pPr algn="ctr"/>
                      <a:r>
                        <a:rPr lang="en-US" sz="1800" b="1" dirty="0">
                          <a:effectLst/>
                        </a:rPr>
                        <a:t>$61,408</a:t>
                      </a:r>
                    </a:p>
                  </a:txBody>
                  <a:tcPr marL="68580" marR="68580" marT="0" marB="0" anchor="b"/>
                </a:tc>
                <a:extLst>
                  <a:ext uri="{0D108BD9-81ED-4DB2-BD59-A6C34878D82A}">
                    <a16:rowId xmlns:a16="http://schemas.microsoft.com/office/drawing/2014/main" val="643636525"/>
                  </a:ext>
                </a:extLst>
              </a:tr>
              <a:tr h="469274">
                <a:tc>
                  <a:txBody>
                    <a:bodyPr/>
                    <a:lstStyle/>
                    <a:p>
                      <a:r>
                        <a:rPr lang="en-US" sz="1800" b="1" dirty="0">
                          <a:effectLst/>
                        </a:rPr>
                        <a:t>Fire Investigator</a:t>
                      </a:r>
                    </a:p>
                  </a:txBody>
                  <a:tcPr marL="68580" marR="68580" marT="0" marB="0" anchor="b"/>
                </a:tc>
                <a:tc>
                  <a:txBody>
                    <a:bodyPr/>
                    <a:lstStyle/>
                    <a:p>
                      <a:pPr lvl="0" algn="ctr">
                        <a:buNone/>
                      </a:pPr>
                      <a:r>
                        <a:rPr lang="en-US" sz="1800" b="1" dirty="0">
                          <a:effectLst/>
                        </a:rPr>
                        <a:t>$58,290</a:t>
                      </a:r>
                    </a:p>
                  </a:txBody>
                  <a:tcPr marL="68580" marR="68580" marT="0" marB="0" anchor="b"/>
                </a:tc>
                <a:tc>
                  <a:txBody>
                    <a:bodyPr/>
                    <a:lstStyle/>
                    <a:p>
                      <a:pPr algn="ctr"/>
                      <a:r>
                        <a:rPr lang="en-US" sz="1800" b="1" dirty="0">
                          <a:effectLst/>
                        </a:rPr>
                        <a:t>$61,408</a:t>
                      </a:r>
                    </a:p>
                  </a:txBody>
                  <a:tcPr marL="68580" marR="68580" marT="0" marB="0" anchor="b"/>
                </a:tc>
                <a:extLst>
                  <a:ext uri="{0D108BD9-81ED-4DB2-BD59-A6C34878D82A}">
                    <a16:rowId xmlns:a16="http://schemas.microsoft.com/office/drawing/2014/main" val="979688341"/>
                  </a:ext>
                </a:extLst>
              </a:tr>
              <a:tr h="469274">
                <a:tc>
                  <a:txBody>
                    <a:bodyPr/>
                    <a:lstStyle/>
                    <a:p>
                      <a:r>
                        <a:rPr lang="en-US" sz="1800" b="1" dirty="0">
                          <a:effectLst/>
                        </a:rPr>
                        <a:t>Fire Prevention Inspector</a:t>
                      </a:r>
                    </a:p>
                  </a:txBody>
                  <a:tcPr marL="68580" marR="68580" marT="0" marB="0" anchor="b"/>
                </a:tc>
                <a:tc>
                  <a:txBody>
                    <a:bodyPr/>
                    <a:lstStyle/>
                    <a:p>
                      <a:pPr lvl="0" algn="ctr">
                        <a:buNone/>
                      </a:pPr>
                      <a:r>
                        <a:rPr lang="en-US" sz="1800" b="1" dirty="0">
                          <a:effectLst/>
                        </a:rPr>
                        <a:t>$58,290</a:t>
                      </a:r>
                    </a:p>
                  </a:txBody>
                  <a:tcPr marL="68580" marR="68580" marT="0" marB="0" anchor="b"/>
                </a:tc>
                <a:tc>
                  <a:txBody>
                    <a:bodyPr/>
                    <a:lstStyle/>
                    <a:p>
                      <a:pPr algn="ctr"/>
                      <a:r>
                        <a:rPr lang="en-US" sz="1800" b="1" dirty="0">
                          <a:effectLst/>
                        </a:rPr>
                        <a:t>$61,408</a:t>
                      </a:r>
                    </a:p>
                  </a:txBody>
                  <a:tcPr marL="68580" marR="68580" marT="0" marB="0" anchor="b"/>
                </a:tc>
                <a:extLst>
                  <a:ext uri="{0D108BD9-81ED-4DB2-BD59-A6C34878D82A}">
                    <a16:rowId xmlns:a16="http://schemas.microsoft.com/office/drawing/2014/main" val="2634104296"/>
                  </a:ext>
                </a:extLst>
              </a:tr>
              <a:tr h="469274">
                <a:tc>
                  <a:txBody>
                    <a:bodyPr/>
                    <a:lstStyle/>
                    <a:p>
                      <a:r>
                        <a:rPr lang="en-US" sz="1800" b="1" dirty="0">
                          <a:effectLst/>
                        </a:rPr>
                        <a:t>Fire Captain</a:t>
                      </a:r>
                    </a:p>
                  </a:txBody>
                  <a:tcPr marL="68580" marR="68580" marT="0" marB="0" anchor="b"/>
                </a:tc>
                <a:tc>
                  <a:txBody>
                    <a:bodyPr/>
                    <a:lstStyle/>
                    <a:p>
                      <a:pPr lvl="0" algn="ctr">
                        <a:buNone/>
                      </a:pPr>
                      <a:r>
                        <a:rPr lang="en-US" sz="1800" b="1" dirty="0">
                          <a:effectLst/>
                        </a:rPr>
                        <a:t>$75,375</a:t>
                      </a:r>
                    </a:p>
                  </a:txBody>
                  <a:tcPr marL="68580" marR="68580" marT="0" marB="0" anchor="b"/>
                </a:tc>
                <a:tc>
                  <a:txBody>
                    <a:bodyPr/>
                    <a:lstStyle/>
                    <a:p>
                      <a:pPr algn="ctr"/>
                      <a:r>
                        <a:rPr lang="en-US" sz="1800" b="1" dirty="0">
                          <a:effectLst/>
                        </a:rPr>
                        <a:t>*$75,375</a:t>
                      </a:r>
                    </a:p>
                  </a:txBody>
                  <a:tcPr marL="68580" marR="68580" marT="0" marB="0" anchor="b"/>
                </a:tc>
                <a:extLst>
                  <a:ext uri="{0D108BD9-81ED-4DB2-BD59-A6C34878D82A}">
                    <a16:rowId xmlns:a16="http://schemas.microsoft.com/office/drawing/2014/main" val="3582213060"/>
                  </a:ext>
                </a:extLst>
              </a:tr>
              <a:tr h="469274">
                <a:tc>
                  <a:txBody>
                    <a:bodyPr/>
                    <a:lstStyle/>
                    <a:p>
                      <a:r>
                        <a:rPr lang="en-US" sz="1800" b="1" dirty="0">
                          <a:effectLst/>
                        </a:rPr>
                        <a:t>Battalion Chief</a:t>
                      </a:r>
                    </a:p>
                  </a:txBody>
                  <a:tcPr marL="68580" marR="68580" marT="0" marB="0" anchor="b"/>
                </a:tc>
                <a:tc>
                  <a:txBody>
                    <a:bodyPr/>
                    <a:lstStyle/>
                    <a:p>
                      <a:pPr lvl="0" algn="ctr">
                        <a:buNone/>
                      </a:pPr>
                      <a:r>
                        <a:rPr lang="en-US" sz="1800" b="1" dirty="0">
                          <a:effectLst/>
                        </a:rPr>
                        <a:t>$85,425</a:t>
                      </a:r>
                    </a:p>
                  </a:txBody>
                  <a:tcPr marL="68580" marR="68580" marT="0" marB="0" anchor="b"/>
                </a:tc>
                <a:tc>
                  <a:txBody>
                    <a:bodyPr/>
                    <a:lstStyle/>
                    <a:p>
                      <a:pPr algn="ctr"/>
                      <a:r>
                        <a:rPr lang="en-US" sz="1800" b="1" dirty="0">
                          <a:effectLst/>
                        </a:rPr>
                        <a:t>*$85,425</a:t>
                      </a:r>
                    </a:p>
                  </a:txBody>
                  <a:tcPr marL="68580" marR="68580" marT="0" marB="0" anchor="b"/>
                </a:tc>
                <a:extLst>
                  <a:ext uri="{0D108BD9-81ED-4DB2-BD59-A6C34878D82A}">
                    <a16:rowId xmlns:a16="http://schemas.microsoft.com/office/drawing/2014/main" val="705199814"/>
                  </a:ext>
                </a:extLst>
              </a:tr>
              <a:tr h="469274">
                <a:tc>
                  <a:txBody>
                    <a:bodyPr/>
                    <a:lstStyle/>
                    <a:p>
                      <a:r>
                        <a:rPr lang="en-US" sz="1800" b="1" dirty="0">
                          <a:effectLst/>
                        </a:rPr>
                        <a:t>Asst. Chief</a:t>
                      </a:r>
                    </a:p>
                  </a:txBody>
                  <a:tcPr marL="68580" marR="68580" marT="0" marB="0" anchor="b"/>
                </a:tc>
                <a:tc>
                  <a:txBody>
                    <a:bodyPr/>
                    <a:lstStyle/>
                    <a:p>
                      <a:pPr lvl="0" algn="ctr">
                        <a:buNone/>
                      </a:pPr>
                      <a:r>
                        <a:rPr lang="en-US" sz="1800" b="1" dirty="0">
                          <a:effectLst/>
                        </a:rPr>
                        <a:t>$110,550</a:t>
                      </a:r>
                    </a:p>
                  </a:txBody>
                  <a:tcPr marL="68580" marR="68580" marT="0" marB="0" anchor="b"/>
                </a:tc>
                <a:tc>
                  <a:txBody>
                    <a:bodyPr/>
                    <a:lstStyle/>
                    <a:p>
                      <a:pPr algn="ctr"/>
                      <a:r>
                        <a:rPr lang="en-US" sz="1800" b="1" dirty="0">
                          <a:effectLst/>
                        </a:rPr>
                        <a:t>*$110,550</a:t>
                      </a:r>
                    </a:p>
                  </a:txBody>
                  <a:tcPr marL="68580" marR="68580" marT="0" marB="0" anchor="b"/>
                </a:tc>
                <a:extLst>
                  <a:ext uri="{0D108BD9-81ED-4DB2-BD59-A6C34878D82A}">
                    <a16:rowId xmlns:a16="http://schemas.microsoft.com/office/drawing/2014/main" val="1217654270"/>
                  </a:ext>
                </a:extLst>
              </a:tr>
            </a:tbl>
          </a:graphicData>
        </a:graphic>
      </p:graphicFrame>
      <p:sp>
        <p:nvSpPr>
          <p:cNvPr id="6" name="TextBox 5">
            <a:extLst>
              <a:ext uri="{FF2B5EF4-FFF2-40B4-BE49-F238E27FC236}">
                <a16:creationId xmlns:a16="http://schemas.microsoft.com/office/drawing/2014/main" id="{09BDBA64-1FCD-D268-0419-4448687B0150}"/>
              </a:ext>
            </a:extLst>
          </p:cNvPr>
          <p:cNvSpPr txBox="1"/>
          <p:nvPr/>
        </p:nvSpPr>
        <p:spPr>
          <a:xfrm>
            <a:off x="3200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8" name="TextBox 7">
            <a:extLst>
              <a:ext uri="{FF2B5EF4-FFF2-40B4-BE49-F238E27FC236}">
                <a16:creationId xmlns:a16="http://schemas.microsoft.com/office/drawing/2014/main" id="{656A4DB3-9E85-3851-6C63-E78A587E2BDA}"/>
              </a:ext>
            </a:extLst>
          </p:cNvPr>
          <p:cNvSpPr txBox="1"/>
          <p:nvPr/>
        </p:nvSpPr>
        <p:spPr>
          <a:xfrm>
            <a:off x="563821" y="629219"/>
            <a:ext cx="82469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cs typeface="Arial"/>
              </a:rPr>
              <a:t>Starting Pay Proposal for Adv. Firefighter Recruitment &amp; Retention</a:t>
            </a:r>
          </a:p>
        </p:txBody>
      </p:sp>
      <p:sp>
        <p:nvSpPr>
          <p:cNvPr id="9" name="TextBox 8">
            <a:extLst>
              <a:ext uri="{FF2B5EF4-FFF2-40B4-BE49-F238E27FC236}">
                <a16:creationId xmlns:a16="http://schemas.microsoft.com/office/drawing/2014/main" id="{0784CCAE-D2A5-FCFA-1EA3-3557537B67CC}"/>
              </a:ext>
            </a:extLst>
          </p:cNvPr>
          <p:cNvSpPr txBox="1"/>
          <p:nvPr/>
        </p:nvSpPr>
        <p:spPr>
          <a:xfrm>
            <a:off x="737839" y="5430644"/>
            <a:ext cx="67204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0E101A"/>
                </a:solidFill>
                <a:latin typeface="Arial"/>
                <a:cs typeface="Arial"/>
              </a:rPr>
              <a:t>The approximate cost of the Fire proposal is</a:t>
            </a:r>
            <a:r>
              <a:rPr lang="en-US" sz="1800" b="1" dirty="0">
                <a:solidFill>
                  <a:srgbClr val="0E101A"/>
                </a:solidFill>
                <a:latin typeface="Arial"/>
                <a:cs typeface="Arial"/>
              </a:rPr>
              <a:t> $896,488 </a:t>
            </a:r>
            <a:r>
              <a:rPr lang="en-US" sz="1800" dirty="0">
                <a:solidFill>
                  <a:srgbClr val="0E101A"/>
                </a:solidFill>
                <a:latin typeface="Arial"/>
                <a:cs typeface="Arial"/>
              </a:rPr>
              <a:t>annually.</a:t>
            </a:r>
            <a:endParaRPr lang="en-US" sz="1800" dirty="0"/>
          </a:p>
        </p:txBody>
      </p:sp>
    </p:spTree>
    <p:extLst>
      <p:ext uri="{BB962C8B-B14F-4D97-AF65-F5344CB8AC3E}">
        <p14:creationId xmlns:p14="http://schemas.microsoft.com/office/powerpoint/2010/main" val="3279851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CBEC-84A1-E8D0-FC9D-B998A733B109}"/>
              </a:ext>
            </a:extLst>
          </p:cNvPr>
          <p:cNvSpPr>
            <a:spLocks noGrp="1"/>
          </p:cNvSpPr>
          <p:nvPr>
            <p:ph type="title"/>
          </p:nvPr>
        </p:nvSpPr>
        <p:spPr>
          <a:xfrm>
            <a:off x="0" y="0"/>
            <a:ext cx="4497388" cy="812800"/>
          </a:xfrm>
        </p:spPr>
        <p:txBody>
          <a:bodyPr/>
          <a:lstStyle/>
          <a:p>
            <a:r>
              <a:rPr lang="en-US" b="1">
                <a:solidFill>
                  <a:schemeClr val="accent1">
                    <a:lumMod val="75000"/>
                  </a:schemeClr>
                </a:solidFill>
              </a:rPr>
              <a:t>Budget Opportunities</a:t>
            </a:r>
          </a:p>
        </p:txBody>
      </p:sp>
      <p:sp>
        <p:nvSpPr>
          <p:cNvPr id="4" name="Content Placeholder 3">
            <a:extLst>
              <a:ext uri="{FF2B5EF4-FFF2-40B4-BE49-F238E27FC236}">
                <a16:creationId xmlns:a16="http://schemas.microsoft.com/office/drawing/2014/main" id="{1118B007-A1E9-E635-99E9-873B3CCA1466}"/>
              </a:ext>
            </a:extLst>
          </p:cNvPr>
          <p:cNvSpPr>
            <a:spLocks noGrp="1"/>
          </p:cNvSpPr>
          <p:nvPr>
            <p:ph sz="half" idx="2"/>
          </p:nvPr>
        </p:nvSpPr>
        <p:spPr>
          <a:xfrm>
            <a:off x="457200" y="1083733"/>
            <a:ext cx="4040188" cy="4961467"/>
          </a:xfrm>
        </p:spPr>
        <p:txBody>
          <a:bodyPr/>
          <a:lstStyle/>
          <a:p>
            <a:r>
              <a:rPr lang="en-US"/>
              <a:t>Stronger than anticipated economic recovery</a:t>
            </a:r>
          </a:p>
          <a:p>
            <a:pPr lvl="1"/>
            <a:r>
              <a:rPr lang="en-US"/>
              <a:t>11.3% increase in FY22 budgeted revenue</a:t>
            </a:r>
          </a:p>
          <a:p>
            <a:pPr lvl="1"/>
            <a:r>
              <a:rPr lang="en-US"/>
              <a:t>19.6% increase in FY22 revenue collections thru May</a:t>
            </a:r>
          </a:p>
        </p:txBody>
      </p:sp>
      <p:sp>
        <p:nvSpPr>
          <p:cNvPr id="3" name="Slide Number Placeholder 2">
            <a:extLst>
              <a:ext uri="{FF2B5EF4-FFF2-40B4-BE49-F238E27FC236}">
                <a16:creationId xmlns:a16="http://schemas.microsoft.com/office/drawing/2014/main" id="{B60816D8-05F6-9E14-478C-9A1D3A4D975F}"/>
              </a:ext>
            </a:extLst>
          </p:cNvPr>
          <p:cNvSpPr>
            <a:spLocks noGrp="1"/>
          </p:cNvSpPr>
          <p:nvPr>
            <p:ph type="sldNum" sz="quarter" idx="11"/>
          </p:nvPr>
        </p:nvSpPr>
        <p:spPr/>
        <p:txBody>
          <a:bodyPr/>
          <a:lstStyle/>
          <a:p>
            <a:fld id="{F9092C4B-5256-42C0-99E7-1AA7CC438B26}" type="slidenum">
              <a:rPr lang="en-US" altLang="en-US" smtClean="0"/>
              <a:pPr/>
              <a:t>50</a:t>
            </a:fld>
            <a:endParaRPr lang="en-US" altLang="en-US"/>
          </a:p>
        </p:txBody>
      </p:sp>
      <p:graphicFrame>
        <p:nvGraphicFramePr>
          <p:cNvPr id="8" name="Content Placeholder 7">
            <a:extLst>
              <a:ext uri="{FF2B5EF4-FFF2-40B4-BE49-F238E27FC236}">
                <a16:creationId xmlns:a16="http://schemas.microsoft.com/office/drawing/2014/main" id="{A9500800-58E6-2A01-7E03-9A33283CF6F0}"/>
              </a:ext>
            </a:extLst>
          </p:cNvPr>
          <p:cNvGraphicFramePr>
            <a:graphicFrameLocks noGrp="1"/>
          </p:cNvGraphicFramePr>
          <p:nvPr>
            <p:ph sz="quarter" idx="4"/>
            <p:extLst>
              <p:ext uri="{D42A27DB-BD31-4B8C-83A1-F6EECF244321}">
                <p14:modId xmlns:p14="http://schemas.microsoft.com/office/powerpoint/2010/main" val="3171094651"/>
              </p:ext>
            </p:extLst>
          </p:nvPr>
        </p:nvGraphicFramePr>
        <p:xfrm>
          <a:off x="4535153" y="208547"/>
          <a:ext cx="4041775" cy="6194819"/>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Rounded Corners 8">
            <a:extLst>
              <a:ext uri="{FF2B5EF4-FFF2-40B4-BE49-F238E27FC236}">
                <a16:creationId xmlns:a16="http://schemas.microsoft.com/office/drawing/2014/main" id="{53CAC450-6506-0538-96E9-C8EDF2842C31}"/>
              </a:ext>
            </a:extLst>
          </p:cNvPr>
          <p:cNvSpPr/>
          <p:nvPr/>
        </p:nvSpPr>
        <p:spPr>
          <a:xfrm>
            <a:off x="425115" y="3450335"/>
            <a:ext cx="2478505" cy="812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b="1">
                <a:latin typeface="Lato" panose="020F0502020204030203" pitchFamily="34" charset="0"/>
                <a:ea typeface="Lato" panose="020F0502020204030203" pitchFamily="34" charset="0"/>
                <a:cs typeface="Lato" panose="020F0502020204030203" pitchFamily="34" charset="0"/>
              </a:rPr>
              <a:t>Hotel/Motel</a:t>
            </a:r>
          </a:p>
        </p:txBody>
      </p:sp>
      <p:sp>
        <p:nvSpPr>
          <p:cNvPr id="10" name="Rectangle: Rounded Corners 9">
            <a:extLst>
              <a:ext uri="{FF2B5EF4-FFF2-40B4-BE49-F238E27FC236}">
                <a16:creationId xmlns:a16="http://schemas.microsoft.com/office/drawing/2014/main" id="{B3E48CD7-C4EA-304D-52BE-EAC55D83645F}"/>
              </a:ext>
            </a:extLst>
          </p:cNvPr>
          <p:cNvSpPr/>
          <p:nvPr/>
        </p:nvSpPr>
        <p:spPr>
          <a:xfrm>
            <a:off x="1286167" y="4406128"/>
            <a:ext cx="2478505" cy="8128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latin typeface="Lato" panose="020F0502020204030203" pitchFamily="34" charset="0"/>
                <a:ea typeface="Lato" panose="020F0502020204030203" pitchFamily="34" charset="0"/>
                <a:cs typeface="Lato" panose="020F0502020204030203" pitchFamily="34" charset="0"/>
              </a:rPr>
              <a:t>Sales Tax</a:t>
            </a:r>
          </a:p>
        </p:txBody>
      </p:sp>
      <p:sp>
        <p:nvSpPr>
          <p:cNvPr id="11" name="Rectangle: Rounded Corners 10">
            <a:extLst>
              <a:ext uri="{FF2B5EF4-FFF2-40B4-BE49-F238E27FC236}">
                <a16:creationId xmlns:a16="http://schemas.microsoft.com/office/drawing/2014/main" id="{F83C2610-1045-7285-E81C-710BAB7CB88E}"/>
              </a:ext>
            </a:extLst>
          </p:cNvPr>
          <p:cNvSpPr/>
          <p:nvPr/>
        </p:nvSpPr>
        <p:spPr>
          <a:xfrm>
            <a:off x="2147219" y="5361921"/>
            <a:ext cx="2478505" cy="812800"/>
          </a:xfrm>
          <a:prstGeom prst="roundRect">
            <a:avLst/>
          </a:prstGeom>
          <a:solidFill>
            <a:schemeClr val="bg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b="1">
                <a:latin typeface="Lato" panose="020F0502020204030203" pitchFamily="34" charset="0"/>
                <a:ea typeface="Lato" panose="020F0502020204030203" pitchFamily="34" charset="0"/>
                <a:cs typeface="Lato" panose="020F0502020204030203" pitchFamily="34" charset="0"/>
              </a:rPr>
              <a:t>Property Tax</a:t>
            </a:r>
          </a:p>
        </p:txBody>
      </p:sp>
    </p:spTree>
    <p:extLst>
      <p:ext uri="{BB962C8B-B14F-4D97-AF65-F5344CB8AC3E}">
        <p14:creationId xmlns:p14="http://schemas.microsoft.com/office/powerpoint/2010/main" val="656611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CBEC-84A1-E8D0-FC9D-B998A733B109}"/>
              </a:ext>
            </a:extLst>
          </p:cNvPr>
          <p:cNvSpPr>
            <a:spLocks noGrp="1"/>
          </p:cNvSpPr>
          <p:nvPr>
            <p:ph type="title"/>
          </p:nvPr>
        </p:nvSpPr>
        <p:spPr>
          <a:xfrm>
            <a:off x="0" y="0"/>
            <a:ext cx="4497388" cy="812800"/>
          </a:xfrm>
        </p:spPr>
        <p:txBody>
          <a:bodyPr/>
          <a:lstStyle/>
          <a:p>
            <a:r>
              <a:rPr lang="en-US" b="1">
                <a:solidFill>
                  <a:schemeClr val="accent1">
                    <a:lumMod val="75000"/>
                  </a:schemeClr>
                </a:solidFill>
              </a:rPr>
              <a:t>Budget Opportunities</a:t>
            </a:r>
          </a:p>
        </p:txBody>
      </p:sp>
      <p:sp>
        <p:nvSpPr>
          <p:cNvPr id="4" name="Content Placeholder 3">
            <a:extLst>
              <a:ext uri="{FF2B5EF4-FFF2-40B4-BE49-F238E27FC236}">
                <a16:creationId xmlns:a16="http://schemas.microsoft.com/office/drawing/2014/main" id="{1118B007-A1E9-E635-99E9-873B3CCA1466}"/>
              </a:ext>
            </a:extLst>
          </p:cNvPr>
          <p:cNvSpPr>
            <a:spLocks noGrp="1"/>
          </p:cNvSpPr>
          <p:nvPr>
            <p:ph sz="half" idx="2"/>
          </p:nvPr>
        </p:nvSpPr>
        <p:spPr>
          <a:xfrm>
            <a:off x="457200" y="1083733"/>
            <a:ext cx="4040188" cy="4961467"/>
          </a:xfrm>
        </p:spPr>
        <p:txBody>
          <a:bodyPr/>
          <a:lstStyle/>
          <a:p>
            <a:r>
              <a:rPr lang="en-US"/>
              <a:t>Fund Necessary Adjustments</a:t>
            </a:r>
          </a:p>
          <a:p>
            <a:r>
              <a:rPr lang="en-US"/>
              <a:t>Make Additional Investments</a:t>
            </a:r>
          </a:p>
          <a:p>
            <a:r>
              <a:rPr lang="en-US"/>
              <a:t>Maintain Fiscally Responsible Multi-year Plan</a:t>
            </a:r>
          </a:p>
          <a:p>
            <a:endParaRPr lang="en-US"/>
          </a:p>
        </p:txBody>
      </p:sp>
      <p:sp>
        <p:nvSpPr>
          <p:cNvPr id="3" name="Slide Number Placeholder 2">
            <a:extLst>
              <a:ext uri="{FF2B5EF4-FFF2-40B4-BE49-F238E27FC236}">
                <a16:creationId xmlns:a16="http://schemas.microsoft.com/office/drawing/2014/main" id="{B60816D8-05F6-9E14-478C-9A1D3A4D975F}"/>
              </a:ext>
            </a:extLst>
          </p:cNvPr>
          <p:cNvSpPr>
            <a:spLocks noGrp="1"/>
          </p:cNvSpPr>
          <p:nvPr>
            <p:ph type="sldNum" sz="quarter" idx="11"/>
          </p:nvPr>
        </p:nvSpPr>
        <p:spPr/>
        <p:txBody>
          <a:bodyPr/>
          <a:lstStyle/>
          <a:p>
            <a:fld id="{F9092C4B-5256-42C0-99E7-1AA7CC438B26}" type="slidenum">
              <a:rPr lang="en-US" altLang="en-US" smtClean="0"/>
              <a:pPr/>
              <a:t>51</a:t>
            </a:fld>
            <a:endParaRPr lang="en-US" altLang="en-US"/>
          </a:p>
        </p:txBody>
      </p:sp>
      <p:graphicFrame>
        <p:nvGraphicFramePr>
          <p:cNvPr id="8" name="Content Placeholder 7">
            <a:extLst>
              <a:ext uri="{FF2B5EF4-FFF2-40B4-BE49-F238E27FC236}">
                <a16:creationId xmlns:a16="http://schemas.microsoft.com/office/drawing/2014/main" id="{A9500800-58E6-2A01-7E03-9A33283CF6F0}"/>
              </a:ext>
            </a:extLst>
          </p:cNvPr>
          <p:cNvGraphicFramePr>
            <a:graphicFrameLocks noGrp="1"/>
          </p:cNvGraphicFramePr>
          <p:nvPr>
            <p:ph sz="quarter" idx="4"/>
          </p:nvPr>
        </p:nvGraphicFramePr>
        <p:xfrm>
          <a:off x="4530725" y="208547"/>
          <a:ext cx="4041775" cy="619481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Rounded Corners 4">
            <a:extLst>
              <a:ext uri="{FF2B5EF4-FFF2-40B4-BE49-F238E27FC236}">
                <a16:creationId xmlns:a16="http://schemas.microsoft.com/office/drawing/2014/main" id="{3F7D30F4-A9E7-11AA-84DF-9F9A4A6D04D1}"/>
              </a:ext>
            </a:extLst>
          </p:cNvPr>
          <p:cNvSpPr/>
          <p:nvPr/>
        </p:nvSpPr>
        <p:spPr>
          <a:xfrm>
            <a:off x="898358" y="4058653"/>
            <a:ext cx="3176337" cy="171561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a:latin typeface="Lato" panose="020F0502020204030203" pitchFamily="34" charset="0"/>
                <a:ea typeface="Lato" panose="020F0502020204030203" pitchFamily="34" charset="0"/>
                <a:cs typeface="Lato" panose="020F0502020204030203" pitchFamily="34" charset="0"/>
              </a:rPr>
              <a:t>Reduce the Millage</a:t>
            </a:r>
          </a:p>
        </p:txBody>
      </p:sp>
    </p:spTree>
    <p:extLst>
      <p:ext uri="{BB962C8B-B14F-4D97-AF65-F5344CB8AC3E}">
        <p14:creationId xmlns:p14="http://schemas.microsoft.com/office/powerpoint/2010/main" val="2516884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CBEC-84A1-E8D0-FC9D-B998A733B109}"/>
              </a:ext>
            </a:extLst>
          </p:cNvPr>
          <p:cNvSpPr>
            <a:spLocks noGrp="1"/>
          </p:cNvSpPr>
          <p:nvPr>
            <p:ph type="title"/>
          </p:nvPr>
        </p:nvSpPr>
        <p:spPr>
          <a:xfrm>
            <a:off x="0" y="0"/>
            <a:ext cx="4497388" cy="812800"/>
          </a:xfrm>
        </p:spPr>
        <p:txBody>
          <a:bodyPr/>
          <a:lstStyle/>
          <a:p>
            <a:r>
              <a:rPr lang="en-US" b="1">
                <a:solidFill>
                  <a:schemeClr val="accent1">
                    <a:lumMod val="75000"/>
                  </a:schemeClr>
                </a:solidFill>
              </a:rPr>
              <a:t>Budget Opportunities</a:t>
            </a:r>
          </a:p>
        </p:txBody>
      </p:sp>
      <p:sp>
        <p:nvSpPr>
          <p:cNvPr id="4" name="Content Placeholder 3">
            <a:extLst>
              <a:ext uri="{FF2B5EF4-FFF2-40B4-BE49-F238E27FC236}">
                <a16:creationId xmlns:a16="http://schemas.microsoft.com/office/drawing/2014/main" id="{1118B007-A1E9-E635-99E9-873B3CCA1466}"/>
              </a:ext>
            </a:extLst>
          </p:cNvPr>
          <p:cNvSpPr>
            <a:spLocks noGrp="1"/>
          </p:cNvSpPr>
          <p:nvPr>
            <p:ph sz="half" idx="2"/>
          </p:nvPr>
        </p:nvSpPr>
        <p:spPr>
          <a:xfrm>
            <a:off x="457200" y="1083734"/>
            <a:ext cx="8125326" cy="1531130"/>
          </a:xfrm>
        </p:spPr>
        <p:txBody>
          <a:bodyPr/>
          <a:lstStyle/>
          <a:p>
            <a:r>
              <a:rPr lang="en-US"/>
              <a:t>Budget Process</a:t>
            </a:r>
          </a:p>
          <a:p>
            <a:pPr lvl="1"/>
            <a:r>
              <a:rPr lang="en-US"/>
              <a:t>Alignment between current assets, resources needed, and service delivery outcomes</a:t>
            </a:r>
          </a:p>
          <a:p>
            <a:pPr lvl="1"/>
            <a:r>
              <a:rPr lang="en-US"/>
              <a:t>Department-identified efficiencies</a:t>
            </a:r>
          </a:p>
          <a:p>
            <a:endParaRPr lang="en-US"/>
          </a:p>
        </p:txBody>
      </p:sp>
      <p:sp>
        <p:nvSpPr>
          <p:cNvPr id="3" name="Slide Number Placeholder 2">
            <a:extLst>
              <a:ext uri="{FF2B5EF4-FFF2-40B4-BE49-F238E27FC236}">
                <a16:creationId xmlns:a16="http://schemas.microsoft.com/office/drawing/2014/main" id="{B60816D8-05F6-9E14-478C-9A1D3A4D975F}"/>
              </a:ext>
            </a:extLst>
          </p:cNvPr>
          <p:cNvSpPr>
            <a:spLocks noGrp="1"/>
          </p:cNvSpPr>
          <p:nvPr>
            <p:ph type="sldNum" sz="quarter" idx="11"/>
          </p:nvPr>
        </p:nvSpPr>
        <p:spPr/>
        <p:txBody>
          <a:bodyPr/>
          <a:lstStyle/>
          <a:p>
            <a:fld id="{F9092C4B-5256-42C0-99E7-1AA7CC438B26}" type="slidenum">
              <a:rPr lang="en-US" altLang="en-US" smtClean="0"/>
              <a:pPr/>
              <a:t>52</a:t>
            </a:fld>
            <a:endParaRPr lang="en-US" altLang="en-US"/>
          </a:p>
        </p:txBody>
      </p:sp>
      <p:pic>
        <p:nvPicPr>
          <p:cNvPr id="10" name="Picture 9">
            <a:extLst>
              <a:ext uri="{FF2B5EF4-FFF2-40B4-BE49-F238E27FC236}">
                <a16:creationId xmlns:a16="http://schemas.microsoft.com/office/drawing/2014/main" id="{5EF5134D-2027-0642-D71B-A5BB1AEA2E2F}"/>
              </a:ext>
            </a:extLst>
          </p:cNvPr>
          <p:cNvPicPr>
            <a:picLocks noChangeAspect="1"/>
          </p:cNvPicPr>
          <p:nvPr/>
        </p:nvPicPr>
        <p:blipFill>
          <a:blip r:embed="rId3"/>
          <a:stretch>
            <a:fillRect/>
          </a:stretch>
        </p:blipFill>
        <p:spPr>
          <a:xfrm>
            <a:off x="1735662" y="2614864"/>
            <a:ext cx="5672676" cy="3671635"/>
          </a:xfrm>
          <a:prstGeom prst="rect">
            <a:avLst/>
          </a:prstGeom>
          <a:effectLst>
            <a:outerShdw blurRad="50800" dist="38100" dir="5400000" algn="t" rotWithShape="0">
              <a:prstClr val="black">
                <a:alpha val="40000"/>
              </a:prstClr>
            </a:outerShdw>
          </a:effectLst>
        </p:spPr>
      </p:pic>
      <p:grpSp>
        <p:nvGrpSpPr>
          <p:cNvPr id="17" name="Group 16">
            <a:extLst>
              <a:ext uri="{FF2B5EF4-FFF2-40B4-BE49-F238E27FC236}">
                <a16:creationId xmlns:a16="http://schemas.microsoft.com/office/drawing/2014/main" id="{E0A31A63-A6E4-1E37-6DDE-D67C122307E2}"/>
              </a:ext>
            </a:extLst>
          </p:cNvPr>
          <p:cNvGrpSpPr/>
          <p:nvPr/>
        </p:nvGrpSpPr>
        <p:grpSpPr>
          <a:xfrm>
            <a:off x="4454137" y="4460987"/>
            <a:ext cx="1419726" cy="1284118"/>
            <a:chOff x="4454137" y="4220357"/>
            <a:chExt cx="1419726" cy="1284118"/>
          </a:xfrm>
        </p:grpSpPr>
        <p:cxnSp>
          <p:nvCxnSpPr>
            <p:cNvPr id="13" name="Straight Arrow Connector 12">
              <a:extLst>
                <a:ext uri="{FF2B5EF4-FFF2-40B4-BE49-F238E27FC236}">
                  <a16:creationId xmlns:a16="http://schemas.microsoft.com/office/drawing/2014/main" id="{B5064C46-67C0-2D88-6D1E-ED0F978153C5}"/>
                </a:ext>
              </a:extLst>
            </p:cNvPr>
            <p:cNvCxnSpPr>
              <a:cxnSpLocks/>
            </p:cNvCxnSpPr>
            <p:nvPr/>
          </p:nvCxnSpPr>
          <p:spPr>
            <a:xfrm flipH="1" flipV="1">
              <a:off x="4762948" y="4220357"/>
              <a:ext cx="401052" cy="577515"/>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7180B00-679B-DE30-C641-CD2E755AAD06}"/>
                </a:ext>
              </a:extLst>
            </p:cNvPr>
            <p:cNvSpPr txBox="1"/>
            <p:nvPr/>
          </p:nvSpPr>
          <p:spPr>
            <a:xfrm>
              <a:off x="4454137" y="4796589"/>
              <a:ext cx="1419726" cy="707886"/>
            </a:xfrm>
            <a:prstGeom prst="rect">
              <a:avLst/>
            </a:prstGeom>
            <a:solidFill>
              <a:srgbClr val="FFFFFF"/>
            </a:solidFill>
          </p:spPr>
          <p:txBody>
            <a:bodyPr wrap="square" rtlCol="0">
              <a:spAutoFit/>
            </a:bodyPr>
            <a:lstStyle/>
            <a:p>
              <a:pPr algn="ctr"/>
              <a:r>
                <a:rPr lang="en-US" sz="2000">
                  <a:latin typeface="Lato" panose="020F0502020204030203" pitchFamily="34" charset="0"/>
                  <a:ea typeface="Lato" panose="020F0502020204030203" pitchFamily="34" charset="0"/>
                  <a:cs typeface="Lato" panose="020F0502020204030203" pitchFamily="34" charset="0"/>
                </a:rPr>
                <a:t>Budget/</a:t>
              </a:r>
            </a:p>
            <a:p>
              <a:pPr algn="ctr"/>
              <a:r>
                <a:rPr lang="en-US" sz="2000">
                  <a:latin typeface="Lato" panose="020F0502020204030203" pitchFamily="34" charset="0"/>
                  <a:ea typeface="Lato" panose="020F0502020204030203" pitchFamily="34" charset="0"/>
                  <a:cs typeface="Lato" panose="020F0502020204030203" pitchFamily="34" charset="0"/>
                </a:rPr>
                <a:t>Resources</a:t>
              </a:r>
            </a:p>
          </p:txBody>
        </p:sp>
      </p:grpSp>
      <p:cxnSp>
        <p:nvCxnSpPr>
          <p:cNvPr id="15" name="Straight Arrow Connector 14">
            <a:extLst>
              <a:ext uri="{FF2B5EF4-FFF2-40B4-BE49-F238E27FC236}">
                <a16:creationId xmlns:a16="http://schemas.microsoft.com/office/drawing/2014/main" id="{5B0C193D-7512-A743-AD11-EB25E8DF57B0}"/>
              </a:ext>
            </a:extLst>
          </p:cNvPr>
          <p:cNvCxnSpPr>
            <a:cxnSpLocks/>
          </p:cNvCxnSpPr>
          <p:nvPr/>
        </p:nvCxnSpPr>
        <p:spPr>
          <a:xfrm>
            <a:off x="1628406" y="3843740"/>
            <a:ext cx="394620" cy="386028"/>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C4A85C-F46C-082A-7640-AAA553B9E551}"/>
              </a:ext>
            </a:extLst>
          </p:cNvPr>
          <p:cNvSpPr txBox="1"/>
          <p:nvPr/>
        </p:nvSpPr>
        <p:spPr>
          <a:xfrm>
            <a:off x="649044" y="3135854"/>
            <a:ext cx="2085474" cy="707886"/>
          </a:xfrm>
          <a:prstGeom prst="rect">
            <a:avLst/>
          </a:prstGeom>
          <a:solidFill>
            <a:srgbClr val="FFFFFF"/>
          </a:solidFill>
        </p:spPr>
        <p:txBody>
          <a:bodyPr wrap="square" rtlCol="0">
            <a:spAutoFit/>
          </a:bodyPr>
          <a:lstStyle/>
          <a:p>
            <a:pPr algn="ctr"/>
            <a:r>
              <a:rPr lang="en-US" sz="2000">
                <a:latin typeface="Lato" panose="020F0502020204030203" pitchFamily="34" charset="0"/>
                <a:ea typeface="Lato" panose="020F0502020204030203" pitchFamily="34" charset="0"/>
                <a:cs typeface="Lato" panose="020F0502020204030203" pitchFamily="34" charset="0"/>
              </a:rPr>
              <a:t>Current Assets/</a:t>
            </a:r>
          </a:p>
          <a:p>
            <a:pPr algn="ctr"/>
            <a:r>
              <a:rPr lang="en-US" sz="2000">
                <a:latin typeface="Lato" panose="020F0502020204030203" pitchFamily="34" charset="0"/>
                <a:ea typeface="Lato" panose="020F0502020204030203" pitchFamily="34" charset="0"/>
                <a:cs typeface="Lato" panose="020F0502020204030203" pitchFamily="34" charset="0"/>
              </a:rPr>
              <a:t>Where We Are</a:t>
            </a:r>
          </a:p>
        </p:txBody>
      </p:sp>
      <p:cxnSp>
        <p:nvCxnSpPr>
          <p:cNvPr id="19" name="Straight Arrow Connector 18">
            <a:extLst>
              <a:ext uri="{FF2B5EF4-FFF2-40B4-BE49-F238E27FC236}">
                <a16:creationId xmlns:a16="http://schemas.microsoft.com/office/drawing/2014/main" id="{DEDBCED5-1752-F725-9BB5-5B7C184DCE0D}"/>
              </a:ext>
            </a:extLst>
          </p:cNvPr>
          <p:cNvCxnSpPr>
            <a:cxnSpLocks/>
          </p:cNvCxnSpPr>
          <p:nvPr/>
        </p:nvCxnSpPr>
        <p:spPr>
          <a:xfrm flipH="1">
            <a:off x="6609347" y="3732061"/>
            <a:ext cx="438176" cy="41393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EDB23F-38CC-2CD9-595C-93FC20EA479F}"/>
              </a:ext>
            </a:extLst>
          </p:cNvPr>
          <p:cNvSpPr txBox="1"/>
          <p:nvPr/>
        </p:nvSpPr>
        <p:spPr>
          <a:xfrm>
            <a:off x="6031170" y="3075057"/>
            <a:ext cx="2085474" cy="707886"/>
          </a:xfrm>
          <a:prstGeom prst="rect">
            <a:avLst/>
          </a:prstGeom>
          <a:solidFill>
            <a:srgbClr val="FFFFFF"/>
          </a:solidFill>
        </p:spPr>
        <p:txBody>
          <a:bodyPr wrap="square" rtlCol="0">
            <a:spAutoFit/>
          </a:bodyPr>
          <a:lstStyle/>
          <a:p>
            <a:pPr algn="ctr"/>
            <a:r>
              <a:rPr lang="en-US" sz="2000">
                <a:latin typeface="Lato" panose="020F0502020204030203" pitchFamily="34" charset="0"/>
                <a:ea typeface="Lato" panose="020F0502020204030203" pitchFamily="34" charset="0"/>
                <a:cs typeface="Lato" panose="020F0502020204030203" pitchFamily="34" charset="0"/>
              </a:rPr>
              <a:t>Service Delivery Goals</a:t>
            </a:r>
          </a:p>
        </p:txBody>
      </p:sp>
    </p:spTree>
    <p:extLst>
      <p:ext uri="{BB962C8B-B14F-4D97-AF65-F5344CB8AC3E}">
        <p14:creationId xmlns:p14="http://schemas.microsoft.com/office/powerpoint/2010/main" val="1816678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3519C-38A5-478D-B049-878D4AF087A4}"/>
              </a:ext>
            </a:extLst>
          </p:cNvPr>
          <p:cNvSpPr>
            <a:spLocks noGrp="1"/>
          </p:cNvSpPr>
          <p:nvPr>
            <p:ph type="sldNum" sz="quarter" idx="11"/>
          </p:nvPr>
        </p:nvSpPr>
        <p:spPr/>
        <p:txBody>
          <a:bodyPr/>
          <a:lstStyle/>
          <a:p>
            <a:fld id="{FD7B8012-7DF4-45FB-A210-75E85F0E0552}" type="slidenum">
              <a:rPr lang="en-US" altLang="en-US" smtClean="0"/>
              <a:pPr/>
              <a:t>53</a:t>
            </a:fld>
            <a:endParaRPr lang="en-US" altLang="en-US"/>
          </a:p>
        </p:txBody>
      </p:sp>
      <p:pic>
        <p:nvPicPr>
          <p:cNvPr id="7" name="Picture 6">
            <a:extLst>
              <a:ext uri="{FF2B5EF4-FFF2-40B4-BE49-F238E27FC236}">
                <a16:creationId xmlns:a16="http://schemas.microsoft.com/office/drawing/2014/main" id="{79BEBD77-1CE4-DCE8-183B-16E23AC1F081}"/>
              </a:ext>
            </a:extLst>
          </p:cNvPr>
          <p:cNvPicPr>
            <a:picLocks noChangeAspect="1"/>
          </p:cNvPicPr>
          <p:nvPr/>
        </p:nvPicPr>
        <p:blipFill>
          <a:blip r:embed="rId3"/>
          <a:stretch>
            <a:fillRect/>
          </a:stretch>
        </p:blipFill>
        <p:spPr>
          <a:xfrm>
            <a:off x="4796" y="631384"/>
            <a:ext cx="9144000" cy="54682"/>
          </a:xfrm>
          <a:prstGeom prst="rect">
            <a:avLst/>
          </a:prstGeom>
        </p:spPr>
      </p:pic>
      <p:sp>
        <p:nvSpPr>
          <p:cNvPr id="8" name="TextBox 7">
            <a:extLst>
              <a:ext uri="{FF2B5EF4-FFF2-40B4-BE49-F238E27FC236}">
                <a16:creationId xmlns:a16="http://schemas.microsoft.com/office/drawing/2014/main" id="{D34DFD48-F977-96BF-0643-5DD5E715DDF2}"/>
              </a:ext>
            </a:extLst>
          </p:cNvPr>
          <p:cNvSpPr txBox="1"/>
          <p:nvPr/>
        </p:nvSpPr>
        <p:spPr>
          <a:xfrm>
            <a:off x="0" y="95612"/>
            <a:ext cx="9147896" cy="1077218"/>
          </a:xfrm>
          <a:prstGeom prst="rect">
            <a:avLst/>
          </a:prstGeom>
          <a:noFill/>
        </p:spPr>
        <p:txBody>
          <a:bodyPr wrap="square" lIns="91440" tIns="45720" rIns="91440" bIns="45720" rtlCol="0" anchor="t">
            <a:spAutoFit/>
          </a:bodyPr>
          <a:lstStyle/>
          <a:p>
            <a:r>
              <a:rPr lang="en-US" sz="3200" b="1">
                <a:latin typeface="Lato"/>
                <a:ea typeface="Lato"/>
                <a:cs typeface="Lato"/>
              </a:rPr>
              <a:t>What is our Multi-Year Planning Approach FY2023-FY2027?</a:t>
            </a:r>
          </a:p>
        </p:txBody>
      </p:sp>
      <p:graphicFrame>
        <p:nvGraphicFramePr>
          <p:cNvPr id="9" name="Diagram 8">
            <a:extLst>
              <a:ext uri="{FF2B5EF4-FFF2-40B4-BE49-F238E27FC236}">
                <a16:creationId xmlns:a16="http://schemas.microsoft.com/office/drawing/2014/main" id="{1F35AF34-4D78-49FB-9A16-C8A53AD574DE}"/>
              </a:ext>
            </a:extLst>
          </p:cNvPr>
          <p:cNvGraphicFramePr/>
          <p:nvPr>
            <p:extLst>
              <p:ext uri="{D42A27DB-BD31-4B8C-83A1-F6EECF244321}">
                <p14:modId xmlns:p14="http://schemas.microsoft.com/office/powerpoint/2010/main" val="1871233767"/>
              </p:ext>
            </p:extLst>
          </p:nvPr>
        </p:nvGraphicFramePr>
        <p:xfrm>
          <a:off x="466710" y="781777"/>
          <a:ext cx="8220172" cy="5540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1406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D2CF-FDFB-6E75-509A-9406717FBE3F}"/>
              </a:ext>
            </a:extLst>
          </p:cNvPr>
          <p:cNvSpPr>
            <a:spLocks noGrp="1"/>
          </p:cNvSpPr>
          <p:nvPr>
            <p:ph type="title"/>
          </p:nvPr>
        </p:nvSpPr>
        <p:spPr/>
        <p:txBody>
          <a:bodyPr/>
          <a:lstStyle/>
          <a:p>
            <a:r>
              <a:rPr lang="en-US">
                <a:ln>
                  <a:solidFill>
                    <a:srgbClr val="FFFFFF">
                      <a:lumMod val="65000"/>
                    </a:srgbClr>
                  </a:solidFill>
                </a:ln>
                <a:latin typeface="Lato"/>
                <a:ea typeface="Lato"/>
                <a:cs typeface="Lato"/>
              </a:rPr>
              <a:t>General Fund Forecast</a:t>
            </a:r>
            <a:endParaRPr lang="en-US">
              <a:ln>
                <a:solidFill>
                  <a:srgbClr val="FFFFFF">
                    <a:lumMod val="65000"/>
                  </a:srgbClr>
                </a:solidFill>
              </a:ln>
              <a:ea typeface="Lato"/>
              <a:cs typeface="Lato"/>
            </a:endParaRPr>
          </a:p>
        </p:txBody>
      </p:sp>
      <p:sp>
        <p:nvSpPr>
          <p:cNvPr id="3" name="Slide Number Placeholder 2">
            <a:extLst>
              <a:ext uri="{FF2B5EF4-FFF2-40B4-BE49-F238E27FC236}">
                <a16:creationId xmlns:a16="http://schemas.microsoft.com/office/drawing/2014/main" id="{52873730-1785-4760-969E-E62B1FDD1901}"/>
              </a:ext>
            </a:extLst>
          </p:cNvPr>
          <p:cNvSpPr>
            <a:spLocks noGrp="1"/>
          </p:cNvSpPr>
          <p:nvPr>
            <p:ph type="sldNum" sz="quarter" idx="10"/>
          </p:nvPr>
        </p:nvSpPr>
        <p:spPr/>
        <p:txBody>
          <a:bodyPr/>
          <a:lstStyle/>
          <a:p>
            <a:fld id="{F9092C4B-5256-42C0-99E7-1AA7CC438B26}" type="slidenum">
              <a:rPr lang="en-US" altLang="en-US" smtClean="0"/>
              <a:pPr/>
              <a:t>54</a:t>
            </a:fld>
            <a:endParaRPr lang="en-US" altLang="en-US"/>
          </a:p>
        </p:txBody>
      </p:sp>
      <p:graphicFrame>
        <p:nvGraphicFramePr>
          <p:cNvPr id="7" name="Content Placeholder 6">
            <a:extLst>
              <a:ext uri="{FF2B5EF4-FFF2-40B4-BE49-F238E27FC236}">
                <a16:creationId xmlns:a16="http://schemas.microsoft.com/office/drawing/2014/main" id="{139338E7-E4A1-4997-9BB4-6F6E5ABE86BA}"/>
              </a:ext>
            </a:extLst>
          </p:cNvPr>
          <p:cNvGraphicFramePr>
            <a:graphicFrameLocks noGrp="1"/>
          </p:cNvGraphicFramePr>
          <p:nvPr>
            <p:ph sz="quarter" idx="11"/>
            <p:extLst>
              <p:ext uri="{D42A27DB-BD31-4B8C-83A1-F6EECF244321}">
                <p14:modId xmlns:p14="http://schemas.microsoft.com/office/powerpoint/2010/main" val="482077940"/>
              </p:ext>
            </p:extLst>
          </p:nvPr>
        </p:nvGraphicFramePr>
        <p:xfrm>
          <a:off x="503695" y="1066800"/>
          <a:ext cx="8276095" cy="493879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E2015A39-9312-48F9-9F25-48DD76E660F5}"/>
              </a:ext>
            </a:extLst>
          </p:cNvPr>
          <p:cNvSpPr/>
          <p:nvPr/>
        </p:nvSpPr>
        <p:spPr>
          <a:xfrm>
            <a:off x="364210" y="5502897"/>
            <a:ext cx="3233394" cy="417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FY22 is a preliminary estimate</a:t>
            </a:r>
          </a:p>
        </p:txBody>
      </p:sp>
    </p:spTree>
    <p:extLst>
      <p:ext uri="{BB962C8B-B14F-4D97-AF65-F5344CB8AC3E}">
        <p14:creationId xmlns:p14="http://schemas.microsoft.com/office/powerpoint/2010/main" val="2768150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6A9016-05C9-9191-0567-7FF7599D741A}"/>
              </a:ext>
            </a:extLst>
          </p:cNvPr>
          <p:cNvSpPr>
            <a:spLocks noGrp="1"/>
          </p:cNvSpPr>
          <p:nvPr>
            <p:ph type="title"/>
          </p:nvPr>
        </p:nvSpPr>
        <p:spPr/>
        <p:txBody>
          <a:bodyPr/>
          <a:lstStyle/>
          <a:p>
            <a:r>
              <a:rPr lang="en-US" sz="3600"/>
              <a:t>Breaking the Cycle</a:t>
            </a:r>
          </a:p>
        </p:txBody>
      </p:sp>
      <p:sp>
        <p:nvSpPr>
          <p:cNvPr id="4" name="Slide Number Placeholder 3">
            <a:extLst>
              <a:ext uri="{FF2B5EF4-FFF2-40B4-BE49-F238E27FC236}">
                <a16:creationId xmlns:a16="http://schemas.microsoft.com/office/drawing/2014/main" id="{C07BCA85-E06B-4960-B7AF-3218D32637EE}"/>
              </a:ext>
            </a:extLst>
          </p:cNvPr>
          <p:cNvSpPr>
            <a:spLocks noGrp="1"/>
          </p:cNvSpPr>
          <p:nvPr>
            <p:ph type="sldNum" sz="quarter" idx="10"/>
          </p:nvPr>
        </p:nvSpPr>
        <p:spPr/>
        <p:txBody>
          <a:bodyPr/>
          <a:lstStyle/>
          <a:p>
            <a:fld id="{7EB91127-481D-4752-A276-56839E307C89}" type="slidenum">
              <a:rPr lang="en-US" altLang="en-US" smtClean="0"/>
              <a:pPr/>
              <a:t>55</a:t>
            </a:fld>
            <a:endParaRPr lang="en-US" altLang="en-US"/>
          </a:p>
        </p:txBody>
      </p:sp>
      <p:sp>
        <p:nvSpPr>
          <p:cNvPr id="9" name="Content Placeholder 8">
            <a:extLst>
              <a:ext uri="{FF2B5EF4-FFF2-40B4-BE49-F238E27FC236}">
                <a16:creationId xmlns:a16="http://schemas.microsoft.com/office/drawing/2014/main" id="{805843E7-7C28-D395-7929-AC0CBC35225F}"/>
              </a:ext>
            </a:extLst>
          </p:cNvPr>
          <p:cNvSpPr>
            <a:spLocks noGrp="1"/>
          </p:cNvSpPr>
          <p:nvPr>
            <p:ph sz="quarter" idx="11"/>
          </p:nvPr>
        </p:nvSpPr>
        <p:spPr>
          <a:xfrm>
            <a:off x="0" y="1155404"/>
            <a:ext cx="9144000" cy="1600200"/>
          </a:xfrm>
        </p:spPr>
        <p:txBody>
          <a:bodyPr/>
          <a:lstStyle/>
          <a:p>
            <a:pPr marL="0" indent="0">
              <a:buNone/>
            </a:pPr>
            <a:r>
              <a:rPr lang="en-US" b="1"/>
              <a:t>Embrace a long-term financial planning approach includes a menu of initiatives, treatment options, and corrective actions to balance policy &amp; operational goals</a:t>
            </a:r>
            <a:endParaRPr lang="en-US"/>
          </a:p>
        </p:txBody>
      </p:sp>
      <p:sp>
        <p:nvSpPr>
          <p:cNvPr id="11" name="TextBox 10">
            <a:extLst>
              <a:ext uri="{FF2B5EF4-FFF2-40B4-BE49-F238E27FC236}">
                <a16:creationId xmlns:a16="http://schemas.microsoft.com/office/drawing/2014/main" id="{9C3D3E07-E8F5-24AB-B776-7D18F851BE81}"/>
              </a:ext>
            </a:extLst>
          </p:cNvPr>
          <p:cNvSpPr txBox="1"/>
          <p:nvPr/>
        </p:nvSpPr>
        <p:spPr>
          <a:xfrm>
            <a:off x="0" y="2721114"/>
            <a:ext cx="9144000" cy="707886"/>
          </a:xfrm>
          <a:prstGeom prst="rect">
            <a:avLst/>
          </a:prstGeom>
          <a:noFill/>
        </p:spPr>
        <p:txBody>
          <a:bodyPr wrap="square" rtlCol="0">
            <a:spAutoFit/>
          </a:bodyPr>
          <a:lstStyle/>
          <a:p>
            <a:pPr marL="800100" lvl="1" indent="-342900">
              <a:buFont typeface="Arial" panose="020B0604020202020204" pitchFamily="34" charset="0"/>
              <a:buChar char="•"/>
            </a:pPr>
            <a:r>
              <a:rPr lang="en-US" sz="2000">
                <a:latin typeface="Lato" panose="020F0502020204030203" pitchFamily="34" charset="0"/>
                <a:ea typeface="Lato" panose="020F0502020204030203" pitchFamily="34" charset="0"/>
                <a:cs typeface="Lato" panose="020F0502020204030203" pitchFamily="34" charset="0"/>
              </a:rPr>
              <a:t>A “get through the year” approach will not address several broad issues, challenges, or goals &amp; desires</a:t>
            </a:r>
          </a:p>
        </p:txBody>
      </p:sp>
      <p:sp>
        <p:nvSpPr>
          <p:cNvPr id="12" name="TextBox 11">
            <a:extLst>
              <a:ext uri="{FF2B5EF4-FFF2-40B4-BE49-F238E27FC236}">
                <a16:creationId xmlns:a16="http://schemas.microsoft.com/office/drawing/2014/main" id="{5750E4DE-B147-F9B6-2E1F-226B353A485E}"/>
              </a:ext>
            </a:extLst>
          </p:cNvPr>
          <p:cNvSpPr txBox="1"/>
          <p:nvPr/>
        </p:nvSpPr>
        <p:spPr>
          <a:xfrm>
            <a:off x="7108989" y="3258978"/>
            <a:ext cx="1905000" cy="3046988"/>
          </a:xfrm>
          <a:prstGeom prst="rect">
            <a:avLst/>
          </a:prstGeom>
          <a:noFill/>
        </p:spPr>
        <p:txBody>
          <a:bodyPr wrap="square" rtlCol="0">
            <a:spAutoFit/>
          </a:bodyPr>
          <a:lstStyle/>
          <a:p>
            <a:r>
              <a:rPr lang="en-US">
                <a:solidFill>
                  <a:schemeClr val="accent1">
                    <a:lumMod val="75000"/>
                  </a:schemeClr>
                </a:solidFill>
                <a:latin typeface="Lucida Calligraphy" panose="03010101010101010101" pitchFamily="66" charset="0"/>
              </a:rPr>
              <a:t>What we are doing today, plan to do tomorrow, and hope to do in the future</a:t>
            </a:r>
          </a:p>
        </p:txBody>
      </p:sp>
      <p:sp>
        <p:nvSpPr>
          <p:cNvPr id="13" name="TextBox 12">
            <a:extLst>
              <a:ext uri="{FF2B5EF4-FFF2-40B4-BE49-F238E27FC236}">
                <a16:creationId xmlns:a16="http://schemas.microsoft.com/office/drawing/2014/main" id="{B9B2C54C-006D-7D62-83D5-09EC9EF9DA5E}"/>
              </a:ext>
            </a:extLst>
          </p:cNvPr>
          <p:cNvSpPr txBox="1"/>
          <p:nvPr/>
        </p:nvSpPr>
        <p:spPr>
          <a:xfrm>
            <a:off x="474680" y="3573671"/>
            <a:ext cx="3254604" cy="707886"/>
          </a:xfrm>
          <a:prstGeom prst="rect">
            <a:avLst/>
          </a:prstGeom>
          <a:noFill/>
        </p:spPr>
        <p:txBody>
          <a:bodyPr wrap="square" rtlCol="0">
            <a:spAutoFit/>
          </a:bodyPr>
          <a:lstStyle/>
          <a:p>
            <a:pPr algn="ctr"/>
            <a:r>
              <a:rPr lang="en-US" sz="2000">
                <a:solidFill>
                  <a:schemeClr val="accent1"/>
                </a:solidFill>
                <a:latin typeface="Lato" panose="020F0502020204030203" pitchFamily="34" charset="0"/>
                <a:ea typeface="Lato" panose="020F0502020204030203" pitchFamily="34" charset="0"/>
                <a:cs typeface="Lato" panose="020F0502020204030203" pitchFamily="34" charset="0"/>
              </a:rPr>
              <a:t>Capital Improvement Program</a:t>
            </a:r>
          </a:p>
        </p:txBody>
      </p:sp>
      <p:sp>
        <p:nvSpPr>
          <p:cNvPr id="14" name="TextBox 13">
            <a:extLst>
              <a:ext uri="{FF2B5EF4-FFF2-40B4-BE49-F238E27FC236}">
                <a16:creationId xmlns:a16="http://schemas.microsoft.com/office/drawing/2014/main" id="{FD79EF6B-FB12-7FA3-89B1-147A7A872B53}"/>
              </a:ext>
            </a:extLst>
          </p:cNvPr>
          <p:cNvSpPr txBox="1"/>
          <p:nvPr/>
        </p:nvSpPr>
        <p:spPr>
          <a:xfrm>
            <a:off x="4800600" y="3400554"/>
            <a:ext cx="1676400" cy="707886"/>
          </a:xfrm>
          <a:prstGeom prst="rect">
            <a:avLst/>
          </a:prstGeom>
          <a:noFill/>
        </p:spPr>
        <p:txBody>
          <a:bodyPr wrap="square" rtlCol="0">
            <a:spAutoFit/>
          </a:bodyPr>
          <a:lstStyle/>
          <a:p>
            <a:pPr algn="ctr"/>
            <a:r>
              <a:rPr lang="en-US" sz="2000">
                <a:solidFill>
                  <a:schemeClr val="accent1"/>
                </a:solidFill>
                <a:latin typeface="Lato" panose="020F0502020204030203" pitchFamily="34" charset="0"/>
                <a:ea typeface="Lato" panose="020F0502020204030203" pitchFamily="34" charset="0"/>
                <a:cs typeface="Lato" panose="020F0502020204030203" pitchFamily="34" charset="0"/>
              </a:rPr>
              <a:t>Planning &amp; Performance</a:t>
            </a:r>
          </a:p>
        </p:txBody>
      </p:sp>
      <p:sp>
        <p:nvSpPr>
          <p:cNvPr id="15" name="TextBox 14">
            <a:extLst>
              <a:ext uri="{FF2B5EF4-FFF2-40B4-BE49-F238E27FC236}">
                <a16:creationId xmlns:a16="http://schemas.microsoft.com/office/drawing/2014/main" id="{E3EEC5FA-CB12-E694-ED5E-B68EEB977DA9}"/>
              </a:ext>
            </a:extLst>
          </p:cNvPr>
          <p:cNvSpPr txBox="1"/>
          <p:nvPr/>
        </p:nvSpPr>
        <p:spPr>
          <a:xfrm>
            <a:off x="3124200" y="4114800"/>
            <a:ext cx="1676400" cy="1015663"/>
          </a:xfrm>
          <a:prstGeom prst="rect">
            <a:avLst/>
          </a:prstGeom>
          <a:noFill/>
        </p:spPr>
        <p:txBody>
          <a:bodyPr wrap="square" rtlCol="0">
            <a:spAutoFit/>
          </a:bodyPr>
          <a:lstStyle/>
          <a:p>
            <a:pPr algn="ctr"/>
            <a:r>
              <a:rPr lang="en-US" sz="2000">
                <a:solidFill>
                  <a:schemeClr val="accent1"/>
                </a:solidFill>
                <a:latin typeface="Lato" panose="020F0502020204030203" pitchFamily="34" charset="0"/>
                <a:ea typeface="Lato" panose="020F0502020204030203" pitchFamily="34" charset="0"/>
                <a:cs typeface="Lato" panose="020F0502020204030203" pitchFamily="34" charset="0"/>
              </a:rPr>
              <a:t>Targeted Workforce Initiatives</a:t>
            </a:r>
          </a:p>
        </p:txBody>
      </p:sp>
      <p:sp>
        <p:nvSpPr>
          <p:cNvPr id="16" name="TextBox 15">
            <a:extLst>
              <a:ext uri="{FF2B5EF4-FFF2-40B4-BE49-F238E27FC236}">
                <a16:creationId xmlns:a16="http://schemas.microsoft.com/office/drawing/2014/main" id="{F744C3C0-9119-CC53-F8DE-56791EE2B7B3}"/>
              </a:ext>
            </a:extLst>
          </p:cNvPr>
          <p:cNvSpPr txBox="1"/>
          <p:nvPr/>
        </p:nvSpPr>
        <p:spPr>
          <a:xfrm>
            <a:off x="4948286" y="4459243"/>
            <a:ext cx="2062114" cy="707886"/>
          </a:xfrm>
          <a:prstGeom prst="rect">
            <a:avLst/>
          </a:prstGeom>
          <a:noFill/>
        </p:spPr>
        <p:txBody>
          <a:bodyPr wrap="square" rtlCol="0">
            <a:spAutoFit/>
          </a:bodyPr>
          <a:lstStyle/>
          <a:p>
            <a:pPr algn="ctr"/>
            <a:r>
              <a:rPr lang="en-US" sz="2000">
                <a:solidFill>
                  <a:schemeClr val="accent1"/>
                </a:solidFill>
                <a:latin typeface="Lato" panose="020F0502020204030203" pitchFamily="34" charset="0"/>
                <a:ea typeface="Lato" panose="020F0502020204030203" pitchFamily="34" charset="0"/>
                <a:cs typeface="Lato" panose="020F0502020204030203" pitchFamily="34" charset="0"/>
              </a:rPr>
              <a:t>Housing &amp; Neighborhoods</a:t>
            </a:r>
          </a:p>
        </p:txBody>
      </p:sp>
      <p:sp>
        <p:nvSpPr>
          <p:cNvPr id="17" name="TextBox 16">
            <a:extLst>
              <a:ext uri="{FF2B5EF4-FFF2-40B4-BE49-F238E27FC236}">
                <a16:creationId xmlns:a16="http://schemas.microsoft.com/office/drawing/2014/main" id="{462D4084-EF7C-5B89-A36F-E112A09A6CFB}"/>
              </a:ext>
            </a:extLst>
          </p:cNvPr>
          <p:cNvSpPr txBox="1"/>
          <p:nvPr/>
        </p:nvSpPr>
        <p:spPr>
          <a:xfrm>
            <a:off x="762000" y="5329432"/>
            <a:ext cx="3352800" cy="707886"/>
          </a:xfrm>
          <a:prstGeom prst="rect">
            <a:avLst/>
          </a:prstGeom>
          <a:noFill/>
        </p:spPr>
        <p:txBody>
          <a:bodyPr wrap="square" rtlCol="0">
            <a:spAutoFit/>
          </a:bodyPr>
          <a:lstStyle/>
          <a:p>
            <a:pPr algn="ctr"/>
            <a:r>
              <a:rPr lang="en-US" sz="2000">
                <a:solidFill>
                  <a:schemeClr val="accent1"/>
                </a:solidFill>
                <a:latin typeface="Lato" panose="020F0502020204030203" pitchFamily="34" charset="0"/>
                <a:ea typeface="Lato" panose="020F0502020204030203" pitchFamily="34" charset="0"/>
                <a:cs typeface="Lato" panose="020F0502020204030203" pitchFamily="34" charset="0"/>
              </a:rPr>
              <a:t>Deferred Maintenance &amp; Aging Infrastructure Needs</a:t>
            </a:r>
          </a:p>
        </p:txBody>
      </p:sp>
      <p:sp>
        <p:nvSpPr>
          <p:cNvPr id="18" name="TextBox 17">
            <a:extLst>
              <a:ext uri="{FF2B5EF4-FFF2-40B4-BE49-F238E27FC236}">
                <a16:creationId xmlns:a16="http://schemas.microsoft.com/office/drawing/2014/main" id="{91B7ABC2-6508-031C-9B94-C3578470ACAC}"/>
              </a:ext>
            </a:extLst>
          </p:cNvPr>
          <p:cNvSpPr txBox="1"/>
          <p:nvPr/>
        </p:nvSpPr>
        <p:spPr>
          <a:xfrm>
            <a:off x="-293605" y="4451551"/>
            <a:ext cx="3352800" cy="707886"/>
          </a:xfrm>
          <a:prstGeom prst="rect">
            <a:avLst/>
          </a:prstGeom>
          <a:noFill/>
        </p:spPr>
        <p:txBody>
          <a:bodyPr wrap="square" rtlCol="0">
            <a:spAutoFit/>
          </a:bodyPr>
          <a:lstStyle/>
          <a:p>
            <a:pPr algn="ctr"/>
            <a:r>
              <a:rPr lang="en-US" sz="2000">
                <a:solidFill>
                  <a:schemeClr val="accent1"/>
                </a:solidFill>
                <a:latin typeface="Lato" panose="020F0502020204030203" pitchFamily="34" charset="0"/>
                <a:ea typeface="Lato" panose="020F0502020204030203" pitchFamily="34" charset="0"/>
                <a:cs typeface="Lato" panose="020F0502020204030203" pitchFamily="34" charset="0"/>
              </a:rPr>
              <a:t>Equity &amp; Community Wellbeing</a:t>
            </a:r>
          </a:p>
        </p:txBody>
      </p:sp>
      <p:sp>
        <p:nvSpPr>
          <p:cNvPr id="19" name="TextBox 18">
            <a:extLst>
              <a:ext uri="{FF2B5EF4-FFF2-40B4-BE49-F238E27FC236}">
                <a16:creationId xmlns:a16="http://schemas.microsoft.com/office/drawing/2014/main" id="{460E388A-C43C-4546-AB49-1C6F0575A379}"/>
              </a:ext>
            </a:extLst>
          </p:cNvPr>
          <p:cNvSpPr txBox="1"/>
          <p:nvPr/>
        </p:nvSpPr>
        <p:spPr>
          <a:xfrm>
            <a:off x="3962400" y="5517931"/>
            <a:ext cx="3352800" cy="707886"/>
          </a:xfrm>
          <a:prstGeom prst="rect">
            <a:avLst/>
          </a:prstGeom>
          <a:noFill/>
        </p:spPr>
        <p:txBody>
          <a:bodyPr wrap="square" rtlCol="0">
            <a:spAutoFit/>
          </a:bodyPr>
          <a:lstStyle/>
          <a:p>
            <a:pPr algn="ctr"/>
            <a:r>
              <a:rPr lang="en-US" sz="2000">
                <a:solidFill>
                  <a:schemeClr val="accent1"/>
                </a:solidFill>
                <a:latin typeface="Lato" panose="020F0502020204030203" pitchFamily="34" charset="0"/>
                <a:ea typeface="Lato" panose="020F0502020204030203" pitchFamily="34" charset="0"/>
                <a:cs typeface="Lato" panose="020F0502020204030203" pitchFamily="34" charset="0"/>
              </a:rPr>
              <a:t>Poverty &amp; Economic Opportunity</a:t>
            </a:r>
          </a:p>
        </p:txBody>
      </p:sp>
    </p:spTree>
    <p:extLst>
      <p:ext uri="{BB962C8B-B14F-4D97-AF65-F5344CB8AC3E}">
        <p14:creationId xmlns:p14="http://schemas.microsoft.com/office/powerpoint/2010/main" val="1243056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CEACB2-EBF0-443F-9EC1-90316A43822C}"/>
              </a:ext>
            </a:extLst>
          </p:cNvPr>
          <p:cNvSpPr>
            <a:spLocks noGrp="1"/>
          </p:cNvSpPr>
          <p:nvPr>
            <p:ph type="sldNum" sz="quarter" idx="11"/>
          </p:nvPr>
        </p:nvSpPr>
        <p:spPr/>
        <p:txBody>
          <a:bodyPr/>
          <a:lstStyle/>
          <a:p>
            <a:fld id="{4CA29016-9B29-4D75-8835-080BD69DC828}" type="slidenum">
              <a:rPr lang="en-US" altLang="en-US" smtClean="0"/>
              <a:pPr/>
              <a:t>56</a:t>
            </a:fld>
            <a:endParaRPr lang="en-US" altLang="en-US"/>
          </a:p>
        </p:txBody>
      </p:sp>
      <p:sp>
        <p:nvSpPr>
          <p:cNvPr id="2" name="Title 1">
            <a:extLst>
              <a:ext uri="{FF2B5EF4-FFF2-40B4-BE49-F238E27FC236}">
                <a16:creationId xmlns:a16="http://schemas.microsoft.com/office/drawing/2014/main" id="{8C45C27E-7DCA-45D3-8C0E-0CD335E6E186}"/>
              </a:ext>
            </a:extLst>
          </p:cNvPr>
          <p:cNvSpPr>
            <a:spLocks noGrp="1"/>
          </p:cNvSpPr>
          <p:nvPr>
            <p:ph type="title"/>
          </p:nvPr>
        </p:nvSpPr>
        <p:spPr/>
        <p:txBody>
          <a:bodyPr/>
          <a:lstStyle/>
          <a:p>
            <a:r>
              <a:rPr lang="en-US" sz="3200">
                <a:ea typeface="Lato" panose="020F0502020204030203" pitchFamily="34" charset="0"/>
                <a:cs typeface="Lato" panose="020F0502020204030203" pitchFamily="34" charset="0"/>
              </a:rPr>
              <a:t>A Plan for Fiscal Sustainability</a:t>
            </a:r>
          </a:p>
        </p:txBody>
      </p:sp>
      <p:sp>
        <p:nvSpPr>
          <p:cNvPr id="5" name="TextBox 4">
            <a:extLst>
              <a:ext uri="{FF2B5EF4-FFF2-40B4-BE49-F238E27FC236}">
                <a16:creationId xmlns:a16="http://schemas.microsoft.com/office/drawing/2014/main" id="{8A0B9E54-2868-4953-9B4C-167983FE7666}"/>
              </a:ext>
            </a:extLst>
          </p:cNvPr>
          <p:cNvSpPr txBox="1"/>
          <p:nvPr/>
        </p:nvSpPr>
        <p:spPr>
          <a:xfrm>
            <a:off x="914400" y="1143000"/>
            <a:ext cx="7543800" cy="4616648"/>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Based on larger strategic goals, the FY 2023 Budget Proposal seeks to outline a series of opportunities in the following areas:</a:t>
            </a:r>
          </a:p>
          <a:p>
            <a:endParaRPr lang="en-US" sz="12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solidFill>
                  <a:srgbClr val="00B050"/>
                </a:solidFill>
                <a:latin typeface="Arial" panose="020B0604020202020204" pitchFamily="34" charset="0"/>
                <a:cs typeface="Arial" panose="020B0604020202020204" pitchFamily="34" charset="0"/>
              </a:rPr>
              <a:t>Modernizing services </a:t>
            </a:r>
            <a:r>
              <a:rPr lang="en-US" sz="2000">
                <a:latin typeface="Arial" panose="020B0604020202020204" pitchFamily="34" charset="0"/>
                <a:cs typeface="Arial" panose="020B0604020202020204" pitchFamily="34" charset="0"/>
              </a:rPr>
              <a:t>to ensure services provided to citizens are cost-efficient and effective</a:t>
            </a:r>
          </a:p>
          <a:p>
            <a:endParaRPr lang="en-US"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While efforts are focused on areas where the City currently spends the most, we cannot overlook opportunities to </a:t>
            </a:r>
            <a:r>
              <a:rPr lang="en-US" sz="2000">
                <a:solidFill>
                  <a:srgbClr val="00B050"/>
                </a:solidFill>
                <a:latin typeface="Arial" panose="020B0604020202020204" pitchFamily="34" charset="0"/>
                <a:cs typeface="Arial" panose="020B0604020202020204" pitchFamily="34" charset="0"/>
              </a:rPr>
              <a:t>leverage existing assets or generate additional revenue </a:t>
            </a:r>
            <a:r>
              <a:rPr lang="en-US" sz="2000">
                <a:latin typeface="Arial" panose="020B0604020202020204" pitchFamily="34" charset="0"/>
                <a:cs typeface="Arial" panose="020B0604020202020204" pitchFamily="34" charset="0"/>
              </a:rPr>
              <a:t>in order to provide services </a:t>
            </a:r>
          </a:p>
          <a:p>
            <a:endParaRPr lang="en-US"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The ultimate goal is to free up sufficient fiscal capacity to </a:t>
            </a:r>
            <a:r>
              <a:rPr lang="en-US" sz="2000">
                <a:solidFill>
                  <a:srgbClr val="00B050"/>
                </a:solidFill>
                <a:latin typeface="Arial" panose="020B0604020202020204" pitchFamily="34" charset="0"/>
                <a:cs typeface="Arial" panose="020B0604020202020204" pitchFamily="34" charset="0"/>
              </a:rPr>
              <a:t>impact the baseline forecast</a:t>
            </a:r>
            <a:r>
              <a:rPr lang="en-US" sz="2000">
                <a:latin typeface="Arial" panose="020B0604020202020204" pitchFamily="34" charset="0"/>
                <a:cs typeface="Arial" panose="020B0604020202020204" pitchFamily="34" charset="0"/>
              </a:rPr>
              <a:t> and solve its most pressing issues, including the need to </a:t>
            </a:r>
            <a:r>
              <a:rPr lang="en-US" sz="2000">
                <a:solidFill>
                  <a:srgbClr val="00B050"/>
                </a:solidFill>
                <a:latin typeface="Arial" panose="020B0604020202020204" pitchFamily="34" charset="0"/>
                <a:cs typeface="Arial" panose="020B0604020202020204" pitchFamily="34" charset="0"/>
              </a:rPr>
              <a:t>continue investments </a:t>
            </a:r>
            <a:r>
              <a:rPr lang="en-US" sz="2000">
                <a:latin typeface="Arial" panose="020B0604020202020204" pitchFamily="34" charset="0"/>
                <a:cs typeface="Arial" panose="020B0604020202020204" pitchFamily="34" charset="0"/>
              </a:rPr>
              <a:t>in current strategies under way that are intended to revitalize neighborhoods and enhance equity</a:t>
            </a:r>
          </a:p>
        </p:txBody>
      </p:sp>
    </p:spTree>
    <p:extLst>
      <p:ext uri="{BB962C8B-B14F-4D97-AF65-F5344CB8AC3E}">
        <p14:creationId xmlns:p14="http://schemas.microsoft.com/office/powerpoint/2010/main" val="3301742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CF0F91-43F3-9835-8768-3A2437D51874}"/>
              </a:ext>
            </a:extLst>
          </p:cNvPr>
          <p:cNvSpPr>
            <a:spLocks noGrp="1"/>
          </p:cNvSpPr>
          <p:nvPr>
            <p:ph type="sldNum" sz="quarter" idx="10"/>
          </p:nvPr>
        </p:nvSpPr>
        <p:spPr/>
        <p:txBody>
          <a:bodyPr/>
          <a:lstStyle/>
          <a:p>
            <a:fld id="{F9092C4B-5256-42C0-99E7-1AA7CC438B26}" type="slidenum">
              <a:rPr lang="en-US" altLang="en-US" smtClean="0"/>
              <a:pPr/>
              <a:t>6</a:t>
            </a:fld>
            <a:endParaRPr lang="en-US" altLang="en-US"/>
          </a:p>
        </p:txBody>
      </p:sp>
      <p:sp>
        <p:nvSpPr>
          <p:cNvPr id="6" name="TextBox 5">
            <a:extLst>
              <a:ext uri="{FF2B5EF4-FFF2-40B4-BE49-F238E27FC236}">
                <a16:creationId xmlns:a16="http://schemas.microsoft.com/office/drawing/2014/main" id="{09BDBA64-1FCD-D268-0419-4448687B0150}"/>
              </a:ext>
            </a:extLst>
          </p:cNvPr>
          <p:cNvSpPr txBox="1"/>
          <p:nvPr/>
        </p:nvSpPr>
        <p:spPr>
          <a:xfrm>
            <a:off x="3200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5" name="TextBox 4">
            <a:extLst>
              <a:ext uri="{FF2B5EF4-FFF2-40B4-BE49-F238E27FC236}">
                <a16:creationId xmlns:a16="http://schemas.microsoft.com/office/drawing/2014/main" id="{344AACF9-D393-B0CA-38FB-3BC0BFD7690B}"/>
              </a:ext>
            </a:extLst>
          </p:cNvPr>
          <p:cNvSpPr txBox="1"/>
          <p:nvPr/>
        </p:nvSpPr>
        <p:spPr>
          <a:xfrm>
            <a:off x="752655" y="202721"/>
            <a:ext cx="80053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cs typeface="Arial"/>
              </a:rPr>
              <a:t>Police Officer Recruitment &amp; Retention Incentives </a:t>
            </a:r>
          </a:p>
        </p:txBody>
      </p:sp>
      <p:sp>
        <p:nvSpPr>
          <p:cNvPr id="10" name="TextBox 9">
            <a:extLst>
              <a:ext uri="{FF2B5EF4-FFF2-40B4-BE49-F238E27FC236}">
                <a16:creationId xmlns:a16="http://schemas.microsoft.com/office/drawing/2014/main" id="{62EFF51C-1C4C-8345-AB9A-AE82A902052E}"/>
              </a:ext>
            </a:extLst>
          </p:cNvPr>
          <p:cNvSpPr txBox="1"/>
          <p:nvPr/>
        </p:nvSpPr>
        <p:spPr>
          <a:xfrm>
            <a:off x="752655" y="914401"/>
            <a:ext cx="8274887"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Times New Roman"/>
                <a:cs typeface="Times New Roman"/>
              </a:rPr>
              <a:t>I.  </a:t>
            </a:r>
            <a:r>
              <a:rPr lang="en-US" sz="1800" b="1" u="sng" dirty="0">
                <a:latin typeface="Times New Roman"/>
                <a:cs typeface="Times New Roman"/>
              </a:rPr>
              <a:t>$5000 New Hire Sign</a:t>
            </a:r>
            <a:r>
              <a:rPr lang="en-US" sz="1800" b="1" u="sng" dirty="0">
                <a:latin typeface="Calibri"/>
                <a:cs typeface="Calibri"/>
              </a:rPr>
              <a:t>-</a:t>
            </a:r>
            <a:r>
              <a:rPr lang="en-US" sz="1800" b="1" u="sng" dirty="0">
                <a:latin typeface="Times New Roman"/>
                <a:cs typeface="Times New Roman"/>
              </a:rPr>
              <a:t>On Bonus Program:</a:t>
            </a:r>
            <a:r>
              <a:rPr lang="en-US" sz="1800" b="1" dirty="0">
                <a:latin typeface="Times New Roman"/>
                <a:cs typeface="Times New Roman"/>
              </a:rPr>
              <a:t> </a:t>
            </a:r>
            <a:endParaRPr lang="en-US" sz="1800" b="1">
              <a:cs typeface="Times New Roman"/>
            </a:endParaRPr>
          </a:p>
          <a:p>
            <a:pPr marL="628650" lvl="1" indent="-171450">
              <a:buFont typeface="Arial"/>
              <a:buChar char="•"/>
            </a:pPr>
            <a:r>
              <a:rPr lang="en-US" sz="1800" dirty="0">
                <a:latin typeface="Times New Roman"/>
                <a:cs typeface="Times New Roman"/>
              </a:rPr>
              <a:t>$1,000 @ hire</a:t>
            </a:r>
            <a:endParaRPr lang="en-US" sz="1800">
              <a:cs typeface="Times New Roman" panose="02020603050405020304" pitchFamily="18" charset="0"/>
            </a:endParaRPr>
          </a:p>
          <a:p>
            <a:pPr marL="628650" lvl="1" indent="-171450">
              <a:buFont typeface="Arial"/>
              <a:buChar char="•"/>
            </a:pPr>
            <a:r>
              <a:rPr lang="en-US" sz="1800" dirty="0">
                <a:latin typeface="Times New Roman"/>
                <a:cs typeface="Times New Roman"/>
              </a:rPr>
              <a:t>$1,000 @ after Patrol Officer Training phase (approximately 34 weeks)</a:t>
            </a:r>
          </a:p>
          <a:p>
            <a:pPr marL="628650" lvl="1" indent="-171450">
              <a:buFont typeface="Arial"/>
              <a:buChar char="•"/>
            </a:pPr>
            <a:r>
              <a:rPr lang="en-US" sz="1800" dirty="0">
                <a:latin typeface="Times New Roman"/>
                <a:cs typeface="Times New Roman"/>
              </a:rPr>
              <a:t>$1,000 @ 1st year anniversary</a:t>
            </a:r>
          </a:p>
          <a:p>
            <a:pPr marL="628650" lvl="1" indent="-171450">
              <a:buFont typeface="Arial"/>
              <a:buChar char="•"/>
            </a:pPr>
            <a:r>
              <a:rPr lang="en-US" sz="1800" dirty="0">
                <a:latin typeface="Times New Roman"/>
                <a:cs typeface="Times New Roman"/>
              </a:rPr>
              <a:t>$2,000 @ 2nd year anniversary</a:t>
            </a:r>
            <a:br>
              <a:rPr lang="en-US" sz="1800" dirty="0">
                <a:latin typeface="Times New Roman"/>
                <a:cs typeface="Times New Roman"/>
              </a:rPr>
            </a:br>
            <a:endParaRPr lang="en-US" sz="1800" dirty="0">
              <a:latin typeface="Times New Roman"/>
              <a:cs typeface="Times New Roman"/>
            </a:endParaRPr>
          </a:p>
          <a:p>
            <a:r>
              <a:rPr lang="en-US" sz="1800" b="1" dirty="0">
                <a:latin typeface="Times New Roman"/>
                <a:cs typeface="Times New Roman"/>
              </a:rPr>
              <a:t>II. </a:t>
            </a:r>
            <a:r>
              <a:rPr lang="en-US" sz="1800" b="1" u="sng" dirty="0">
                <a:latin typeface="Times New Roman"/>
                <a:cs typeface="Times New Roman"/>
              </a:rPr>
              <a:t>$5000 Retention Incentive Program:</a:t>
            </a:r>
            <a:endParaRPr lang="en-US" sz="1800" b="1" dirty="0">
              <a:latin typeface="Times New Roman"/>
              <a:cs typeface="Times New Roman"/>
            </a:endParaRPr>
          </a:p>
          <a:p>
            <a:pPr marL="628650" lvl="1" indent="-171450">
              <a:buFont typeface="Arial"/>
              <a:buChar char="•"/>
            </a:pPr>
            <a:r>
              <a:rPr lang="en-US" sz="1800" b="1" dirty="0">
                <a:latin typeface="Times New Roman"/>
                <a:cs typeface="Times New Roman"/>
              </a:rPr>
              <a:t> Police Officer signs 2-year commitment agreement</a:t>
            </a:r>
            <a:endParaRPr lang="en-US" sz="1800" dirty="0">
              <a:latin typeface="Times New Roman"/>
              <a:cs typeface="Times New Roman"/>
            </a:endParaRPr>
          </a:p>
          <a:p>
            <a:pPr lvl="1"/>
            <a:r>
              <a:rPr lang="en-US" sz="1800" dirty="0">
                <a:latin typeface="Times New Roman"/>
                <a:cs typeface="Times New Roman"/>
              </a:rPr>
              <a:t>                        $2500 @ 3</a:t>
            </a:r>
            <a:r>
              <a:rPr lang="en-US" sz="1800" baseline="30000" dirty="0">
                <a:latin typeface="Times New Roman"/>
                <a:cs typeface="Times New Roman"/>
              </a:rPr>
              <a:t>rd</a:t>
            </a:r>
            <a:r>
              <a:rPr lang="en-US" sz="1800" dirty="0">
                <a:latin typeface="Times New Roman"/>
                <a:cs typeface="Times New Roman"/>
              </a:rPr>
              <a:t> year anniversary</a:t>
            </a:r>
          </a:p>
          <a:p>
            <a:pPr lvl="1"/>
            <a:r>
              <a:rPr lang="en-US" sz="1800" dirty="0">
                <a:latin typeface="Times New Roman"/>
                <a:cs typeface="Times New Roman"/>
              </a:rPr>
              <a:t>                        $2500 @ 4</a:t>
            </a:r>
            <a:r>
              <a:rPr lang="en-US" sz="1800" baseline="30000" dirty="0">
                <a:latin typeface="Times New Roman"/>
                <a:cs typeface="Times New Roman"/>
              </a:rPr>
              <a:t>th</a:t>
            </a:r>
            <a:r>
              <a:rPr lang="en-US" sz="1800" dirty="0">
                <a:latin typeface="Times New Roman"/>
                <a:cs typeface="Times New Roman"/>
              </a:rPr>
              <a:t> year anniversary</a:t>
            </a:r>
          </a:p>
          <a:p>
            <a:pPr lvl="1"/>
            <a:endParaRPr lang="en-US" sz="1800" dirty="0">
              <a:latin typeface="Times New Roman"/>
              <a:cs typeface="Times New Roman"/>
            </a:endParaRPr>
          </a:p>
          <a:p>
            <a:pPr marL="628650" lvl="1" indent="-171450">
              <a:buFont typeface="Arial"/>
              <a:buChar char="•"/>
            </a:pPr>
            <a:r>
              <a:rPr lang="en-US" sz="1800" b="1" dirty="0">
                <a:latin typeface="Times New Roman"/>
                <a:cs typeface="Times New Roman"/>
              </a:rPr>
              <a:t> Police Officer signs 2-year commitment agreement</a:t>
            </a:r>
          </a:p>
          <a:p>
            <a:pPr lvl="1"/>
            <a:r>
              <a:rPr lang="en-US" sz="1800" dirty="0">
                <a:latin typeface="Times New Roman"/>
                <a:cs typeface="Times New Roman"/>
              </a:rPr>
              <a:t>                        $2500 @ 5</a:t>
            </a:r>
            <a:r>
              <a:rPr lang="en-US" sz="1800" baseline="30000" dirty="0">
                <a:latin typeface="Times New Roman"/>
                <a:cs typeface="Times New Roman"/>
              </a:rPr>
              <a:t>th</a:t>
            </a:r>
            <a:r>
              <a:rPr lang="en-US" sz="1800" dirty="0">
                <a:latin typeface="Times New Roman"/>
                <a:cs typeface="Times New Roman"/>
              </a:rPr>
              <a:t> year anniversary</a:t>
            </a:r>
          </a:p>
          <a:p>
            <a:pPr lvl="1"/>
            <a:r>
              <a:rPr lang="en-US" sz="1800" dirty="0">
                <a:latin typeface="Times New Roman"/>
                <a:cs typeface="Times New Roman"/>
              </a:rPr>
              <a:t>                        $2500 @ 6</a:t>
            </a:r>
            <a:r>
              <a:rPr lang="en-US" sz="1800" baseline="30000" dirty="0">
                <a:latin typeface="Times New Roman"/>
                <a:cs typeface="Times New Roman"/>
              </a:rPr>
              <a:t>th</a:t>
            </a:r>
            <a:r>
              <a:rPr lang="en-US" sz="1800" dirty="0">
                <a:latin typeface="Times New Roman"/>
                <a:cs typeface="Times New Roman"/>
              </a:rPr>
              <a:t> year anniversary</a:t>
            </a:r>
          </a:p>
          <a:p>
            <a:endParaRPr lang="en-US" sz="1800" dirty="0">
              <a:latin typeface="Times New Roman"/>
              <a:cs typeface="Times New Roman"/>
            </a:endParaRPr>
          </a:p>
          <a:p>
            <a:r>
              <a:rPr lang="en-US" sz="1800" b="1" dirty="0">
                <a:latin typeface="Times New Roman"/>
                <a:cs typeface="Times New Roman"/>
              </a:rPr>
              <a:t>III. </a:t>
            </a:r>
            <a:r>
              <a:rPr lang="en-US" sz="1800" b="1" u="sng" dirty="0">
                <a:latin typeface="Times New Roman"/>
                <a:cs typeface="Times New Roman"/>
              </a:rPr>
              <a:t>Lateral Entry Program: </a:t>
            </a:r>
            <a:r>
              <a:rPr lang="en-US" sz="1800" dirty="0">
                <a:latin typeface="Times New Roman"/>
                <a:cs typeface="Times New Roman"/>
              </a:rPr>
              <a:t>The program will allow certified candidates to join SPD </a:t>
            </a:r>
            <a:br>
              <a:rPr lang="en-US" sz="1800" dirty="0">
                <a:latin typeface="Times New Roman"/>
                <a:cs typeface="Times New Roman"/>
              </a:rPr>
            </a:br>
            <a:r>
              <a:rPr lang="en-US" sz="1800" dirty="0">
                <a:latin typeface="Times New Roman"/>
                <a:cs typeface="Times New Roman"/>
              </a:rPr>
              <a:t>      and be compensated based on years of previous law enforcement experience. </a:t>
            </a:r>
            <a:endParaRPr lang="en-US" sz="1800" dirty="0">
              <a:cs typeface="Times New Roman"/>
            </a:endParaRPr>
          </a:p>
          <a:p>
            <a:endParaRPr lang="en-US" sz="1800" dirty="0">
              <a:latin typeface="Times New Roman"/>
              <a:cs typeface="Times New Roman"/>
            </a:endParaRPr>
          </a:p>
          <a:p>
            <a:endParaRPr lang="en-US" sz="1800" dirty="0">
              <a:latin typeface="Times New Roman"/>
              <a:cs typeface="Times New Roman"/>
            </a:endParaRPr>
          </a:p>
        </p:txBody>
      </p:sp>
    </p:spTree>
    <p:extLst>
      <p:ext uri="{BB962C8B-B14F-4D97-AF65-F5344CB8AC3E}">
        <p14:creationId xmlns:p14="http://schemas.microsoft.com/office/powerpoint/2010/main" val="345825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65D692-4803-49B1-AD86-FD6B0654A3FA}"/>
              </a:ext>
            </a:extLst>
          </p:cNvPr>
          <p:cNvSpPr>
            <a:spLocks noGrp="1"/>
          </p:cNvSpPr>
          <p:nvPr>
            <p:ph type="sldNum" sz="quarter" idx="11"/>
          </p:nvPr>
        </p:nvSpPr>
        <p:spPr/>
        <p:txBody>
          <a:bodyPr/>
          <a:lstStyle/>
          <a:p>
            <a:fld id="{C57F0C0E-56D6-4E43-87A7-8A4669234C13}" type="slidenum">
              <a:rPr lang="en-US" altLang="en-US" smtClean="0"/>
              <a:pPr/>
              <a:t>7</a:t>
            </a:fld>
            <a:endParaRPr lang="en-US" altLang="en-US"/>
          </a:p>
        </p:txBody>
      </p:sp>
      <p:sp>
        <p:nvSpPr>
          <p:cNvPr id="2" name="Title 1">
            <a:extLst>
              <a:ext uri="{FF2B5EF4-FFF2-40B4-BE49-F238E27FC236}">
                <a16:creationId xmlns:a16="http://schemas.microsoft.com/office/drawing/2014/main" id="{A8AF8FB0-E512-44B3-803F-AAD77C1AF83C}"/>
              </a:ext>
            </a:extLst>
          </p:cNvPr>
          <p:cNvSpPr>
            <a:spLocks noGrp="1"/>
          </p:cNvSpPr>
          <p:nvPr>
            <p:ph type="title"/>
          </p:nvPr>
        </p:nvSpPr>
        <p:spPr/>
        <p:txBody>
          <a:bodyPr/>
          <a:lstStyle/>
          <a:p>
            <a:r>
              <a:rPr lang="en-US" sz="3600">
                <a:latin typeface="Arial" panose="020B0604020202020204" pitchFamily="34" charset="0"/>
                <a:cs typeface="Arial" panose="020B0604020202020204" pitchFamily="34" charset="0"/>
              </a:rPr>
              <a:t>FY 2022 – Final Millage Rate</a:t>
            </a:r>
          </a:p>
        </p:txBody>
      </p:sp>
    </p:spTree>
    <p:extLst>
      <p:ext uri="{BB962C8B-B14F-4D97-AF65-F5344CB8AC3E}">
        <p14:creationId xmlns:p14="http://schemas.microsoft.com/office/powerpoint/2010/main" val="211429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6648A-A585-4614-B54B-DF95971E9991}"/>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a:lnSpc>
                <a:spcPct val="90000"/>
              </a:lnSpc>
            </a:pPr>
            <a:r>
              <a:rPr lang="en-US" sz="3500" kern="1200">
                <a:solidFill>
                  <a:srgbClr val="FFFFFF"/>
                </a:solidFill>
                <a:latin typeface="+mj-lt"/>
                <a:ea typeface="+mj-ea"/>
                <a:cs typeface="+mj-cs"/>
              </a:rPr>
              <a:t>2022 Millage Adoption</a:t>
            </a:r>
          </a:p>
        </p:txBody>
      </p:sp>
      <p:sp>
        <p:nvSpPr>
          <p:cNvPr id="6" name="Content Placeholder 5">
            <a:extLst>
              <a:ext uri="{FF2B5EF4-FFF2-40B4-BE49-F238E27FC236}">
                <a16:creationId xmlns:a16="http://schemas.microsoft.com/office/drawing/2014/main" id="{5AD91597-BE7A-7BB2-25A9-3F1880143AFD}"/>
              </a:ext>
            </a:extLst>
          </p:cNvPr>
          <p:cNvSpPr>
            <a:spLocks noGrp="1"/>
          </p:cNvSpPr>
          <p:nvPr>
            <p:ph sz="quarter" idx="11"/>
          </p:nvPr>
        </p:nvSpPr>
        <p:spPr>
          <a:xfrm>
            <a:off x="3149811" y="-10142"/>
            <a:ext cx="5374393" cy="6830931"/>
          </a:xfrm>
        </p:spPr>
        <p:txBody>
          <a:bodyPr vert="horz" lIns="91440" tIns="45720" rIns="91440" bIns="45720" rtlCol="0" anchor="ctr">
            <a:normAutofit/>
          </a:bodyPr>
          <a:lstStyle/>
          <a:p>
            <a:pPr marL="400050" marR="0" lvl="0" indent="-285750" fontAlgn="base">
              <a:lnSpc>
                <a:spcPct val="90000"/>
              </a:lnSpc>
              <a:spcBef>
                <a:spcPct val="20000"/>
              </a:spcBef>
              <a:spcAft>
                <a:spcPct val="0"/>
              </a:spcAft>
              <a:buClrTx/>
              <a:buSzTx/>
              <a:buFont typeface="Wingdings" panose="05000000000000000000" pitchFamily="2" charset="2"/>
              <a:buChar char="v"/>
              <a:tabLst/>
              <a:defRPr/>
            </a:pPr>
            <a:r>
              <a:rPr kumimoji="0" lang="en-US" sz="1700" b="0" i="0" u="none" strike="noStrike" kern="1200" cap="none" spc="0" normalizeH="0" baseline="0" noProof="0">
                <a:ln>
                  <a:noFill/>
                </a:ln>
                <a:effectLst/>
                <a:uLnTx/>
                <a:uFillTx/>
                <a:latin typeface="+mn-lt"/>
              </a:rPr>
              <a:t>2022 Adopted Budget set a tentative millage rate at 12.739 for budget development purposes</a:t>
            </a:r>
          </a:p>
          <a:p>
            <a:pPr marL="0" marR="0" lvl="0" indent="-228600" fontAlgn="base">
              <a:lnSpc>
                <a:spcPct val="90000"/>
              </a:lnSpc>
              <a:spcBef>
                <a:spcPct val="20000"/>
              </a:spcBef>
              <a:spcAft>
                <a:spcPct val="0"/>
              </a:spcAft>
              <a:buClrTx/>
              <a:buSzTx/>
              <a:buFont typeface="Arial" panose="020B0604020202020204" pitchFamily="34" charset="0"/>
              <a:buChar char="•"/>
              <a:tabLst/>
              <a:defRPr/>
            </a:pPr>
            <a:endParaRPr kumimoji="0" lang="en-US" sz="1700" b="0" i="0" u="none" strike="noStrike" kern="1200" cap="none" spc="0" normalizeH="0" baseline="0" noProof="0">
              <a:ln>
                <a:noFill/>
              </a:ln>
              <a:effectLst/>
              <a:highlight>
                <a:srgbClr val="00FF00"/>
              </a:highlight>
              <a:uLnTx/>
              <a:uFillTx/>
              <a:latin typeface="+mn-lt"/>
            </a:endParaRPr>
          </a:p>
          <a:p>
            <a:pPr marL="400050" marR="0" lvl="0" indent="-285750" fontAlgn="base">
              <a:lnSpc>
                <a:spcPct val="90000"/>
              </a:lnSpc>
              <a:spcBef>
                <a:spcPct val="20000"/>
              </a:spcBef>
              <a:spcAft>
                <a:spcPct val="0"/>
              </a:spcAft>
              <a:buClrTx/>
              <a:buSzTx/>
              <a:buFont typeface="Wingdings" panose="05000000000000000000" pitchFamily="2" charset="2"/>
              <a:buChar char="v"/>
              <a:tabLst/>
              <a:defRPr/>
            </a:pPr>
            <a:r>
              <a:rPr kumimoji="0" lang="en-US" sz="1700" b="0" i="0" u="none" strike="noStrike" kern="1200" cap="none" spc="0" normalizeH="0" baseline="0" noProof="0">
                <a:ln>
                  <a:noFill/>
                </a:ln>
                <a:effectLst/>
                <a:uLnTx/>
                <a:uFillTx/>
                <a:latin typeface="+mn-lt"/>
              </a:rPr>
              <a:t>County Assessor’s office completes development of the taxable property tax digest – June 2022</a:t>
            </a:r>
          </a:p>
          <a:p>
            <a:pPr marL="1128713" lvl="1" indent="-228600">
              <a:lnSpc>
                <a:spcPct val="90000"/>
              </a:lnSpc>
              <a:defRPr/>
            </a:pPr>
            <a:r>
              <a:rPr kumimoji="0" lang="en-US" sz="1700" b="0" i="0" u="none" strike="noStrike" kern="1200" cap="none" spc="0" normalizeH="0" baseline="0" noProof="0">
                <a:ln>
                  <a:noFill/>
                </a:ln>
                <a:effectLst/>
                <a:uLnTx/>
                <a:uFillTx/>
                <a:latin typeface="+mn-lt"/>
                <a:ea typeface="+mn-ea"/>
                <a:cs typeface="+mn-cs"/>
              </a:rPr>
              <a:t>City of Savannah sets a final millage rate for 2022 and complies with all State of Georgia requirements for adoption – July &amp; August 2022</a:t>
            </a:r>
          </a:p>
          <a:p>
            <a:pPr marL="1128713" lvl="1" indent="-228600">
              <a:lnSpc>
                <a:spcPct val="90000"/>
              </a:lnSpc>
              <a:defRPr/>
            </a:pPr>
            <a:r>
              <a:rPr lang="en-US" sz="1700" kern="1200">
                <a:latin typeface="+mn-lt"/>
                <a:ea typeface="+mn-ea"/>
                <a:cs typeface="+mn-cs"/>
              </a:rPr>
              <a:t>Legally required notices published in newspaper beginning July 7, 2022</a:t>
            </a:r>
          </a:p>
          <a:p>
            <a:pPr marL="900113" lvl="1" indent="0">
              <a:lnSpc>
                <a:spcPct val="90000"/>
              </a:lnSpc>
              <a:buNone/>
              <a:defRPr/>
            </a:pPr>
            <a:endParaRPr kumimoji="0" lang="en-US" sz="1600" b="0" i="0" u="none" strike="noStrike" kern="1200" cap="none" spc="0" normalizeH="0" baseline="0" noProof="0">
              <a:ln>
                <a:noFill/>
              </a:ln>
              <a:effectLst/>
              <a:uLnTx/>
              <a:uFillTx/>
              <a:latin typeface="+mn-lt"/>
              <a:ea typeface="+mn-ea"/>
              <a:cs typeface="+mn-cs"/>
            </a:endParaRPr>
          </a:p>
          <a:p>
            <a:pPr marL="600075" indent="-285750">
              <a:lnSpc>
                <a:spcPct val="90000"/>
              </a:lnSpc>
              <a:buFont typeface="Wingdings" panose="05000000000000000000" pitchFamily="2" charset="2"/>
              <a:buChar char="v"/>
              <a:defRPr/>
            </a:pPr>
            <a:r>
              <a:rPr kumimoji="0" lang="en-US" sz="1700" b="0" i="0" u="none" strike="noStrike" kern="1200" cap="none" spc="0" normalizeH="0" baseline="0" noProof="0">
                <a:ln>
                  <a:noFill/>
                </a:ln>
                <a:effectLst/>
                <a:uLnTx/>
                <a:uFillTx/>
                <a:latin typeface="+mn-lt"/>
              </a:rPr>
              <a:t>2023 Budget Development – using 2022 adopted millage</a:t>
            </a:r>
          </a:p>
          <a:p>
            <a:pPr indent="-228600">
              <a:lnSpc>
                <a:spcPct val="90000"/>
              </a:lnSpc>
              <a:buFont typeface="Arial" panose="020B0604020202020204" pitchFamily="34" charset="0"/>
              <a:buChar char="•"/>
            </a:pPr>
            <a:endParaRPr lang="en-US" sz="1700" kern="1200">
              <a:latin typeface="+mn-lt"/>
            </a:endParaRPr>
          </a:p>
        </p:txBody>
      </p:sp>
      <p:sp>
        <p:nvSpPr>
          <p:cNvPr id="5" name="Slide Number Placeholder 4">
            <a:extLst>
              <a:ext uri="{FF2B5EF4-FFF2-40B4-BE49-F238E27FC236}">
                <a16:creationId xmlns:a16="http://schemas.microsoft.com/office/drawing/2014/main" id="{D57FAF6B-25BD-493A-B3D7-143C402403E8}"/>
              </a:ext>
            </a:extLst>
          </p:cNvPr>
          <p:cNvSpPr>
            <a:spLocks noGrp="1"/>
          </p:cNvSpPr>
          <p:nvPr>
            <p:ph type="sldNum" sz="quarter" idx="10"/>
          </p:nvPr>
        </p:nvSpPr>
        <p:spPr>
          <a:xfrm>
            <a:off x="8778240" y="6455664"/>
            <a:ext cx="336042" cy="365125"/>
          </a:xfrm>
        </p:spPr>
        <p:txBody>
          <a:bodyPr vert="horz" lIns="91440" tIns="45720" rIns="91440" bIns="45720" rtlCol="0" anchor="ctr">
            <a:normAutofit/>
          </a:bodyPr>
          <a:lstStyle/>
          <a:p>
            <a:pPr>
              <a:spcAft>
                <a:spcPts val="600"/>
              </a:spcAft>
            </a:pPr>
            <a:fld id="{C57F0C0E-56D6-4E43-87A7-8A4669234C13}" type="slidenum">
              <a:rPr lang="en-US" altLang="en-US" sz="1000">
                <a:solidFill>
                  <a:schemeClr val="tx1">
                    <a:lumMod val="50000"/>
                    <a:lumOff val="50000"/>
                  </a:schemeClr>
                </a:solidFill>
                <a:latin typeface="+mn-lt"/>
              </a:rPr>
              <a:pPr>
                <a:spcAft>
                  <a:spcPts val="600"/>
                </a:spcAft>
              </a:pPr>
              <a:t>8</a:t>
            </a:fld>
            <a:endParaRPr lang="en-US" altLang="en-US" sz="1000">
              <a:solidFill>
                <a:schemeClr val="tx1">
                  <a:lumMod val="50000"/>
                  <a:lumOff val="50000"/>
                </a:schemeClr>
              </a:solidFill>
              <a:latin typeface="+mn-lt"/>
            </a:endParaRPr>
          </a:p>
        </p:txBody>
      </p:sp>
      <p:sp>
        <p:nvSpPr>
          <p:cNvPr id="4" name="Content Placeholder 2">
            <a:extLst>
              <a:ext uri="{FF2B5EF4-FFF2-40B4-BE49-F238E27FC236}">
                <a16:creationId xmlns:a16="http://schemas.microsoft.com/office/drawing/2014/main" id="{79A077F8-AF40-4DC9-B436-996FBA723A31}"/>
              </a:ext>
            </a:extLst>
          </p:cNvPr>
          <p:cNvSpPr txBox="1">
            <a:spLocks/>
          </p:cNvSpPr>
          <p:nvPr/>
        </p:nvSpPr>
        <p:spPr>
          <a:xfrm>
            <a:off x="228600" y="914400"/>
            <a:ext cx="8686800" cy="4953000"/>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Lato" panose="020F0502020204030203"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Lato" panose="020F0502020204030203" pitchFamily="34" charset="0"/>
              </a:defRPr>
            </a:lvl2pPr>
            <a:lvl3pPr marL="1143000" indent="-228600" algn="l" rtl="0" eaLnBrk="1" fontAlgn="base" hangingPunct="1">
              <a:spcBef>
                <a:spcPct val="20000"/>
              </a:spcBef>
              <a:spcAft>
                <a:spcPct val="0"/>
              </a:spcAft>
              <a:buChar char="•"/>
              <a:defRPr sz="2400">
                <a:solidFill>
                  <a:schemeClr val="tx1"/>
                </a:solidFill>
                <a:latin typeface="Lato" panose="020F0502020204030203" pitchFamily="34" charset="0"/>
              </a:defRPr>
            </a:lvl3pPr>
            <a:lvl4pPr marL="1600200" indent="-228600" algn="l" rtl="0" eaLnBrk="1" fontAlgn="base" hangingPunct="1">
              <a:spcBef>
                <a:spcPct val="20000"/>
              </a:spcBef>
              <a:spcAft>
                <a:spcPct val="0"/>
              </a:spcAft>
              <a:buChar char="–"/>
              <a:defRPr sz="2000">
                <a:solidFill>
                  <a:schemeClr val="tx1"/>
                </a:solidFill>
                <a:latin typeface="Lato" panose="020F0502020204030203" pitchFamily="34" charset="0"/>
              </a:defRPr>
            </a:lvl4pPr>
            <a:lvl5pPr marL="2057400" indent="-228600" algn="l" rtl="0" eaLnBrk="1" fontAlgn="base" hangingPunct="1">
              <a:spcBef>
                <a:spcPct val="20000"/>
              </a:spcBef>
              <a:spcAft>
                <a:spcPct val="0"/>
              </a:spcAft>
              <a:buChar char="»"/>
              <a:defRPr sz="2000">
                <a:solidFill>
                  <a:schemeClr val="tx1"/>
                </a:solidFill>
                <a:latin typeface="Lato" panose="020F0502020204030203"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4014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66D15-9B81-4819-AC62-B1689C4825D9}"/>
              </a:ext>
            </a:extLst>
          </p:cNvPr>
          <p:cNvSpPr>
            <a:spLocks noGrp="1"/>
          </p:cNvSpPr>
          <p:nvPr>
            <p:ph type="title"/>
          </p:nvPr>
        </p:nvSpPr>
        <p:spPr/>
        <p:txBody>
          <a:bodyPr/>
          <a:lstStyle/>
          <a:p>
            <a:r>
              <a:rPr lang="en-US" sz="3200">
                <a:latin typeface="Arial" panose="020B0604020202020204" pitchFamily="34" charset="0"/>
                <a:cs typeface="Arial" panose="020B0604020202020204" pitchFamily="34" charset="0"/>
              </a:rPr>
              <a:t>Property Taxes</a:t>
            </a:r>
          </a:p>
        </p:txBody>
      </p:sp>
      <p:sp>
        <p:nvSpPr>
          <p:cNvPr id="6" name="Slide Number Placeholder 5">
            <a:extLst>
              <a:ext uri="{FF2B5EF4-FFF2-40B4-BE49-F238E27FC236}">
                <a16:creationId xmlns:a16="http://schemas.microsoft.com/office/drawing/2014/main" id="{FEDD0469-9223-48FA-8E80-2A69171EF9BD}"/>
              </a:ext>
            </a:extLst>
          </p:cNvPr>
          <p:cNvSpPr>
            <a:spLocks noGrp="1"/>
          </p:cNvSpPr>
          <p:nvPr>
            <p:ph type="sldNum" sz="quarter" idx="10"/>
          </p:nvPr>
        </p:nvSpPr>
        <p:spPr/>
        <p:txBody>
          <a:bodyPr/>
          <a:lstStyle/>
          <a:p>
            <a:fld id="{C57F0C0E-56D6-4E43-87A7-8A4669234C13}" type="slidenum">
              <a:rPr lang="en-US" altLang="en-US" smtClean="0"/>
              <a:pPr/>
              <a:t>9</a:t>
            </a:fld>
            <a:endParaRPr lang="en-US" altLang="en-US"/>
          </a:p>
        </p:txBody>
      </p:sp>
      <p:graphicFrame>
        <p:nvGraphicFramePr>
          <p:cNvPr id="10" name="Diagram 9">
            <a:extLst>
              <a:ext uri="{FF2B5EF4-FFF2-40B4-BE49-F238E27FC236}">
                <a16:creationId xmlns:a16="http://schemas.microsoft.com/office/drawing/2014/main" id="{4DAEFCF7-4393-4FA5-BBC2-6C85341AFF89}"/>
              </a:ext>
            </a:extLst>
          </p:cNvPr>
          <p:cNvGraphicFramePr/>
          <p:nvPr>
            <p:extLst>
              <p:ext uri="{D42A27DB-BD31-4B8C-83A1-F6EECF244321}">
                <p14:modId xmlns:p14="http://schemas.microsoft.com/office/powerpoint/2010/main" val="450760250"/>
              </p:ext>
            </p:extLst>
          </p:nvPr>
        </p:nvGraphicFramePr>
        <p:xfrm>
          <a:off x="0" y="923081"/>
          <a:ext cx="9144000" cy="5349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EE91537B-781D-4996-A68F-ADFE369C7E55}"/>
              </a:ext>
            </a:extLst>
          </p:cNvPr>
          <p:cNvPicPr>
            <a:picLocks noChangeAspect="1"/>
          </p:cNvPicPr>
          <p:nvPr/>
        </p:nvPicPr>
        <p:blipFill>
          <a:blip r:embed="rId8"/>
          <a:stretch>
            <a:fillRect/>
          </a:stretch>
        </p:blipFill>
        <p:spPr>
          <a:xfrm>
            <a:off x="6713332" y="4513752"/>
            <a:ext cx="2351475" cy="1758865"/>
          </a:xfrm>
          <a:prstGeom prst="rect">
            <a:avLst/>
          </a:prstGeom>
        </p:spPr>
      </p:pic>
    </p:spTree>
    <p:extLst>
      <p:ext uri="{BB962C8B-B14F-4D97-AF65-F5344CB8AC3E}">
        <p14:creationId xmlns:p14="http://schemas.microsoft.com/office/powerpoint/2010/main" val="4190251923"/>
      </p:ext>
    </p:extLst>
  </p:cSld>
  <p:clrMapOvr>
    <a:masterClrMapping/>
  </p:clrMapOvr>
</p:sld>
</file>

<file path=ppt/theme/theme1.xml><?xml version="1.0" encoding="utf-8"?>
<a:theme xmlns:a="http://schemas.openxmlformats.org/drawingml/2006/main" name="1_Office Theme">
  <a:themeElements>
    <a:clrScheme name="">
      <a:dk1>
        <a:srgbClr val="000000"/>
      </a:dk1>
      <a:lt1>
        <a:srgbClr val="FFFFFF"/>
      </a:lt1>
      <a:dk2>
        <a:srgbClr val="000000"/>
      </a:dk2>
      <a:lt2>
        <a:srgbClr val="808080"/>
      </a:lt2>
      <a:accent1>
        <a:srgbClr val="13694E"/>
      </a:accent1>
      <a:accent2>
        <a:srgbClr val="62BD19"/>
      </a:accent2>
      <a:accent3>
        <a:srgbClr val="FFFFFF"/>
      </a:accent3>
      <a:accent4>
        <a:srgbClr val="000000"/>
      </a:accent4>
      <a:accent5>
        <a:srgbClr val="AAB9B2"/>
      </a:accent5>
      <a:accent6>
        <a:srgbClr val="58AB16"/>
      </a:accent6>
      <a:hlink>
        <a:srgbClr val="289728"/>
      </a:hlink>
      <a:folHlink>
        <a:srgbClr val="C2C2C2"/>
      </a:folHlink>
    </a:clrScheme>
    <a:fontScheme name="Office Them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13694E"/>
      </a:accent1>
      <a:accent2>
        <a:srgbClr val="62BD19"/>
      </a:accent2>
      <a:accent3>
        <a:srgbClr val="FFFFFF"/>
      </a:accent3>
      <a:accent4>
        <a:srgbClr val="000000"/>
      </a:accent4>
      <a:accent5>
        <a:srgbClr val="AAB9B2"/>
      </a:accent5>
      <a:accent6>
        <a:srgbClr val="58AB16"/>
      </a:accent6>
      <a:hlink>
        <a:srgbClr val="289728"/>
      </a:hlink>
      <a:folHlink>
        <a:srgbClr val="C2C2C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
      <a:dk1>
        <a:srgbClr val="000000"/>
      </a:dk1>
      <a:lt1>
        <a:srgbClr val="FFFFFF"/>
      </a:lt1>
      <a:dk2>
        <a:srgbClr val="000000"/>
      </a:dk2>
      <a:lt2>
        <a:srgbClr val="808080"/>
      </a:lt2>
      <a:accent1>
        <a:srgbClr val="13694E"/>
      </a:accent1>
      <a:accent2>
        <a:srgbClr val="62BD19"/>
      </a:accent2>
      <a:accent3>
        <a:srgbClr val="FFFFFF"/>
      </a:accent3>
      <a:accent4>
        <a:srgbClr val="000000"/>
      </a:accent4>
      <a:accent5>
        <a:srgbClr val="AAB9B2"/>
      </a:accent5>
      <a:accent6>
        <a:srgbClr val="58AB16"/>
      </a:accent6>
      <a:hlink>
        <a:srgbClr val="289728"/>
      </a:hlink>
      <a:folHlink>
        <a:srgbClr val="C2C2C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udgetYear xmlns="89de9d26-c711-4af9-9df1-37987dafa4a3">2022</BudgetYear>
    <FileType xmlns="89de9d26-c711-4af9-9df1-37987dafa4a3">Presentation</FileType>
    <SharedWithUsers xmlns="33492b44-7328-47c5-ab71-cc6857d7a8e5">
      <UserInfo>
        <DisplayName>Sancia Joseph-Jarvis</DisplayName>
        <AccountId>31</AccountId>
        <AccountType/>
      </UserInfo>
      <UserInfo>
        <DisplayName>Myriam Baker</DisplayName>
        <AccountId>81</AccountId>
        <AccountType/>
      </UserInfo>
      <UserInfo>
        <DisplayName>Kristen Rivera</DisplayName>
        <AccountId>44</AccountId>
        <AccountType/>
      </UserInfo>
      <UserInfo>
        <DisplayName>Daphanie Williams</DisplayName>
        <AccountId>82</AccountId>
        <AccountType/>
      </UserInfo>
      <UserInfo>
        <DisplayName>David Maxwell</DisplayName>
        <AccountId>37</AccountId>
        <AccountType/>
      </UserInfo>
      <UserInfo>
        <DisplayName>Jeff Grant</DisplayName>
        <AccountId>83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14A4814EB01046B4B02F971413473B" ma:contentTypeVersion="9" ma:contentTypeDescription="Create a new document." ma:contentTypeScope="" ma:versionID="5d45bb3129e32d515c85743722fb6e99">
  <xsd:schema xmlns:xsd="http://www.w3.org/2001/XMLSchema" xmlns:xs="http://www.w3.org/2001/XMLSchema" xmlns:p="http://schemas.microsoft.com/office/2006/metadata/properties" xmlns:ns2="89de9d26-c711-4af9-9df1-37987dafa4a3" xmlns:ns3="33492b44-7328-47c5-ab71-cc6857d7a8e5" targetNamespace="http://schemas.microsoft.com/office/2006/metadata/properties" ma:root="true" ma:fieldsID="5ea860ba5a513c0379aa6db3d01e5c22" ns2:_="" ns3:_="">
    <xsd:import namespace="89de9d26-c711-4af9-9df1-37987dafa4a3"/>
    <xsd:import namespace="33492b44-7328-47c5-ab71-cc6857d7a8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FileType" minOccurs="0"/>
                <xsd:element ref="ns2:Budget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e9d26-c711-4af9-9df1-37987dafa4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FileType" ma:index="15" nillable="true" ma:displayName="FileType" ma:default="File" ma:format="Dropdown" ma:internalName="FileType">
      <xsd:simpleType>
        <xsd:union memberTypes="dms:Text">
          <xsd:simpleType>
            <xsd:restriction base="dms:Choice">
              <xsd:enumeration value="File"/>
              <xsd:enumeration value="Memo"/>
              <xsd:enumeration value="Presentation"/>
              <xsd:enumeration value="Agenda"/>
              <xsd:enumeration value="Survey"/>
            </xsd:restriction>
          </xsd:simpleType>
        </xsd:union>
      </xsd:simpleType>
    </xsd:element>
    <xsd:element name="BudgetYear" ma:index="16" nillable="true" ma:displayName="BudgetYear" ma:decimals="0" ma:format="Dropdown" ma:internalName="BudgetYea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33492b44-7328-47c5-ab71-cc6857d7a8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0DD01F-7D53-41C5-A20A-507CEFFEAC10}">
  <ds:schemaRefs>
    <ds:schemaRef ds:uri="http://purl.org/dc/dcmitype/"/>
    <ds:schemaRef ds:uri="http://purl.org/dc/term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33492b44-7328-47c5-ab71-cc6857d7a8e5"/>
    <ds:schemaRef ds:uri="89de9d26-c711-4af9-9df1-37987dafa4a3"/>
    <ds:schemaRef ds:uri="http://purl.org/dc/elements/1.1/"/>
  </ds:schemaRefs>
</ds:datastoreItem>
</file>

<file path=customXml/itemProps2.xml><?xml version="1.0" encoding="utf-8"?>
<ds:datastoreItem xmlns:ds="http://schemas.openxmlformats.org/officeDocument/2006/customXml" ds:itemID="{7DDE0C3B-A0C7-486B-A1AB-A9F7632C9F2F}">
  <ds:schemaRefs>
    <ds:schemaRef ds:uri="33492b44-7328-47c5-ab71-cc6857d7a8e5"/>
    <ds:schemaRef ds:uri="89de9d26-c711-4af9-9df1-37987dafa4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A61862-869A-4A79-BC64-1CD94A2DB3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TotalTime>
  <Words>5661</Words>
  <Application>Microsoft Office PowerPoint</Application>
  <PresentationFormat>On-screen Show (4:3)</PresentationFormat>
  <Paragraphs>780</Paragraphs>
  <Slides>56</Slides>
  <Notes>33</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68" baseType="lpstr">
      <vt:lpstr>Arial</vt:lpstr>
      <vt:lpstr>Arial,Sans-Serif</vt:lpstr>
      <vt:lpstr>Calibri</vt:lpstr>
      <vt:lpstr>Garamond</vt:lpstr>
      <vt:lpstr>Lato</vt:lpstr>
      <vt:lpstr>Lucida Calligraphy</vt:lpstr>
      <vt:lpstr>Times New Roman</vt:lpstr>
      <vt:lpstr>Wingdings</vt:lpstr>
      <vt:lpstr>1_Office Theme</vt:lpstr>
      <vt:lpstr>Office Theme</vt:lpstr>
      <vt:lpstr>2_Office Theme</vt:lpstr>
      <vt:lpstr>Worksheet</vt:lpstr>
      <vt:lpstr>PowerPoint Presentation</vt:lpstr>
      <vt:lpstr>Bottom Line Up Front</vt:lpstr>
      <vt:lpstr>Our Opportunity</vt:lpstr>
      <vt:lpstr>PowerPoint Presentation</vt:lpstr>
      <vt:lpstr>PowerPoint Presentation</vt:lpstr>
      <vt:lpstr>PowerPoint Presentation</vt:lpstr>
      <vt:lpstr>FY 2022 – Final Millage Rate</vt:lpstr>
      <vt:lpstr>2022 Millage Adoption</vt:lpstr>
      <vt:lpstr>Property Taxes</vt:lpstr>
      <vt:lpstr>City of Savannah – Tax Digest Results</vt:lpstr>
      <vt:lpstr>Property Tax Projection</vt:lpstr>
      <vt:lpstr>Largest Property Taxpayers</vt:lpstr>
      <vt:lpstr>City of Savannah, Georgia Direct &amp; Overlapping1 Property Tax Rates, Last Ten Fiscal Years</vt:lpstr>
      <vt:lpstr>2022 Property Tax Calendar</vt:lpstr>
      <vt:lpstr>PowerPoint Presentation</vt:lpstr>
      <vt:lpstr>What is the Annual Comprehensive Financial Report (ACFR)?</vt:lpstr>
      <vt:lpstr>2021 Financial Results Highlights</vt:lpstr>
      <vt:lpstr>Entity-wide Revenues</vt:lpstr>
      <vt:lpstr>Entity-wide Expenses</vt:lpstr>
      <vt:lpstr>2021 General Fund Comparative Results -  Revenues</vt:lpstr>
      <vt:lpstr>2021 General Fund Comparative Results –  Revenues</vt:lpstr>
      <vt:lpstr>2021 General Fund Comparative Results -  Expenditures</vt:lpstr>
      <vt:lpstr>2021 General Fund Comparative Results –  Expenditures</vt:lpstr>
      <vt:lpstr>2021 General Fund Comparative Results – Fund Balance</vt:lpstr>
      <vt:lpstr>2021 General Fund Comparative Results – Total Fund Balance</vt:lpstr>
      <vt:lpstr>2021 General Fund Comparative Results – Fund Balance</vt:lpstr>
      <vt:lpstr>Business-type Funds –  2021 Operating Results</vt:lpstr>
      <vt:lpstr>Benefit Trust Funds – 2021 Operating Results</vt:lpstr>
      <vt:lpstr>2021 Debt Activity - Governmental</vt:lpstr>
      <vt:lpstr>2021 Debt Activity – Business Type</vt:lpstr>
      <vt:lpstr>PowerPoint Presentation</vt:lpstr>
      <vt:lpstr>Budget by the Numbers FY 2022 Totals at a Glance</vt:lpstr>
      <vt:lpstr>2022 Adopted General Fund  Budget Overview</vt:lpstr>
      <vt:lpstr>PowerPoint Presentation</vt:lpstr>
      <vt:lpstr>General Fund  All Revenues - January through May</vt:lpstr>
      <vt:lpstr>PowerPoint Presentation</vt:lpstr>
      <vt:lpstr>General Fund Portion of Hotel/Motel Taxes &amp; LOST January through May</vt:lpstr>
      <vt:lpstr>Expenditure Performance  2020–2022 Year-over-Year</vt:lpstr>
      <vt:lpstr>Expenditures Performance  2020–2022 Year-over-Year</vt:lpstr>
      <vt:lpstr>Expenditures Performance  2020–2022 Year-over-Year</vt:lpstr>
      <vt:lpstr>General Fund Budget Stable  through first five months of operations</vt:lpstr>
      <vt:lpstr>FY 2023 Budget Plan</vt:lpstr>
      <vt:lpstr>Developing the Budget Plan</vt:lpstr>
      <vt:lpstr>PowerPoint Presentation</vt:lpstr>
      <vt:lpstr>PowerPoint Presentation</vt:lpstr>
      <vt:lpstr>Budget Challenges</vt:lpstr>
      <vt:lpstr>Budget Challenges</vt:lpstr>
      <vt:lpstr>Budget Challenges</vt:lpstr>
      <vt:lpstr>Budget Challenges</vt:lpstr>
      <vt:lpstr>Budget Opportunities</vt:lpstr>
      <vt:lpstr>Budget Opportunities</vt:lpstr>
      <vt:lpstr>Budget Opportunities</vt:lpstr>
      <vt:lpstr>PowerPoint Presentation</vt:lpstr>
      <vt:lpstr>General Fund Forecast</vt:lpstr>
      <vt:lpstr>Breaking the Cycle</vt:lpstr>
      <vt:lpstr>A Plan for Fiscal Sustainability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Carter</dc:creator>
  <cp:lastModifiedBy>Myriam Baker</cp:lastModifiedBy>
  <cp:revision>5</cp:revision>
  <cp:lastPrinted>2022-07-14T15:46:46Z</cp:lastPrinted>
  <dcterms:created xsi:type="dcterms:W3CDTF">2021-07-12T21:59:45Z</dcterms:created>
  <dcterms:modified xsi:type="dcterms:W3CDTF">2022-07-14T15:47:24Z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0x010100C614A4814EB01046B4B02F971413473B</vt:lpwstr>
  </property>
</Properties>
</file>