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4" r:id="rId3"/>
  </p:sldMasterIdLst>
  <p:notesMasterIdLst>
    <p:notesMasterId r:id="rId9"/>
  </p:notesMasterIdLst>
  <p:sldIdLst>
    <p:sldId id="773" r:id="rId4"/>
    <p:sldId id="815" r:id="rId5"/>
    <p:sldId id="750" r:id="rId6"/>
    <p:sldId id="768" r:id="rId7"/>
    <p:sldId id="5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5004" autoAdjust="0"/>
  </p:normalViewPr>
  <p:slideViewPr>
    <p:cSldViewPr snapToGrid="0">
      <p:cViewPr varScale="1">
        <p:scale>
          <a:sx n="155" d="100"/>
          <a:sy n="155" d="100"/>
        </p:scale>
        <p:origin x="3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8808-7D84-4548-BFC8-5BE99D55E1C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75EC-6FA4-4F50-AE26-808186C7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1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9DDAD-A8D0-48B6-A88A-BFEC156F19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7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53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The projected GF net deficit of $4.5M does not include any subsidies to Special Revenue/Enterprise Funds that will be needed in final balancing.  I.e., Haz-Mat, Civic Center, and Grant Funds.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407AE-9112-4A39-A290-33A612F5C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20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Note:  Projections are at the budgeted millage rate of 12.856.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9DDAD-A8D0-48B6-A88A-BFEC156F1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3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changes in the allowable CARES ACT reimbursement strategy, we were not able to realize the $4.5M in personnel cost savings since Hazard Duty Pay was not deemed reimbursable.  Actuals were able to be reduced by $2.37M (so almost there but not quite).  Hazard Pay for GF cost us $1.13M ($1.57M city-wide)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9DDAD-A8D0-48B6-A88A-BFEC156F19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7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82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9DDAD-A8D0-48B6-A88A-BFEC156F19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7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2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_light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6781800"/>
            <a:ext cx="12192000" cy="0"/>
          </a:xfrm>
          <a:prstGeom prst="line">
            <a:avLst/>
          </a:prstGeom>
          <a:noFill/>
          <a:ln w="177800">
            <a:solidFill>
              <a:srgbClr val="13694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990600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19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A9AE-212C-4E3A-96DA-2056B6D07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3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1400" y="1219200"/>
            <a:ext cx="26162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219200"/>
            <a:ext cx="76454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4CE1-71A1-448E-8404-9DE3C910A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8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12800" y="2667000"/>
            <a:ext cx="10363200" cy="3124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6340-68EE-4EA5-AFC0-2FFCC39EC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7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667000"/>
            <a:ext cx="10363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19200" y="6324600"/>
            <a:ext cx="10058400" cy="228600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42AF-5337-484A-A746-CCB052DB5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1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5600" y="2130426"/>
            <a:ext cx="7112000" cy="993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>
                <a:solidFill>
                  <a:srgbClr val="003300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68A4B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65600" y="2895600"/>
            <a:ext cx="6299200" cy="685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68A4B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75818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Puzzle 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1"/>
            <a:ext cx="9550400" cy="36877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4" descr="piec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4641570"/>
            <a:ext cx="2641600" cy="1744662"/>
          </a:xfrm>
          <a:prstGeom prst="rect">
            <a:avLst/>
          </a:prstGeom>
          <a:noFill/>
        </p:spPr>
      </p:pic>
      <p:pic>
        <p:nvPicPr>
          <p:cNvPr id="8" name="Picture 2" descr="http://www.savannahurbanartsfestival.com/wp-content/uploads/2009/01/savannah_offical_colo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6451256"/>
            <a:ext cx="2488019" cy="4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1" y="6477001"/>
            <a:ext cx="1173777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i="1" dirty="0"/>
          </a:p>
          <a:p>
            <a:r>
              <a:rPr lang="en-US" i="1" dirty="0"/>
              <a:t>Trust, Transparency, &amp; Accountability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A23C1F-3CB6-40CB-852C-A8FE675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384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2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90600"/>
            <a:ext cx="12192000" cy="53340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1601"/>
            <a:ext cx="4470400" cy="384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1" y="6477001"/>
            <a:ext cx="1173777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i="1" dirty="0"/>
          </a:p>
          <a:p>
            <a:r>
              <a:rPr lang="en-US" i="1" dirty="0"/>
              <a:t>Trust, Transparency, &amp; Accountability</a:t>
            </a:r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5384800" y="1371601"/>
            <a:ext cx="6197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110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1" y="6477001"/>
            <a:ext cx="1173777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i="1" dirty="0"/>
          </a:p>
          <a:p>
            <a:r>
              <a:rPr lang="en-US" i="1" dirty="0"/>
              <a:t>Trust, Transparency, &amp; Accountability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7315200" cy="1362075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9550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379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90600"/>
            <a:ext cx="12192000" cy="53340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5384800" cy="39925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1"/>
            <a:ext cx="5384800" cy="39925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1" y="6477001"/>
            <a:ext cx="1173777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i="1" dirty="0"/>
          </a:p>
          <a:p>
            <a:r>
              <a:rPr lang="en-US" i="1" dirty="0"/>
              <a:t>Trust, Transparency, &amp;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/>
              <a:t>Trust, Transparency, &amp; Accountability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4752-D1D4-41E0-B6CD-A904B2142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0104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3201" y="6477001"/>
            <a:ext cx="1173777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i="1" dirty="0"/>
          </a:p>
          <a:p>
            <a:r>
              <a:rPr lang="en-US" i="1" dirty="0"/>
              <a:t>Trust, Transparency, &amp;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3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807200" cy="63976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1" y="6477001"/>
            <a:ext cx="1173777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i="1" dirty="0"/>
          </a:p>
          <a:p>
            <a:r>
              <a:rPr lang="en-US" i="1" dirty="0"/>
              <a:t>Trust, Transparency, &amp; Accountability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990599"/>
            <a:ext cx="12192000" cy="58674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109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19200"/>
            <a:ext cx="4011084" cy="1314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19201"/>
            <a:ext cx="5088467" cy="49069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14601"/>
            <a:ext cx="4011084" cy="361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1" y="6477001"/>
            <a:ext cx="1173777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i="1" dirty="0"/>
          </a:p>
          <a:p>
            <a:r>
              <a:rPr lang="en-US" i="1" dirty="0"/>
              <a:t>Trust, Transparency, &amp;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01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_light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6781800"/>
            <a:ext cx="12192000" cy="0"/>
          </a:xfrm>
          <a:prstGeom prst="line">
            <a:avLst/>
          </a:prstGeom>
          <a:noFill/>
          <a:ln w="177800">
            <a:solidFill>
              <a:srgbClr val="13694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990600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239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19200" y="6324600"/>
            <a:ext cx="10058400" cy="457200"/>
          </a:xfr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4752-D1D4-41E0-B6CD-A904B2142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5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9ABB-F3E1-421E-B7F5-B2287D30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68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667000"/>
            <a:ext cx="508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667000"/>
            <a:ext cx="508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5A7D-FDAC-47FD-AE5B-B65DBA244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89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Trust, Transparency, &amp; Accountability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E7E9-4596-4768-8430-B4A6937CD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5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Trust, Transparency, &amp; Accountability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C26A-1BC9-4CB2-AB06-BCE74ADAD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5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Trust, Transparency, &amp; 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9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9ABB-F3E1-421E-B7F5-B2287D300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8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ED40-E442-42C1-8C7A-2CF3DFB71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1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Trust, Transparency, &amp; Accountability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D237-9B74-4775-AB1A-B5466123F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82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A9AE-212C-4E3A-96DA-2056B6D07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97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1400" y="1219200"/>
            <a:ext cx="26162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219200"/>
            <a:ext cx="76454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4CE1-71A1-448E-8404-9DE3C910A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5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12800" y="2667000"/>
            <a:ext cx="10363200" cy="3124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6340-68EE-4EA5-AFC0-2FFCC39EC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667000"/>
            <a:ext cx="10363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Trust, Transparency, &amp; Accountability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42AF-5337-484A-A746-CCB052DB5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667000"/>
            <a:ext cx="508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667000"/>
            <a:ext cx="508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/>
              <a:t>Trust, Transparency, &amp; Accountability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5A7D-FDAC-47FD-AE5B-B65DBA244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2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/>
              <a:t>Trust, Transparency, &amp; Accountability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E7E9-4596-4768-8430-B4A6937CD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0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/>
              <a:t>Trust, Transparency, &amp; Accountability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C26A-1BC9-4CB2-AB06-BCE74ADAD2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3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84942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ED40-E442-42C1-8C7A-2CF3DFB71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D237-9B74-4775-AB1A-B5466123F3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4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219200" y="6248400"/>
            <a:ext cx="10972800" cy="0"/>
          </a:xfrm>
          <a:prstGeom prst="line">
            <a:avLst/>
          </a:prstGeom>
          <a:noFill/>
          <a:ln w="19050">
            <a:solidFill>
              <a:srgbClr val="13694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9699" name="Picture 7" descr="ppt_light_head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92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667000"/>
            <a:ext cx="1036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324600"/>
            <a:ext cx="1005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i="1" dirty="0"/>
              <a:t>Trust, Transparency, &amp; Accountability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1AA397B2-C286-4B3D-979F-FC4CFE752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9704" name="Picture 9" descr="ppt_light_ic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037264"/>
            <a:ext cx="12192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94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1" y="6477001"/>
            <a:ext cx="1173777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i="1" dirty="0"/>
          </a:p>
          <a:p>
            <a:r>
              <a:rPr lang="en-US" i="1" dirty="0"/>
              <a:t>Trust, Transparency, &amp; Accountability</a:t>
            </a:r>
          </a:p>
          <a:p>
            <a:endParaRPr lang="en-US" dirty="0"/>
          </a:p>
        </p:txBody>
      </p:sp>
      <p:pic>
        <p:nvPicPr>
          <p:cNvPr id="7" name="Picture 2" descr="http://www.savannahurbanartsfestival.com/wp-content/uploads/2009/01/savannah_offical_color.jpg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228600"/>
            <a:ext cx="4219377" cy="6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8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219200" y="6248400"/>
            <a:ext cx="10972800" cy="0"/>
          </a:xfrm>
          <a:prstGeom prst="line">
            <a:avLst/>
          </a:prstGeom>
          <a:noFill/>
          <a:ln w="19050">
            <a:solidFill>
              <a:srgbClr val="13694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pic>
        <p:nvPicPr>
          <p:cNvPr id="29699" name="Picture 7" descr="ppt_light_head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92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667000"/>
            <a:ext cx="1036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324600"/>
            <a:ext cx="1005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Trust, Transparency, &amp; Accountability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1AA397B2-C286-4B3D-979F-FC4CFE75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704" name="Picture 9" descr="ppt_light_ic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037264"/>
            <a:ext cx="12192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35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33600" y="2895600"/>
            <a:ext cx="50292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Budget Update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Putting the pieces together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savannahurbanartsfestival.com/wp-content/uploads/2009/01/savannah_offical_col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28600"/>
            <a:ext cx="3164533" cy="6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4F141C-4AAA-406D-A293-66B122D6B49B}"/>
              </a:ext>
            </a:extLst>
          </p:cNvPr>
          <p:cNvSpPr txBox="1"/>
          <p:nvPr/>
        </p:nvSpPr>
        <p:spPr>
          <a:xfrm>
            <a:off x="7629896" y="6264234"/>
            <a:ext cx="40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Workshop October 22, 2020</a:t>
            </a:r>
          </a:p>
        </p:txBody>
      </p:sp>
    </p:spTree>
    <p:extLst>
      <p:ext uri="{BB962C8B-B14F-4D97-AF65-F5344CB8AC3E}">
        <p14:creationId xmlns:p14="http://schemas.microsoft.com/office/powerpoint/2010/main" val="228613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D3A8AD-3CB3-4C82-87C9-875FD5A0BF76}"/>
              </a:ext>
            </a:extLst>
          </p:cNvPr>
          <p:cNvSpPr txBox="1"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the Big Picture….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31AF53-13C0-4B1D-87A2-D14D99281CF1}"/>
              </a:ext>
            </a:extLst>
          </p:cNvPr>
          <p:cNvSpPr txBox="1">
            <a:spLocks/>
          </p:cNvSpPr>
          <p:nvPr/>
        </p:nvSpPr>
        <p:spPr>
          <a:xfrm>
            <a:off x="65605" y="2270725"/>
            <a:ext cx="6030395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00050" marR="0" lvl="0" indent="-28575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Revenues are projected to be app. $7.5M lower than the original budget.</a:t>
            </a:r>
          </a:p>
          <a:p>
            <a:pPr marL="342900" marR="0" lvl="0" indent="-22860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28575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Expenditures are projected to be $3.5M lower than the original budget.</a:t>
            </a:r>
          </a:p>
          <a:p>
            <a:pPr marL="342900" marR="0" lvl="0" indent="-22860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28575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Projected revenues and expenditures are NOT balanced by $4,010,035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22860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marR="0" lvl="0" indent="-22860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imbalance will be addressed over the remaining fiscal period </a:t>
            </a:r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according to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Re-Balancing Strategy discussed at mid-year. 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14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en-US" sz="14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4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525E82-34BD-4DC4-9DEE-01787995E6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02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571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63495" y="2671946"/>
            <a:ext cx="8407343" cy="31636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07" y="767080"/>
            <a:ext cx="11774385" cy="1451009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Mid-year Budget Update sounded an alarm of a nearly $13.2M net deficit. After deploying a tiered strategic approach, Updated revenue and expense projections for the General Fund show a net operating deficit of $4M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C93D262-8227-4076-A225-65240752D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81906"/>
              </p:ext>
            </p:extLst>
          </p:nvPr>
        </p:nvGraphicFramePr>
        <p:xfrm>
          <a:off x="2063495" y="2671947"/>
          <a:ext cx="8407343" cy="316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266">
                  <a:extLst>
                    <a:ext uri="{9D8B030D-6E8A-4147-A177-3AD203B41FA5}">
                      <a16:colId xmlns:a16="http://schemas.microsoft.com/office/drawing/2014/main" val="678907962"/>
                    </a:ext>
                  </a:extLst>
                </a:gridCol>
                <a:gridCol w="2068301">
                  <a:extLst>
                    <a:ext uri="{9D8B030D-6E8A-4147-A177-3AD203B41FA5}">
                      <a16:colId xmlns:a16="http://schemas.microsoft.com/office/drawing/2014/main" val="3322993352"/>
                    </a:ext>
                  </a:extLst>
                </a:gridCol>
                <a:gridCol w="2040223">
                  <a:extLst>
                    <a:ext uri="{9D8B030D-6E8A-4147-A177-3AD203B41FA5}">
                      <a16:colId xmlns:a16="http://schemas.microsoft.com/office/drawing/2014/main" val="1369799379"/>
                    </a:ext>
                  </a:extLst>
                </a:gridCol>
                <a:gridCol w="1631553">
                  <a:extLst>
                    <a:ext uri="{9D8B030D-6E8A-4147-A177-3AD203B41FA5}">
                      <a16:colId xmlns:a16="http://schemas.microsoft.com/office/drawing/2014/main" val="3682091763"/>
                    </a:ext>
                  </a:extLst>
                </a:gridCol>
              </a:tblGrid>
              <a:tr h="6932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Adopted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Updated</a:t>
                      </a:r>
                    </a:p>
                    <a:p>
                      <a:pPr algn="ctr"/>
                      <a:r>
                        <a:rPr lang="en-US" sz="2000" dirty="0"/>
                        <a:t>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3390"/>
                  </a:ext>
                </a:extLst>
              </a:tr>
              <a:tr h="735209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2020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  <a:p>
                      <a:pPr algn="r"/>
                      <a:r>
                        <a:rPr lang="en-US" sz="2000" dirty="0"/>
                        <a:t>$208,263,831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  <a:p>
                      <a:pPr algn="r"/>
                      <a:r>
                        <a:rPr lang="en-US" sz="2000" dirty="0"/>
                        <a:t>$200,674,935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  <a:p>
                      <a:pPr algn="r"/>
                      <a:r>
                        <a:rPr lang="en-US" sz="2000" dirty="0"/>
                        <a:t>$7,588,896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32468"/>
                  </a:ext>
                </a:extLst>
              </a:tr>
              <a:tr h="72151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000" dirty="0"/>
                        <a:t>2020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sz="2000" dirty="0"/>
                        <a:t>$208,263,831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sz="2000" dirty="0"/>
                        <a:t>$204,684,970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sz="2000" dirty="0"/>
                        <a:t>$(3,578,861)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876341"/>
                  </a:ext>
                </a:extLst>
              </a:tr>
              <a:tr h="994668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Net Surplus/(Deficit)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 (4,010,035)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2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7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0">
              <a:schemeClr val="accent1"/>
            </a:gs>
            <a:gs pos="95000">
              <a:srgbClr val="599241"/>
            </a:gs>
            <a:gs pos="2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365"/>
            <a:ext cx="9146097" cy="50182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Strategy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(Rebalancing based on revised projections)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$4.5 mill personnel cost savings due to natural attrition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- 3% cut to Operations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$500,000 OPEB draw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$456,800 GO Bond Debt Service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from surplus property sale holdings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Strategy: (Revenue projections worsen)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Draw from surplus property sale holdings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Strategy: (Draw from Reserves)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from Sales Tax Stabilization Reserve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Strategy: (Draw more from Reserves)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Furloughs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from GF Unreserved Fund Balance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Strategy: (Worst-case scenario)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Reduction-In-Force(Lay-offs), Property Tax Increase, Privatization of Services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4" descr="pi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0" y="5029424"/>
            <a:ext cx="1981200" cy="1744662"/>
          </a:xfrm>
          <a:prstGeom prst="rect">
            <a:avLst/>
          </a:prstGeom>
          <a:noFill/>
        </p:spPr>
      </p:pic>
      <p:pic>
        <p:nvPicPr>
          <p:cNvPr id="8" name="Picture 4" descr="pi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33583">
            <a:off x="8619914" y="2744246"/>
            <a:ext cx="1981200" cy="1744662"/>
          </a:xfrm>
          <a:prstGeom prst="rect">
            <a:avLst/>
          </a:prstGeom>
          <a:noFill/>
        </p:spPr>
      </p:pic>
      <p:pic>
        <p:nvPicPr>
          <p:cNvPr id="9" name="Picture 4" descr="pi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9530">
            <a:off x="9318618" y="213407"/>
            <a:ext cx="1981200" cy="1744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4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19400"/>
            <a:ext cx="5715000" cy="1143000"/>
          </a:xfrm>
        </p:spPr>
        <p:txBody>
          <a:bodyPr/>
          <a:lstStyle/>
          <a:p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theme/theme1.xml><?xml version="1.0" encoding="utf-8"?>
<a:theme xmlns:a="http://schemas.openxmlformats.org/drawingml/2006/main" name="1_whitescreen_city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34B13"/>
      </a:accent1>
      <a:accent2>
        <a:srgbClr val="498D12"/>
      </a:accent2>
      <a:accent3>
        <a:srgbClr val="FFFFFF"/>
      </a:accent3>
      <a:accent4>
        <a:srgbClr val="000000"/>
      </a:accent4>
      <a:accent5>
        <a:srgbClr val="AAB9B2"/>
      </a:accent5>
      <a:accent6>
        <a:srgbClr val="498D12"/>
      </a:accent6>
      <a:hlink>
        <a:srgbClr val="2C550A"/>
      </a:hlink>
      <a:folHlink>
        <a:srgbClr val="C2C2C2"/>
      </a:folHlink>
    </a:clrScheme>
    <a:fontScheme name="whitescreen_cit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screen_cit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screen_cit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34B13"/>
      </a:accent1>
      <a:accent2>
        <a:srgbClr val="498D12"/>
      </a:accent2>
      <a:accent3>
        <a:srgbClr val="FFFFFF"/>
      </a:accent3>
      <a:accent4>
        <a:srgbClr val="000000"/>
      </a:accent4>
      <a:accent5>
        <a:srgbClr val="AAB9B2"/>
      </a:accent5>
      <a:accent6>
        <a:srgbClr val="498D12"/>
      </a:accent6>
      <a:hlink>
        <a:srgbClr val="2C550A"/>
      </a:hlink>
      <a:folHlink>
        <a:srgbClr val="C2C2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screen_city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34B13"/>
      </a:accent1>
      <a:accent2>
        <a:srgbClr val="498D12"/>
      </a:accent2>
      <a:accent3>
        <a:srgbClr val="FFFFFF"/>
      </a:accent3>
      <a:accent4>
        <a:srgbClr val="000000"/>
      </a:accent4>
      <a:accent5>
        <a:srgbClr val="AAB9B2"/>
      </a:accent5>
      <a:accent6>
        <a:srgbClr val="498D12"/>
      </a:accent6>
      <a:hlink>
        <a:srgbClr val="2C550A"/>
      </a:hlink>
      <a:folHlink>
        <a:srgbClr val="C2C2C2"/>
      </a:folHlink>
    </a:clrScheme>
    <a:fontScheme name="whitescreen_cit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screen_cit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screen_cit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screen_ci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387</Words>
  <Application>Microsoft Office PowerPoint</Application>
  <PresentationFormat>Widescreen</PresentationFormat>
  <Paragraphs>65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Wingdings</vt:lpstr>
      <vt:lpstr>1_whitescreen_city</vt:lpstr>
      <vt:lpstr>1_Office Theme</vt:lpstr>
      <vt:lpstr>whitescreen_city</vt:lpstr>
      <vt:lpstr>2020 Budget Update Putting the pieces together</vt:lpstr>
      <vt:lpstr>PowerPoint Presentation</vt:lpstr>
      <vt:lpstr>Mid-year Budget Update sounded an alarm of a nearly $13.2M net deficit. After deploying a tiered strategic approach, Updated revenue and expense projections for the General Fund show a net operating deficit of $4M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Budget Update Putting the pieces together</dc:title>
  <dc:creator>Melissa Carter</dc:creator>
  <cp:lastModifiedBy>Melissa Carter</cp:lastModifiedBy>
  <cp:revision>7</cp:revision>
  <dcterms:created xsi:type="dcterms:W3CDTF">2020-10-21T20:07:41Z</dcterms:created>
  <dcterms:modified xsi:type="dcterms:W3CDTF">2020-10-21T21:45:35Z</dcterms:modified>
</cp:coreProperties>
</file>