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49" r:id="rId2"/>
    <p:sldId id="322" r:id="rId3"/>
    <p:sldId id="350" r:id="rId4"/>
    <p:sldId id="351" r:id="rId5"/>
    <p:sldId id="354" r:id="rId6"/>
    <p:sldId id="353" r:id="rId7"/>
    <p:sldId id="355" r:id="rId8"/>
    <p:sldId id="356" r:id="rId9"/>
    <p:sldId id="357" r:id="rId10"/>
    <p:sldId id="359" r:id="rId11"/>
    <p:sldId id="360" r:id="rId12"/>
    <p:sldId id="352" r:id="rId13"/>
    <p:sldId id="358" r:id="rId14"/>
    <p:sldId id="375" r:id="rId15"/>
    <p:sldId id="376" r:id="rId16"/>
    <p:sldId id="361" r:id="rId17"/>
    <p:sldId id="362" r:id="rId18"/>
    <p:sldId id="363" r:id="rId19"/>
    <p:sldId id="364" r:id="rId20"/>
    <p:sldId id="365" r:id="rId21"/>
    <p:sldId id="366" r:id="rId22"/>
    <p:sldId id="368" r:id="rId23"/>
    <p:sldId id="367" r:id="rId24"/>
    <p:sldId id="373" r:id="rId25"/>
    <p:sldId id="374" r:id="rId26"/>
    <p:sldId id="369" r:id="rId27"/>
    <p:sldId id="371" r:id="rId28"/>
    <p:sldId id="370" r:id="rId29"/>
    <p:sldId id="372" r:id="rId30"/>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B74"/>
    <a:srgbClr val="47E771"/>
    <a:srgbClr val="E5F5FF"/>
    <a:srgbClr val="CCECFF"/>
    <a:srgbClr val="FFFFFF"/>
    <a:srgbClr val="EBF6FF"/>
    <a:srgbClr val="FFFF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75133" autoAdjust="0"/>
  </p:normalViewPr>
  <p:slideViewPr>
    <p:cSldViewPr>
      <p:cViewPr varScale="1">
        <p:scale>
          <a:sx n="76" d="100"/>
          <a:sy n="76" d="100"/>
        </p:scale>
        <p:origin x="-102" y="-810"/>
      </p:cViewPr>
      <p:guideLst>
        <p:guide orient="horz" pos="2160"/>
        <p:guide pos="3840"/>
        <p:guide pos="6816"/>
        <p:guide pos="8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VFS1\R&amp;BY$\2017%20Documents\2017%20BUDGET\Budget%20Retreat\Budget%20Presentations\Retreat%20Templates\Bureau%20Charts%20for%20Presentati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VFS1\R&amp;BY$\2017%20Documents\2017%20BUDGET\Budget%20Retreat\Budget%20Presentations\Retreat%20Templates\Bureau%20Charts%20for%20Presentatio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VFS1\R&amp;BY$\2017%20Documents\2017%20BUDGET\Budget%20Retreat\Budget%20Presentations\Retreat%20Templates\Bureau%20Charts%20for%20Presentation.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VFS1\R&amp;BY$\2017%20Documents\2017%20BUDGET\Budget%20Retreat\Budget%20Presentations\Retreat%20Templates\Bureau%20Charts%20for%20Presentation.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618722659667535"/>
          <c:y val="2.9100453352421857E-2"/>
          <c:w val="0.56161477364349066"/>
          <c:h val="0.82285512606378752"/>
        </c:manualLayout>
      </c:layout>
      <c:barChart>
        <c:barDir val="bar"/>
        <c:grouping val="clustered"/>
        <c:varyColors val="0"/>
        <c:ser>
          <c:idx val="1"/>
          <c:order val="0"/>
          <c:tx>
            <c:strRef>
              <c:f>PWWR!$E$11</c:f>
              <c:strCache>
                <c:ptCount val="1"/>
                <c:pt idx="0">
                  <c:v>FY17 AMENDED</c:v>
                </c:pt>
              </c:strCache>
            </c:strRef>
          </c:tx>
          <c:spPr>
            <a:solidFill>
              <a:srgbClr val="9BBB59"/>
            </a:solidFill>
          </c:spPr>
          <c:invertIfNegative val="0"/>
          <c:cat>
            <c:strRef>
              <c:f>PWWR!$B$12:$B$21</c:f>
              <c:strCache>
                <c:ptCount val="10"/>
                <c:pt idx="0">
                  <c:v>Transfer to R&amp;R/CIP</c:v>
                </c:pt>
                <c:pt idx="1">
                  <c:v>Water/Sewer Interdepartmental</c:v>
                </c:pt>
                <c:pt idx="2">
                  <c:v>ACM Utilities/Construction</c:v>
                </c:pt>
                <c:pt idx="3">
                  <c:v>Water/Sewer Director</c:v>
                </c:pt>
                <c:pt idx="4">
                  <c:v>Sewer &amp; Lift Station Maintenance</c:v>
                </c:pt>
                <c:pt idx="5">
                  <c:v>Sewer Plants</c:v>
                </c:pt>
                <c:pt idx="6">
                  <c:v>Water/Sewer Planning</c:v>
                </c:pt>
                <c:pt idx="7">
                  <c:v>Water Supply/Treatment</c:v>
                </c:pt>
                <c:pt idx="8">
                  <c:v>Water Distribution</c:v>
                </c:pt>
                <c:pt idx="9">
                  <c:v>Utility Services</c:v>
                </c:pt>
              </c:strCache>
            </c:strRef>
          </c:cat>
          <c:val>
            <c:numRef>
              <c:f>PWWR!$E$12:$E$21</c:f>
              <c:numCache>
                <c:formatCode>_("$"* #,##0_);_("$"* \(#,##0\);_("$"* "-"??_);_(@_)</c:formatCode>
                <c:ptCount val="10"/>
                <c:pt idx="0">
                  <c:v>21875574</c:v>
                </c:pt>
                <c:pt idx="1">
                  <c:v>12004345</c:v>
                </c:pt>
                <c:pt idx="2">
                  <c:v>363857</c:v>
                </c:pt>
                <c:pt idx="3">
                  <c:v>583500</c:v>
                </c:pt>
                <c:pt idx="4">
                  <c:v>9083710</c:v>
                </c:pt>
                <c:pt idx="5">
                  <c:v>9560430</c:v>
                </c:pt>
                <c:pt idx="6">
                  <c:v>1471549</c:v>
                </c:pt>
                <c:pt idx="7">
                  <c:v>6353603</c:v>
                </c:pt>
                <c:pt idx="8">
                  <c:v>5133558</c:v>
                </c:pt>
                <c:pt idx="9">
                  <c:v>2250130</c:v>
                </c:pt>
              </c:numCache>
            </c:numRef>
          </c:val>
        </c:ser>
        <c:ser>
          <c:idx val="0"/>
          <c:order val="1"/>
          <c:tx>
            <c:strRef>
              <c:f>PWWR!$F$11</c:f>
              <c:strCache>
                <c:ptCount val="1"/>
                <c:pt idx="0">
                  <c:v>FY18 PRELIMINARY</c:v>
                </c:pt>
              </c:strCache>
            </c:strRef>
          </c:tx>
          <c:invertIfNegative val="0"/>
          <c:dLbls>
            <c:dLblPos val="outEnd"/>
            <c:showLegendKey val="0"/>
            <c:showVal val="1"/>
            <c:showCatName val="0"/>
            <c:showSerName val="0"/>
            <c:showPercent val="0"/>
            <c:showBubbleSize val="0"/>
            <c:showLeaderLines val="0"/>
          </c:dLbls>
          <c:cat>
            <c:strRef>
              <c:f>PWWR!$B$12:$B$21</c:f>
              <c:strCache>
                <c:ptCount val="10"/>
                <c:pt idx="0">
                  <c:v>Transfer to R&amp;R/CIP</c:v>
                </c:pt>
                <c:pt idx="1">
                  <c:v>Water/Sewer Interdepartmental</c:v>
                </c:pt>
                <c:pt idx="2">
                  <c:v>ACM Utilities/Construction</c:v>
                </c:pt>
                <c:pt idx="3">
                  <c:v>Water/Sewer Director</c:v>
                </c:pt>
                <c:pt idx="4">
                  <c:v>Sewer &amp; Lift Station Maintenance</c:v>
                </c:pt>
                <c:pt idx="5">
                  <c:v>Sewer Plants</c:v>
                </c:pt>
                <c:pt idx="6">
                  <c:v>Water/Sewer Planning</c:v>
                </c:pt>
                <c:pt idx="7">
                  <c:v>Water Supply/Treatment</c:v>
                </c:pt>
                <c:pt idx="8">
                  <c:v>Water Distribution</c:v>
                </c:pt>
                <c:pt idx="9">
                  <c:v>Utility Services</c:v>
                </c:pt>
              </c:strCache>
            </c:strRef>
          </c:cat>
          <c:val>
            <c:numRef>
              <c:f>PWWR!$F$12:$F$21</c:f>
              <c:numCache>
                <c:formatCode>_("$"* #,##0_);_("$"* \(#,##0\);_("$"* "-"??_);_(@_)</c:formatCode>
                <c:ptCount val="10"/>
                <c:pt idx="0">
                  <c:v>21992448</c:v>
                </c:pt>
                <c:pt idx="1">
                  <c:v>14174202</c:v>
                </c:pt>
                <c:pt idx="2">
                  <c:v>0</c:v>
                </c:pt>
                <c:pt idx="3">
                  <c:v>572687</c:v>
                </c:pt>
                <c:pt idx="4">
                  <c:v>8999484</c:v>
                </c:pt>
                <c:pt idx="5">
                  <c:v>9638814</c:v>
                </c:pt>
                <c:pt idx="6">
                  <c:v>1529209</c:v>
                </c:pt>
                <c:pt idx="7">
                  <c:v>6163950</c:v>
                </c:pt>
                <c:pt idx="8">
                  <c:v>5495217</c:v>
                </c:pt>
                <c:pt idx="9">
                  <c:v>2460959</c:v>
                </c:pt>
              </c:numCache>
            </c:numRef>
          </c:val>
        </c:ser>
        <c:dLbls>
          <c:showLegendKey val="0"/>
          <c:showVal val="0"/>
          <c:showCatName val="0"/>
          <c:showSerName val="0"/>
          <c:showPercent val="0"/>
          <c:showBubbleSize val="0"/>
        </c:dLbls>
        <c:gapWidth val="150"/>
        <c:axId val="72870144"/>
        <c:axId val="78729216"/>
      </c:barChart>
      <c:catAx>
        <c:axId val="72870144"/>
        <c:scaling>
          <c:orientation val="minMax"/>
        </c:scaling>
        <c:delete val="0"/>
        <c:axPos val="l"/>
        <c:majorTickMark val="out"/>
        <c:minorTickMark val="none"/>
        <c:tickLblPos val="nextTo"/>
        <c:txPr>
          <a:bodyPr/>
          <a:lstStyle/>
          <a:p>
            <a:pPr>
              <a:defRPr>
                <a:solidFill>
                  <a:schemeClr val="tx1"/>
                </a:solidFill>
              </a:defRPr>
            </a:pPr>
            <a:endParaRPr lang="en-US"/>
          </a:p>
        </c:txPr>
        <c:crossAx val="78729216"/>
        <c:crosses val="autoZero"/>
        <c:auto val="1"/>
        <c:lblAlgn val="ctr"/>
        <c:lblOffset val="100"/>
        <c:noMultiLvlLbl val="0"/>
      </c:catAx>
      <c:valAx>
        <c:axId val="78729216"/>
        <c:scaling>
          <c:orientation val="minMax"/>
          <c:max val="22000000"/>
          <c:min val="0"/>
        </c:scaling>
        <c:delete val="0"/>
        <c:axPos val="b"/>
        <c:majorGridlines/>
        <c:numFmt formatCode="_(&quot;$&quot;* #,##0_);_(&quot;$&quot;* \(#,##0\);_(&quot;$&quot;* &quot;-&quot;??_);_(@_)" sourceLinked="1"/>
        <c:majorTickMark val="out"/>
        <c:minorTickMark val="none"/>
        <c:tickLblPos val="nextTo"/>
        <c:txPr>
          <a:bodyPr/>
          <a:lstStyle/>
          <a:p>
            <a:pPr>
              <a:defRPr>
                <a:solidFill>
                  <a:schemeClr val="bg1"/>
                </a:solidFill>
              </a:defRPr>
            </a:pPr>
            <a:endParaRPr lang="en-US"/>
          </a:p>
        </c:txPr>
        <c:crossAx val="72870144"/>
        <c:crosses val="autoZero"/>
        <c:crossBetween val="between"/>
        <c:dispUnits>
          <c:builtInUnit val="millions"/>
          <c:dispUnitsLbl/>
        </c:dispUnits>
      </c:valAx>
    </c:plotArea>
    <c:legend>
      <c:legendPos val="r"/>
      <c:layout>
        <c:manualLayout>
          <c:xMode val="edge"/>
          <c:yMode val="edge"/>
          <c:x val="0"/>
          <c:y val="0.87207508152390045"/>
          <c:w val="0.67097542052526449"/>
          <c:h val="9.1327845382963499E-2"/>
        </c:manualLayout>
      </c:layout>
      <c:overlay val="0"/>
      <c:txPr>
        <a:bodyPr/>
        <a:lstStyle/>
        <a:p>
          <a:pPr>
            <a:defRPr>
              <a:solidFill>
                <a:schemeClr val="tx1"/>
              </a:solidFill>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41517092972073"/>
          <c:y val="0.16452682189807821"/>
          <c:w val="0.5239640697086777"/>
          <c:h val="0.56729973594656802"/>
        </c:manualLayout>
      </c:layout>
      <c:pieChart>
        <c:varyColors val="1"/>
        <c:ser>
          <c:idx val="0"/>
          <c:order val="0"/>
          <c:dPt>
            <c:idx val="0"/>
            <c:bubble3D val="0"/>
          </c:dPt>
          <c:dLbls>
            <c:dLbl>
              <c:idx val="0"/>
              <c:delete val="1"/>
            </c:dLbl>
            <c:dLbl>
              <c:idx val="1"/>
              <c:layout>
                <c:manualLayout>
                  <c:x val="-1.4025529417518463E-2"/>
                  <c:y val="-4.1411909233397817E-3"/>
                </c:manualLayout>
              </c:layout>
              <c:showLegendKey val="0"/>
              <c:showVal val="0"/>
              <c:showCatName val="1"/>
              <c:showSerName val="0"/>
              <c:showPercent val="1"/>
              <c:showBubbleSize val="0"/>
              <c:separator>
</c:separator>
            </c:dLbl>
            <c:dLbl>
              <c:idx val="2"/>
              <c:layout>
                <c:manualLayout>
                  <c:x val="8.9903001255277878E-2"/>
                  <c:y val="9.4058268261342295E-2"/>
                </c:manualLayout>
              </c:layout>
              <c:tx>
                <c:rich>
                  <a:bodyPr/>
                  <a:lstStyle/>
                  <a:p>
                    <a:r>
                      <a:rPr lang="en-US" dirty="0" smtClean="0"/>
                      <a:t>Other/Miscellaneous</a:t>
                    </a:r>
                    <a:r>
                      <a:rPr lang="en-US" dirty="0"/>
                      <a:t>
</a:t>
                    </a:r>
                    <a:r>
                      <a:rPr lang="en-US" dirty="0" smtClean="0"/>
                      <a:t>&lt;1%</a:t>
                    </a:r>
                    <a:endParaRPr lang="en-US" dirty="0"/>
                  </a:p>
                </c:rich>
              </c:tx>
              <c:showLegendKey val="0"/>
              <c:showVal val="0"/>
              <c:showCatName val="1"/>
              <c:showSerName val="0"/>
              <c:showPercent val="1"/>
              <c:showBubbleSize val="0"/>
              <c:separator>
</c:separator>
            </c:dLbl>
            <c:dLbl>
              <c:idx val="3"/>
              <c:layout>
                <c:manualLayout>
                  <c:x val="2.7032653527004777E-2"/>
                  <c:y val="-4.5919703751818017E-2"/>
                </c:manualLayout>
              </c:layout>
              <c:tx>
                <c:rich>
                  <a:bodyPr/>
                  <a:lstStyle/>
                  <a:p>
                    <a:r>
                      <a:rPr lang="en-US" dirty="0" smtClean="0"/>
                      <a:t>Tower </a:t>
                    </a:r>
                    <a:r>
                      <a:rPr lang="en-US" dirty="0"/>
                      <a:t>Rental Charges
</a:t>
                    </a:r>
                    <a:r>
                      <a:rPr lang="en-US" dirty="0" smtClean="0"/>
                      <a:t>&lt;1%</a:t>
                    </a:r>
                    <a:endParaRPr lang="en-US" dirty="0"/>
                  </a:p>
                </c:rich>
              </c:tx>
              <c:showLegendKey val="0"/>
              <c:showVal val="0"/>
              <c:showCatName val="1"/>
              <c:showSerName val="0"/>
              <c:showPercent val="1"/>
              <c:showBubbleSize val="0"/>
              <c:separator>
</c:separator>
            </c:dLbl>
            <c:dLbl>
              <c:idx val="4"/>
              <c:layout>
                <c:manualLayout>
                  <c:x val="0.12567075854648604"/>
                  <c:y val="3.6975599768423725E-2"/>
                </c:manualLayout>
              </c:layout>
              <c:showLegendKey val="0"/>
              <c:showVal val="0"/>
              <c:showCatName val="1"/>
              <c:showSerName val="0"/>
              <c:showPercent val="1"/>
              <c:showBubbleSize val="0"/>
              <c:separator>
</c:separator>
            </c:dLbl>
            <c:dLbl>
              <c:idx val="5"/>
              <c:layout>
                <c:manualLayout>
                  <c:x val="2.9451264244143394E-2"/>
                  <c:y val="-0.19640138945763133"/>
                </c:manualLayout>
              </c:layout>
              <c:showLegendKey val="0"/>
              <c:showVal val="0"/>
              <c:showCatName val="1"/>
              <c:showSerName val="0"/>
              <c:showPercent val="1"/>
              <c:showBubbleSize val="0"/>
              <c:separator>
</c:separator>
            </c:dLbl>
            <c:dLbl>
              <c:idx val="6"/>
              <c:layout>
                <c:manualLayout>
                  <c:x val="0.21004566210045661"/>
                  <c:y val="3.2663016732283466E-2"/>
                </c:manualLayout>
              </c:layout>
              <c:showLegendKey val="0"/>
              <c:showVal val="0"/>
              <c:showCatName val="1"/>
              <c:showSerName val="0"/>
              <c:showPercent val="1"/>
              <c:showBubbleSize val="0"/>
              <c:separator>
</c:separator>
            </c:dLbl>
            <c:txPr>
              <a:bodyPr/>
              <a:lstStyle/>
              <a:p>
                <a:pPr>
                  <a:defRPr>
                    <a:solidFill>
                      <a:schemeClr val="tx1"/>
                    </a:solidFill>
                  </a:defRPr>
                </a:pPr>
                <a:endParaRPr lang="en-US"/>
              </a:p>
            </c:txPr>
            <c:showLegendKey val="0"/>
            <c:showVal val="0"/>
            <c:showCatName val="1"/>
            <c:showSerName val="0"/>
            <c:showPercent val="1"/>
            <c:showBubbleSize val="0"/>
            <c:separator>
</c:separator>
            <c:showLeaderLines val="1"/>
          </c:dLbls>
          <c:cat>
            <c:strRef>
              <c:f>PWWR!$B$1:$B$6</c:f>
              <c:strCache>
                <c:ptCount val="6"/>
                <c:pt idx="0">
                  <c:v>Revenue</c:v>
                </c:pt>
                <c:pt idx="1">
                  <c:v>Other W/S Operating Rev</c:v>
                </c:pt>
                <c:pt idx="2">
                  <c:v>Permit Fees</c:v>
                </c:pt>
                <c:pt idx="3">
                  <c:v>Tower Rental Charges</c:v>
                </c:pt>
                <c:pt idx="4">
                  <c:v>Internal Charges</c:v>
                </c:pt>
                <c:pt idx="5">
                  <c:v>Water/Sewer Operating Revenue</c:v>
                </c:pt>
              </c:strCache>
            </c:strRef>
          </c:cat>
          <c:val>
            <c:numRef>
              <c:f>PWWR!$E$1:$E$6</c:f>
              <c:numCache>
                <c:formatCode>General</c:formatCode>
                <c:ptCount val="6"/>
                <c:pt idx="0">
                  <c:v>0</c:v>
                </c:pt>
                <c:pt idx="3" formatCode="_(&quot;$&quot;* #,##0_);_(&quot;$&quot;* \(#,##0\);_(&quot;$&quot;* &quot;-&quot;??_);_(@_)">
                  <c:v>275000</c:v>
                </c:pt>
                <c:pt idx="4" formatCode="_(&quot;$&quot;* #,##0_);_(&quot;$&quot;* \(#,##0\);_(&quot;$&quot;* &quot;-&quot;??_);_(@_)">
                  <c:v>2154883</c:v>
                </c:pt>
                <c:pt idx="5" formatCode="_(&quot;$&quot;* #,##0_);_(&quot;$&quot;* \(#,##0\);_(&quot;$&quot;* &quot;-&quot;??_);_(@_)">
                  <c:v>68597087</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618722659667535"/>
          <c:y val="2.9100453352421857E-2"/>
          <c:w val="0.58375568053993254"/>
          <c:h val="0.82285512606378752"/>
        </c:manualLayout>
      </c:layout>
      <c:barChart>
        <c:barDir val="bar"/>
        <c:grouping val="clustered"/>
        <c:varyColors val="0"/>
        <c:ser>
          <c:idx val="1"/>
          <c:order val="0"/>
          <c:tx>
            <c:strRef>
              <c:f>Sanitation!$E$13</c:f>
              <c:strCache>
                <c:ptCount val="1"/>
                <c:pt idx="0">
                  <c:v>FY17 AMENDED</c:v>
                </c:pt>
              </c:strCache>
            </c:strRef>
          </c:tx>
          <c:spPr>
            <a:solidFill>
              <a:srgbClr val="9BBB59"/>
            </a:solidFill>
          </c:spPr>
          <c:invertIfNegative val="0"/>
          <c:cat>
            <c:strRef>
              <c:f>Sanitation!$B$14:$B$23</c:f>
              <c:strCache>
                <c:ptCount val="10"/>
                <c:pt idx="0">
                  <c:v>Transfer to Landfill Expansion/CIP</c:v>
                </c:pt>
                <c:pt idx="1">
                  <c:v>Transfer to Disaster Relief Fund</c:v>
                </c:pt>
                <c:pt idx="2">
                  <c:v>Prop Maint/Code Enforce</c:v>
                </c:pt>
                <c:pt idx="3">
                  <c:v>Interdepartmental</c:v>
                </c:pt>
                <c:pt idx="4">
                  <c:v>Administration</c:v>
                </c:pt>
                <c:pt idx="5">
                  <c:v>Street Cleaning</c:v>
                </c:pt>
                <c:pt idx="6">
                  <c:v>Commercial Refuse</c:v>
                </c:pt>
                <c:pt idx="7">
                  <c:v>Recycling &amp; Litter </c:v>
                </c:pt>
                <c:pt idx="8">
                  <c:v>Refuse Disposal</c:v>
                </c:pt>
                <c:pt idx="9">
                  <c:v>Residential Refuse</c:v>
                </c:pt>
              </c:strCache>
            </c:strRef>
          </c:cat>
          <c:val>
            <c:numRef>
              <c:f>Sanitation!$E$14:$E$23</c:f>
              <c:numCache>
                <c:formatCode>_("$"* #,##0_);_("$"* \(#,##0\);_("$"* "-"??_);_(@_)</c:formatCode>
                <c:ptCount val="10"/>
                <c:pt idx="0">
                  <c:v>1930318</c:v>
                </c:pt>
                <c:pt idx="1">
                  <c:v>1875000</c:v>
                </c:pt>
                <c:pt idx="2">
                  <c:v>2381094</c:v>
                </c:pt>
                <c:pt idx="3">
                  <c:v>1451249</c:v>
                </c:pt>
                <c:pt idx="4">
                  <c:v>658899</c:v>
                </c:pt>
                <c:pt idx="5">
                  <c:v>2828870</c:v>
                </c:pt>
                <c:pt idx="6">
                  <c:v>1750053</c:v>
                </c:pt>
                <c:pt idx="7">
                  <c:v>2487406</c:v>
                </c:pt>
                <c:pt idx="8">
                  <c:v>8490688</c:v>
                </c:pt>
                <c:pt idx="9">
                  <c:v>8051750</c:v>
                </c:pt>
              </c:numCache>
            </c:numRef>
          </c:val>
        </c:ser>
        <c:ser>
          <c:idx val="0"/>
          <c:order val="1"/>
          <c:tx>
            <c:strRef>
              <c:f>Sanitation!$F$13</c:f>
              <c:strCache>
                <c:ptCount val="1"/>
                <c:pt idx="0">
                  <c:v>FY18 PRELIMINARY</c:v>
                </c:pt>
              </c:strCache>
            </c:strRef>
          </c:tx>
          <c:invertIfNegative val="0"/>
          <c:dLbls>
            <c:dLblPos val="outEnd"/>
            <c:showLegendKey val="0"/>
            <c:showVal val="1"/>
            <c:showCatName val="0"/>
            <c:showSerName val="0"/>
            <c:showPercent val="0"/>
            <c:showBubbleSize val="0"/>
            <c:showLeaderLines val="0"/>
          </c:dLbls>
          <c:cat>
            <c:strRef>
              <c:f>Sanitation!$B$14:$B$23</c:f>
              <c:strCache>
                <c:ptCount val="10"/>
                <c:pt idx="0">
                  <c:v>Transfer to Landfill Expansion/CIP</c:v>
                </c:pt>
                <c:pt idx="1">
                  <c:v>Transfer to Disaster Relief Fund</c:v>
                </c:pt>
                <c:pt idx="2">
                  <c:v>Prop Maint/Code Enforce</c:v>
                </c:pt>
                <c:pt idx="3">
                  <c:v>Interdepartmental</c:v>
                </c:pt>
                <c:pt idx="4">
                  <c:v>Administration</c:v>
                </c:pt>
                <c:pt idx="5">
                  <c:v>Street Cleaning</c:v>
                </c:pt>
                <c:pt idx="6">
                  <c:v>Commercial Refuse</c:v>
                </c:pt>
                <c:pt idx="7">
                  <c:v>Recycling &amp; Litter </c:v>
                </c:pt>
                <c:pt idx="8">
                  <c:v>Refuse Disposal</c:v>
                </c:pt>
                <c:pt idx="9">
                  <c:v>Residential Refuse</c:v>
                </c:pt>
              </c:strCache>
            </c:strRef>
          </c:cat>
          <c:val>
            <c:numRef>
              <c:f>Sanitation!$F$14:$F$23</c:f>
              <c:numCache>
                <c:formatCode>_("$"* #,##0_);_("$"* \(#,##0\);_("$"* "-"??_);_(@_)</c:formatCode>
                <c:ptCount val="10"/>
                <c:pt idx="0">
                  <c:v>4105357</c:v>
                </c:pt>
                <c:pt idx="1">
                  <c:v>0</c:v>
                </c:pt>
                <c:pt idx="2">
                  <c:v>0</c:v>
                </c:pt>
                <c:pt idx="3">
                  <c:v>1775794</c:v>
                </c:pt>
                <c:pt idx="4">
                  <c:v>779910</c:v>
                </c:pt>
                <c:pt idx="5">
                  <c:v>3107544</c:v>
                </c:pt>
                <c:pt idx="6">
                  <c:v>1789059</c:v>
                </c:pt>
                <c:pt idx="7">
                  <c:v>2762319</c:v>
                </c:pt>
                <c:pt idx="8">
                  <c:v>6571533</c:v>
                </c:pt>
                <c:pt idx="9">
                  <c:v>8444642</c:v>
                </c:pt>
              </c:numCache>
            </c:numRef>
          </c:val>
        </c:ser>
        <c:dLbls>
          <c:showLegendKey val="0"/>
          <c:showVal val="0"/>
          <c:showCatName val="0"/>
          <c:showSerName val="0"/>
          <c:showPercent val="0"/>
          <c:showBubbleSize val="0"/>
        </c:dLbls>
        <c:gapWidth val="150"/>
        <c:axId val="73127808"/>
        <c:axId val="73129344"/>
      </c:barChart>
      <c:catAx>
        <c:axId val="73127808"/>
        <c:scaling>
          <c:orientation val="minMax"/>
        </c:scaling>
        <c:delete val="0"/>
        <c:axPos val="l"/>
        <c:majorTickMark val="out"/>
        <c:minorTickMark val="none"/>
        <c:tickLblPos val="nextTo"/>
        <c:txPr>
          <a:bodyPr/>
          <a:lstStyle/>
          <a:p>
            <a:pPr>
              <a:defRPr>
                <a:solidFill>
                  <a:schemeClr val="tx1"/>
                </a:solidFill>
              </a:defRPr>
            </a:pPr>
            <a:endParaRPr lang="en-US"/>
          </a:p>
        </c:txPr>
        <c:crossAx val="73129344"/>
        <c:crosses val="autoZero"/>
        <c:auto val="1"/>
        <c:lblAlgn val="ctr"/>
        <c:lblOffset val="100"/>
        <c:noMultiLvlLbl val="0"/>
      </c:catAx>
      <c:valAx>
        <c:axId val="73129344"/>
        <c:scaling>
          <c:orientation val="minMax"/>
        </c:scaling>
        <c:delete val="0"/>
        <c:axPos val="b"/>
        <c:majorGridlines/>
        <c:numFmt formatCode="_(&quot;$&quot;* #,##0_);_(&quot;$&quot;* \(#,##0\);_(&quot;$&quot;* &quot;-&quot;??_);_(@_)" sourceLinked="1"/>
        <c:majorTickMark val="out"/>
        <c:minorTickMark val="none"/>
        <c:tickLblPos val="nextTo"/>
        <c:txPr>
          <a:bodyPr/>
          <a:lstStyle/>
          <a:p>
            <a:pPr>
              <a:defRPr>
                <a:solidFill>
                  <a:schemeClr val="bg1"/>
                </a:solidFill>
              </a:defRPr>
            </a:pPr>
            <a:endParaRPr lang="en-US"/>
          </a:p>
        </c:txPr>
        <c:crossAx val="73127808"/>
        <c:crosses val="autoZero"/>
        <c:crossBetween val="between"/>
        <c:dispUnits>
          <c:builtInUnit val="millions"/>
          <c:dispUnitsLbl/>
        </c:dispUnits>
      </c:valAx>
    </c:plotArea>
    <c:legend>
      <c:legendPos val="r"/>
      <c:layout>
        <c:manualLayout>
          <c:xMode val="edge"/>
          <c:yMode val="edge"/>
          <c:x val="9.5238095238095247E-3"/>
          <c:y val="0.89985285930167824"/>
          <c:w val="0.70753130858642665"/>
          <c:h val="4.0822794877912981E-2"/>
        </c:manualLayout>
      </c:layout>
      <c:overlay val="0"/>
      <c:txPr>
        <a:bodyPr/>
        <a:lstStyle/>
        <a:p>
          <a:pPr>
            <a:defRPr>
              <a:solidFill>
                <a:schemeClr val="tx1"/>
              </a:solidFill>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41517092972073"/>
          <c:y val="0.16452682189807821"/>
          <c:w val="0.5239640697086777"/>
          <c:h val="0.56729973594656802"/>
        </c:manualLayout>
      </c:layout>
      <c:pieChart>
        <c:varyColors val="1"/>
        <c:ser>
          <c:idx val="0"/>
          <c:order val="0"/>
          <c:dPt>
            <c:idx val="0"/>
            <c:bubble3D val="0"/>
          </c:dPt>
          <c:dLbls>
            <c:dLbl>
              <c:idx val="0"/>
              <c:layout>
                <c:manualLayout>
                  <c:x val="-0.20320389299163683"/>
                  <c:y val="-0.10134939070023581"/>
                </c:manualLayout>
              </c:layout>
              <c:showLegendKey val="0"/>
              <c:showVal val="0"/>
              <c:showCatName val="1"/>
              <c:showSerName val="0"/>
              <c:showPercent val="1"/>
              <c:showBubbleSize val="0"/>
              <c:separator>
</c:separator>
            </c:dLbl>
            <c:dLbl>
              <c:idx val="1"/>
              <c:layout>
                <c:manualLayout>
                  <c:x val="4.3945322052134771E-2"/>
                  <c:y val="7.6557491633601149E-2"/>
                </c:manualLayout>
              </c:layout>
              <c:showLegendKey val="0"/>
              <c:showVal val="0"/>
              <c:showCatName val="1"/>
              <c:showSerName val="0"/>
              <c:showPercent val="1"/>
              <c:showBubbleSize val="0"/>
              <c:separator>
</c:separator>
            </c:dLbl>
            <c:dLbl>
              <c:idx val="2"/>
              <c:layout>
                <c:manualLayout>
                  <c:x val="-3.8461387978676584E-2"/>
                  <c:y val="-9.0194721755461099E-5"/>
                </c:manualLayout>
              </c:layout>
              <c:tx>
                <c:rich>
                  <a:bodyPr/>
                  <a:lstStyle/>
                  <a:p>
                    <a:r>
                      <a:rPr lang="en-US" dirty="0" smtClean="0"/>
                      <a:t>Other/Miscellaneous</a:t>
                    </a:r>
                    <a:r>
                      <a:rPr lang="en-US" dirty="0"/>
                      <a:t>
</a:t>
                    </a:r>
                    <a:r>
                      <a:rPr lang="en-US" dirty="0" smtClean="0"/>
                      <a:t>&lt;1%</a:t>
                    </a:r>
                    <a:endParaRPr lang="en-US" dirty="0"/>
                  </a:p>
                </c:rich>
              </c:tx>
              <c:showLegendKey val="0"/>
              <c:showVal val="0"/>
              <c:showCatName val="1"/>
              <c:showSerName val="0"/>
              <c:showPercent val="1"/>
              <c:showBubbleSize val="0"/>
              <c:separator>
</c:separator>
            </c:dLbl>
            <c:dLbl>
              <c:idx val="3"/>
              <c:layout>
                <c:manualLayout>
                  <c:x val="-6.613504833634927E-2"/>
                  <c:y val="-7.0577634533105518E-2"/>
                </c:manualLayout>
              </c:layout>
              <c:showLegendKey val="0"/>
              <c:showVal val="0"/>
              <c:showCatName val="1"/>
              <c:showSerName val="0"/>
              <c:showPercent val="1"/>
              <c:showBubbleSize val="0"/>
              <c:separator>
</c:separator>
            </c:dLbl>
            <c:dLbl>
              <c:idx val="4"/>
              <c:layout>
                <c:manualLayout>
                  <c:x val="-1.0975204186433218E-2"/>
                  <c:y val="-6.1656123356726301E-2"/>
                </c:manualLayout>
              </c:layout>
              <c:showLegendKey val="0"/>
              <c:showVal val="0"/>
              <c:showCatName val="1"/>
              <c:showSerName val="0"/>
              <c:showPercent val="1"/>
              <c:showBubbleSize val="0"/>
              <c:separator>
</c:separator>
            </c:dLbl>
            <c:dLbl>
              <c:idx val="5"/>
              <c:layout>
                <c:manualLayout>
                  <c:x val="0.16816762035180385"/>
                  <c:y val="0.10846030020192321"/>
                </c:manualLayout>
              </c:layout>
              <c:showLegendKey val="0"/>
              <c:showVal val="0"/>
              <c:showCatName val="1"/>
              <c:showSerName val="0"/>
              <c:showPercent val="1"/>
              <c:showBubbleSize val="0"/>
              <c:separator>
</c:separator>
            </c:dLbl>
            <c:dLbl>
              <c:idx val="6"/>
              <c:layout>
                <c:manualLayout>
                  <c:x val="0.21004566210045661"/>
                  <c:y val="3.2663016732283466E-2"/>
                </c:manualLayout>
              </c:layout>
              <c:showLegendKey val="0"/>
              <c:showVal val="0"/>
              <c:showCatName val="1"/>
              <c:showSerName val="0"/>
              <c:showPercent val="1"/>
              <c:showBubbleSize val="0"/>
              <c:separator>
</c:separator>
            </c:dLbl>
            <c:txPr>
              <a:bodyPr/>
              <a:lstStyle/>
              <a:p>
                <a:pPr>
                  <a:defRPr>
                    <a:solidFill>
                      <a:schemeClr val="tx1"/>
                    </a:solidFill>
                  </a:defRPr>
                </a:pPr>
                <a:endParaRPr lang="en-US"/>
              </a:p>
            </c:txPr>
            <c:showLegendKey val="0"/>
            <c:showVal val="0"/>
            <c:showCatName val="1"/>
            <c:showSerName val="0"/>
            <c:showPercent val="1"/>
            <c:showBubbleSize val="0"/>
            <c:separator>
</c:separator>
            <c:showLeaderLines val="1"/>
          </c:dLbls>
          <c:cat>
            <c:strRef>
              <c:f>Sanitation!$B$2:$B$7</c:f>
              <c:strCache>
                <c:ptCount val="6"/>
                <c:pt idx="0">
                  <c:v>Residential Refuse Fees</c:v>
                </c:pt>
                <c:pt idx="1">
                  <c:v>Street Sweeper Parking Citations</c:v>
                </c:pt>
                <c:pt idx="2">
                  <c:v>Other/Miscellaneous</c:v>
                </c:pt>
                <c:pt idx="3">
                  <c:v>Other Operating Revenue</c:v>
                </c:pt>
                <c:pt idx="4">
                  <c:v>Commercial Collection &amp; Disposal</c:v>
                </c:pt>
                <c:pt idx="5">
                  <c:v>Internal Charges</c:v>
                </c:pt>
              </c:strCache>
            </c:strRef>
          </c:cat>
          <c:val>
            <c:numRef>
              <c:f>Sanitation!$E$2:$E$7</c:f>
              <c:numCache>
                <c:formatCode>_("$"* #,##0_);_("$"* \(#,##0\);_("$"* "-"??_);_(@_)</c:formatCode>
                <c:ptCount val="6"/>
                <c:pt idx="0">
                  <c:v>18512000</c:v>
                </c:pt>
                <c:pt idx="1">
                  <c:v>569530</c:v>
                </c:pt>
                <c:pt idx="2">
                  <c:v>1500</c:v>
                </c:pt>
                <c:pt idx="3">
                  <c:v>960200</c:v>
                </c:pt>
                <c:pt idx="4">
                  <c:v>2580000</c:v>
                </c:pt>
                <c:pt idx="5">
                  <c:v>6712929</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970938" y="0"/>
            <a:ext cx="3037840" cy="462770"/>
          </a:xfrm>
          <a:prstGeom prst="rect">
            <a:avLst/>
          </a:prstGeom>
        </p:spPr>
        <p:txBody>
          <a:bodyPr vert="horz" lIns="91440" tIns="45720" rIns="91440" bIns="45720" rtlCol="0"/>
          <a:lstStyle>
            <a:lvl1pPr algn="r">
              <a:defRPr sz="1200"/>
            </a:lvl1pPr>
          </a:lstStyle>
          <a:p>
            <a:fld id="{20EA5F0D-C1DC-412F-A146-DDB3A74B588F}" type="datetimeFigureOut">
              <a:rPr lang="en-US"/>
              <a:t>11/29/2017</a:t>
            </a:fld>
            <a:endParaRPr/>
          </a:p>
        </p:txBody>
      </p:sp>
      <p:sp>
        <p:nvSpPr>
          <p:cNvPr id="4" name="Footer Placeholder 3"/>
          <p:cNvSpPr>
            <a:spLocks noGrp="1"/>
          </p:cNvSpPr>
          <p:nvPr>
            <p:ph type="ftr" sz="quarter" idx="2"/>
          </p:nvPr>
        </p:nvSpPr>
        <p:spPr>
          <a:xfrm>
            <a:off x="0" y="8760606"/>
            <a:ext cx="3037840" cy="462769"/>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970938" y="8760606"/>
            <a:ext cx="3037840" cy="462769"/>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A8CDE508-72C8-4AB5-AA9C-1584D31690E0}" type="datetimeFigureOut">
              <a:rPr lang="en-US"/>
              <a:t>11/29/2017</a:t>
            </a:fld>
            <a:endParaRPr/>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701040" y="4438750"/>
            <a:ext cx="5608320" cy="3112889"/>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+10 Utility Billing </a:t>
            </a:r>
          </a:p>
          <a:p>
            <a:r>
              <a:rPr lang="en-US" sz="600" dirty="0" smtClean="0"/>
              <a:t>+1 W/S Director Office (Laura Walker)</a:t>
            </a:r>
          </a:p>
          <a:p>
            <a:r>
              <a:rPr lang="en-US" sz="600" dirty="0" smtClean="0"/>
              <a:t>-3 ACM Utility Services (department</a:t>
            </a:r>
            <a:r>
              <a:rPr lang="en-US" sz="600" baseline="0" dirty="0" smtClean="0"/>
              <a:t> eliminated – all positions move to GF in various departments/offices)</a:t>
            </a:r>
            <a:endParaRPr lang="en-US" sz="600" dirty="0"/>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188985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Positions to Code Compliance– General Fund</a:t>
            </a:r>
          </a:p>
          <a:p>
            <a:r>
              <a:rPr lang="en-US" dirty="0" smtClean="0"/>
              <a:t>1 New Position Added</a:t>
            </a:r>
            <a:r>
              <a:rPr lang="en-US" baseline="0" dirty="0" smtClean="0"/>
              <a:t> – Environmental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25</a:t>
            </a:fld>
            <a:endParaRPr lang="en-US"/>
          </a:p>
        </p:txBody>
      </p:sp>
    </p:spTree>
    <p:extLst>
      <p:ext uri="{BB962C8B-B14F-4D97-AF65-F5344CB8AC3E}">
        <p14:creationId xmlns:p14="http://schemas.microsoft.com/office/powerpoint/2010/main" val="2604601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2" y="4754880"/>
            <a:ext cx="12192002" cy="2103120"/>
          </a:xfrm>
          <a:prstGeom prst="rect">
            <a:avLst/>
          </a:prstGeom>
          <a:solidFill>
            <a:srgbClr val="00206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716" y="275941"/>
            <a:ext cx="3710569" cy="4247417"/>
          </a:xfrm>
          <a:prstGeom prst="rect">
            <a:avLst/>
          </a:prstGeom>
        </p:spPr>
      </p:pic>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hasCustomPrompt="1"/>
          </p:nvPr>
        </p:nvSpPr>
        <p:spPr>
          <a:xfrm>
            <a:off x="1523999" y="4800600"/>
            <a:ext cx="9144002" cy="1143000"/>
          </a:xfrm>
        </p:spPr>
        <p:txBody>
          <a:bodyPr anchor="b">
            <a:normAutofit/>
          </a:bodyPr>
          <a:lstStyle>
            <a:lvl1pPr algn="ctr">
              <a:defRPr sz="4800" b="1">
                <a:solidFill>
                  <a:schemeClr val="bg1"/>
                </a:solidFill>
              </a:defRPr>
            </a:lvl1pPr>
          </a:lstStyle>
          <a:p>
            <a:r>
              <a:rPr lang="en-US" dirty="0" smtClean="0"/>
              <a:t>Savannah Police Department</a:t>
            </a:r>
            <a:endParaRPr dirty="0"/>
          </a:p>
        </p:txBody>
      </p:sp>
      <p:sp>
        <p:nvSpPr>
          <p:cNvPr id="3" name="Subtitle 2"/>
          <p:cNvSpPr>
            <a:spLocks noGrp="1"/>
          </p:cNvSpPr>
          <p:nvPr>
            <p:ph type="subTitle" idx="1" hasCustomPrompt="1"/>
          </p:nvPr>
        </p:nvSpPr>
        <p:spPr>
          <a:xfrm>
            <a:off x="1522413" y="5943600"/>
            <a:ext cx="9144002" cy="762000"/>
          </a:xfrm>
        </p:spPr>
        <p:txBody>
          <a:bodyPr>
            <a:normAutofit/>
          </a:bodyPr>
          <a:lstStyle>
            <a:lvl1pPr marL="0" indent="0" algn="ctr">
              <a:spcBef>
                <a:spcPts val="0"/>
              </a:spcBef>
              <a:buNone/>
              <a:defRPr sz="24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	October 26th, 2017 Council Work Session Presentation</a:t>
            </a:r>
            <a:endParaRPr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solidFill>
            <a:srgbClr val="00206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solidFill>
            <a:srgbClr val="00206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1"/>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with Pictures">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985637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solidFill>
            <a:srgbClr val="002060"/>
          </a:soli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e 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ltGray">
          <a:xfrm>
            <a:off x="1587" y="6583680"/>
            <a:ext cx="12188826" cy="274320"/>
          </a:xfrm>
          <a:prstGeom prst="rect">
            <a:avLst/>
          </a:prstGeom>
          <a:solidFill>
            <a:srgbClr val="002060"/>
          </a:soli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400" b="1">
                <a:solidFill>
                  <a:schemeClr val="bg2"/>
                </a:solidFill>
              </a:defRPr>
            </a:lvl1pPr>
          </a:lstStyle>
          <a:p>
            <a:fld id="{CA8D9AD5-F248-4919-864A-CFD76CC027D6}" type="slidenum">
              <a:rPr lang="en-US" smtClean="0"/>
              <a:pPr/>
              <a:t>‹#›</a:t>
            </a:fld>
            <a:endParaRPr lang="en-US" dirty="0"/>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469" y="5332219"/>
            <a:ext cx="1093284" cy="1251461"/>
          </a:xfrm>
          <a:prstGeom prst="rect">
            <a:avLst/>
          </a:prstGeom>
        </p:spPr>
      </p:pic>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package" Target="../embeddings/Microsoft_Excel_Worksheet3.xlsx"/><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package" Target="../embeddings/Microsoft_Excel_Worksheet5.xlsx"/><Relationship Id="rId5" Type="http://schemas.openxmlformats.org/officeDocument/2006/relationships/oleObject" Target="../embeddings/oleObject5.bin"/><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package" Target="../embeddings/Microsoft_Excel_Worksheet6.xlsx"/><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Excel_Worksheet7.xlsx"/><Relationship Id="rId3" Type="http://schemas.openxmlformats.org/officeDocument/2006/relationships/image" Target="../media/image4.png"/><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emf"/><Relationship Id="rId5" Type="http://schemas.openxmlformats.org/officeDocument/2006/relationships/oleObject" Target="../embeddings/Microsoft_Excel_97-2003_Worksheet1.xls"/><Relationship Id="rId10" Type="http://schemas.openxmlformats.org/officeDocument/2006/relationships/image" Target="../media/image33.png"/><Relationship Id="rId4" Type="http://schemas.openxmlformats.org/officeDocument/2006/relationships/oleObject" Target="../embeddings/oleObject7.bin"/><Relationship Id="rId9"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953000"/>
            <a:ext cx="9067800" cy="2133600"/>
          </a:xfrm>
        </p:spPr>
        <p:txBody>
          <a:bodyPr>
            <a:normAutofit/>
          </a:bodyPr>
          <a:lstStyle/>
          <a:p>
            <a:r>
              <a:rPr lang="en-US" b="1" dirty="0" smtClean="0">
                <a:latin typeface="Garamond" panose="02020404030301010803" pitchFamily="18" charset="0"/>
              </a:rPr>
              <a:t>Enterprise Fund Overview</a:t>
            </a:r>
            <a:br>
              <a:rPr lang="en-US" b="1" dirty="0" smtClean="0">
                <a:latin typeface="Garamond" panose="02020404030301010803" pitchFamily="18" charset="0"/>
              </a:rPr>
            </a:br>
            <a:r>
              <a:rPr lang="en-US" sz="3600" b="1" dirty="0" smtClean="0">
                <a:latin typeface="Garamond" panose="02020404030301010803" pitchFamily="18" charset="0"/>
              </a:rPr>
              <a:t>2018 Preliminary Budget</a:t>
            </a:r>
            <a:r>
              <a:rPr lang="en-US" b="1" dirty="0" smtClean="0">
                <a:latin typeface="Garamond" panose="02020404030301010803" pitchFamily="18" charset="0"/>
              </a:rPr>
              <a:t/>
            </a:r>
            <a:br>
              <a:rPr lang="en-US" b="1" dirty="0" smtClean="0">
                <a:latin typeface="Garamond" panose="02020404030301010803" pitchFamily="18" charset="0"/>
              </a:rPr>
            </a:br>
            <a:r>
              <a:rPr lang="en-US" sz="2700" b="1" dirty="0" smtClean="0">
                <a:latin typeface="Garamond" panose="02020404030301010803" pitchFamily="18" charset="0"/>
              </a:rPr>
              <a:t>November 21, 2017</a:t>
            </a:r>
            <a:r>
              <a:rPr lang="en-US" b="1" dirty="0" smtClean="0">
                <a:latin typeface="Garamond" panose="02020404030301010803" pitchFamily="18" charset="0"/>
              </a:rPr>
              <a:t/>
            </a:r>
            <a:br>
              <a:rPr lang="en-US" b="1" dirty="0" smtClean="0">
                <a:latin typeface="Garamond" panose="02020404030301010803" pitchFamily="18" charset="0"/>
              </a:rPr>
            </a:br>
            <a:endParaRPr lang="en-US" sz="3600" b="1" dirty="0">
              <a:latin typeface="Garamond" panose="02020404030301010803" pitchFamily="18"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33868" b="6875"/>
          <a:stretch/>
        </p:blipFill>
        <p:spPr>
          <a:xfrm>
            <a:off x="0" y="-15834"/>
            <a:ext cx="12192000" cy="481643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0" y="-189058"/>
            <a:ext cx="4585867" cy="1408258"/>
          </a:xfrm>
          <a:prstGeom prst="rect">
            <a:avLst/>
          </a:prstGeom>
        </p:spPr>
      </p:pic>
    </p:spTree>
    <p:extLst>
      <p:ext uri="{BB962C8B-B14F-4D97-AF65-F5344CB8AC3E}">
        <p14:creationId xmlns:p14="http://schemas.microsoft.com/office/powerpoint/2010/main" val="134068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457200"/>
            <a:ext cx="7391400" cy="707886"/>
          </a:xfrm>
          <a:prstGeom prst="rect">
            <a:avLst/>
          </a:prstGeom>
          <a:noFill/>
        </p:spPr>
        <p:txBody>
          <a:bodyPr wrap="square" rtlCol="0">
            <a:spAutoFit/>
          </a:bodyPr>
          <a:lstStyle/>
          <a:p>
            <a:pPr algn="ctr"/>
            <a:r>
              <a:rPr lang="en-US" sz="4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and Sewer Rate Plan</a:t>
            </a:r>
            <a:endParaRPr lang="en-US" sz="4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14890047"/>
              </p:ext>
            </p:extLst>
          </p:nvPr>
        </p:nvGraphicFramePr>
        <p:xfrm>
          <a:off x="431800" y="1524000"/>
          <a:ext cx="11607800" cy="4192588"/>
        </p:xfrm>
        <a:graphic>
          <a:graphicData uri="http://schemas.openxmlformats.org/presentationml/2006/ole">
            <mc:AlternateContent xmlns:mc="http://schemas.openxmlformats.org/markup-compatibility/2006">
              <mc:Choice xmlns:v="urn:schemas-microsoft-com:vml" Requires="v">
                <p:oleObj spid="_x0000_s11295" name="Worksheet" r:id="rId5" imgW="8667886" imgH="3130482" progId="Excel.Sheet.12">
                  <p:embed/>
                </p:oleObj>
              </mc:Choice>
              <mc:Fallback>
                <p:oleObj name="Worksheet" r:id="rId5" imgW="8667886" imgH="3130482" progId="Excel.Sheet.12">
                  <p:embed/>
                  <p:pic>
                    <p:nvPicPr>
                      <p:cNvPr id="0" name=""/>
                      <p:cNvPicPr/>
                      <p:nvPr/>
                    </p:nvPicPr>
                    <p:blipFill>
                      <a:blip r:embed="rId6"/>
                      <a:stretch>
                        <a:fillRect/>
                      </a:stretch>
                    </p:blipFill>
                    <p:spPr>
                      <a:xfrm>
                        <a:off x="431800" y="1524000"/>
                        <a:ext cx="11607800" cy="4192588"/>
                      </a:xfrm>
                      <a:prstGeom prst="rect">
                        <a:avLst/>
                      </a:prstGeom>
                    </p:spPr>
                  </p:pic>
                </p:oleObj>
              </mc:Fallback>
            </mc:AlternateContent>
          </a:graphicData>
        </a:graphic>
      </p:graphicFrame>
    </p:spTree>
    <p:extLst>
      <p:ext uri="{BB962C8B-B14F-4D97-AF65-F5344CB8AC3E}">
        <p14:creationId xmlns:p14="http://schemas.microsoft.com/office/powerpoint/2010/main" val="52842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304800"/>
            <a:ext cx="10744200" cy="1323439"/>
          </a:xfrm>
          <a:prstGeom prst="rect">
            <a:avLst/>
          </a:prstGeom>
          <a:noFill/>
        </p:spPr>
        <p:txBody>
          <a:bodyPr wrap="square" rtlCol="0">
            <a:spAutoFit/>
          </a:bodyPr>
          <a:lstStyle/>
          <a:p>
            <a:pPr algn="ctr"/>
            <a:r>
              <a:rPr lang="en-US" sz="4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Our Water and Sewer Charges    for the Median Customer Compare?</a:t>
            </a:r>
            <a:endParaRPr lang="en-US" sz="4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48291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86600" y="1905000"/>
            <a:ext cx="4663440" cy="3970318"/>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biennial survey – which notes again this year that water and wastewater rate increases outpaced the Consumer Price Index -- is a joint effort of AWWA and </a:t>
            </a:r>
            <a:r>
              <a:rPr lang="en-US" dirty="0" err="1">
                <a:latin typeface="Arial" panose="020B0604020202020204" pitchFamily="34" charset="0"/>
                <a:cs typeface="Arial" panose="020B0604020202020204" pitchFamily="34" charset="0"/>
              </a:rPr>
              <a:t>Raftelis</a:t>
            </a:r>
            <a:r>
              <a:rPr lang="en-US" dirty="0">
                <a:latin typeface="Arial" panose="020B0604020202020204" pitchFamily="34" charset="0"/>
                <a:cs typeface="Arial" panose="020B0604020202020204" pitchFamily="34" charset="0"/>
              </a:rPr>
              <a:t> Financial Consultants, a national leader in conducting surveys and analyzing water, wastewater, and stormwater rates and charges.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Among all utilities that responded -- using the benchmark usage level of 7,480 gallons – the median monthly charge was $34.61 last year for water, and $42.20 for wastewater. </a:t>
            </a:r>
          </a:p>
        </p:txBody>
      </p:sp>
    </p:spTree>
    <p:extLst>
      <p:ext uri="{BB962C8B-B14F-4D97-AF65-F5344CB8AC3E}">
        <p14:creationId xmlns:p14="http://schemas.microsoft.com/office/powerpoint/2010/main" val="332553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4"/>
          <p:cNvSpPr txBox="1">
            <a:spLocks/>
          </p:cNvSpPr>
          <p:nvPr/>
        </p:nvSpPr>
        <p:spPr>
          <a:xfrm>
            <a:off x="381000" y="762000"/>
            <a:ext cx="11353800" cy="4031873"/>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dirty="0" smtClean="0">
                <a:solidFill>
                  <a:schemeClr val="tx1"/>
                </a:solidFill>
                <a:latin typeface="Arial" panose="020B0604020202020204" pitchFamily="34" charset="0"/>
                <a:cs typeface="Arial" panose="020B0604020202020204" pitchFamily="34" charset="0"/>
              </a:rPr>
              <a:t>Issues affecting Water and Sewer utility rates within the City of Savannah system</a:t>
            </a:r>
          </a:p>
          <a:p>
            <a:endParaRPr lang="en-US" sz="24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2400" dirty="0">
                <a:latin typeface="Arial" panose="020B0604020202020204" pitchFamily="34" charset="0"/>
                <a:cs typeface="Arial" panose="020B0604020202020204" pitchFamily="34" charset="0"/>
              </a:rPr>
              <a:t>Increases in the cost of electricity, chemicals and fuel </a:t>
            </a:r>
          </a:p>
          <a:p>
            <a:pPr marL="171450" indent="-17145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 Further groundwater use restrictions </a:t>
            </a:r>
          </a:p>
          <a:p>
            <a:pPr marL="171450" indent="-17145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Reuse water production and distribution capital costs</a:t>
            </a:r>
          </a:p>
          <a:p>
            <a:pPr marL="171450" indent="-17145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Total maximum daily load (TMDL) standards and more stringent sewage treatment requirements</a:t>
            </a:r>
          </a:p>
          <a:p>
            <a:pPr marL="171450" indent="-17145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More stringent air pollution requirements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73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86200"/>
            <a:ext cx="3099277" cy="23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962400"/>
            <a:ext cx="4378362" cy="251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838200" y="99060"/>
            <a:ext cx="11381509" cy="3724096"/>
          </a:xfrm>
          <a:prstGeom prst="rect">
            <a:avLst/>
          </a:prstGeom>
          <a:solidFill>
            <a:schemeClr val="bg1"/>
          </a:solidFill>
        </p:spPr>
        <p:txBody>
          <a:bodyPr wrap="square" rtlCol="0">
            <a:spAutoFit/>
          </a:bodyPr>
          <a:lstStyle/>
          <a:p>
            <a:pPr algn="ctr"/>
            <a:r>
              <a:rPr lang="en-US" sz="4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and Sewer Capital Plan</a:t>
            </a:r>
          </a:p>
          <a:p>
            <a:pPr>
              <a:lnSpc>
                <a:spcPct val="150000"/>
              </a:lnSpc>
            </a:pPr>
            <a:r>
              <a:rPr lang="en-US" sz="28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Major projects include:</a:t>
            </a:r>
          </a:p>
          <a:p>
            <a:pPr algn="ctr"/>
            <a:endParaRPr lang="en-US" sz="28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Street </a:t>
            </a:r>
            <a:r>
              <a:rPr lang="en-US" b="1" dirty="0" err="1"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Biosolids</a:t>
            </a:r>
            <a:r>
              <a:rPr lang="en-US"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Handling Facility</a:t>
            </a:r>
          </a:p>
          <a:p>
            <a:endParaRPr lang="en-US"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Crossroads/Travis Field Wastewater Treatment Plant Expansion/Construction</a:t>
            </a:r>
          </a:p>
          <a:p>
            <a:endParaRPr lang="en-US"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Reuse Water Lines</a:t>
            </a:r>
          </a:p>
          <a:p>
            <a:endParaRPr lang="en-US"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Street Plant Expansion/Upgrades and Capital Maintenance</a:t>
            </a:r>
            <a:endPar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44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5354" y="381000"/>
            <a:ext cx="7391400" cy="954107"/>
          </a:xfrm>
          <a:prstGeom prst="rect">
            <a:avLst/>
          </a:prstGeom>
          <a:noFill/>
        </p:spPr>
        <p:txBody>
          <a:bodyPr wrap="square" rtlCol="0">
            <a:spAutoFit/>
          </a:bodyPr>
          <a:lstStyle/>
          <a:p>
            <a:r>
              <a:rPr lang="en-US" sz="28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WATER/SEWER FUND</a:t>
            </a:r>
          </a:p>
          <a:p>
            <a:r>
              <a:rPr lang="en-US" sz="28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USE </a:t>
            </a:r>
            <a:r>
              <a:rPr lang="en-US" sz="2800" b="1" dirty="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AND SOURCE OF FUNDS</a:t>
            </a:r>
          </a:p>
        </p:txBody>
      </p:sp>
      <p:sp>
        <p:nvSpPr>
          <p:cNvPr id="15" name="TextBox 14"/>
          <p:cNvSpPr txBox="1"/>
          <p:nvPr/>
        </p:nvSpPr>
        <p:spPr>
          <a:xfrm>
            <a:off x="723900" y="1948934"/>
            <a:ext cx="11430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Tw Cen MT" panose="020B0602020104020603" pitchFamily="34" charset="0"/>
              </a:rPr>
              <a:t>SOURCES</a:t>
            </a:r>
          </a:p>
        </p:txBody>
      </p:sp>
      <p:sp>
        <p:nvSpPr>
          <p:cNvPr id="16" name="TextBox 15"/>
          <p:cNvSpPr txBox="1"/>
          <p:nvPr/>
        </p:nvSpPr>
        <p:spPr>
          <a:xfrm>
            <a:off x="5638800" y="1948934"/>
            <a:ext cx="9906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Tw Cen MT" panose="020B0602020104020603" pitchFamily="34" charset="0"/>
              </a:rPr>
              <a:t>USES</a:t>
            </a:r>
          </a:p>
        </p:txBody>
      </p:sp>
      <p:graphicFrame>
        <p:nvGraphicFramePr>
          <p:cNvPr id="17" name="Table 16"/>
          <p:cNvGraphicFramePr>
            <a:graphicFrameLocks noGrp="1"/>
          </p:cNvGraphicFramePr>
          <p:nvPr>
            <p:extLst>
              <p:ext uri="{D42A27DB-BD31-4B8C-83A1-F6EECF244321}">
                <p14:modId xmlns:p14="http://schemas.microsoft.com/office/powerpoint/2010/main" val="3014429564"/>
              </p:ext>
            </p:extLst>
          </p:nvPr>
        </p:nvGraphicFramePr>
        <p:xfrm>
          <a:off x="7633138" y="981488"/>
          <a:ext cx="4572000" cy="694913"/>
        </p:xfrm>
        <a:graphic>
          <a:graphicData uri="http://schemas.openxmlformats.org/drawingml/2006/table">
            <a:tbl>
              <a:tblPr firstRow="1" bandRow="1">
                <a:tableStyleId>{2D5ABB26-0587-4C30-8999-92F81FD0307C}</a:tableStyleId>
              </a:tblPr>
              <a:tblGrid>
                <a:gridCol w="2165684">
                  <a:extLst>
                    <a:ext uri="{9D8B030D-6E8A-4147-A177-3AD203B41FA5}">
                      <a16:colId xmlns:a16="http://schemas.microsoft.com/office/drawing/2014/main" xmlns="" val="20000"/>
                    </a:ext>
                  </a:extLst>
                </a:gridCol>
                <a:gridCol w="2406316">
                  <a:extLst>
                    <a:ext uri="{9D8B030D-6E8A-4147-A177-3AD203B41FA5}">
                      <a16:colId xmlns:a16="http://schemas.microsoft.com/office/drawing/2014/main" xmlns="" val="20001"/>
                    </a:ext>
                  </a:extLst>
                </a:gridCol>
              </a:tblGrid>
              <a:tr h="359633">
                <a:tc>
                  <a:txBody>
                    <a:bodyPr/>
                    <a:lstStyle/>
                    <a:p>
                      <a:r>
                        <a:rPr lang="en-US" sz="1600" b="1" dirty="0">
                          <a:solidFill>
                            <a:schemeClr val="tx1"/>
                          </a:solidFill>
                          <a:effectLst>
                            <a:outerShdw blurRad="38100" dist="38100" dir="2700000" algn="tl">
                              <a:srgbClr val="000000">
                                <a:alpha val="43137"/>
                              </a:srgbClr>
                            </a:outerShdw>
                          </a:effectLst>
                          <a:latin typeface="Tw Cen MT" panose="020B0602020104020603" pitchFamily="34" charset="0"/>
                        </a:rPr>
                        <a:t>FY </a:t>
                      </a:r>
                      <a:r>
                        <a:rPr lang="en-US" sz="1600" b="1" dirty="0" smtClean="0">
                          <a:solidFill>
                            <a:schemeClr val="tx1"/>
                          </a:solidFill>
                          <a:effectLst>
                            <a:outerShdw blurRad="38100" dist="38100" dir="2700000" algn="tl">
                              <a:srgbClr val="000000">
                                <a:alpha val="43137"/>
                              </a:srgbClr>
                            </a:outerShdw>
                          </a:effectLst>
                          <a:latin typeface="Tw Cen MT" panose="020B0602020104020603" pitchFamily="34" charset="0"/>
                        </a:rPr>
                        <a:t>2018 </a:t>
                      </a:r>
                      <a:r>
                        <a:rPr lang="en-US" sz="1600" b="1" dirty="0">
                          <a:solidFill>
                            <a:schemeClr val="tx1"/>
                          </a:solidFill>
                          <a:effectLst>
                            <a:outerShdw blurRad="38100" dist="38100" dir="2700000" algn="tl">
                              <a:srgbClr val="000000">
                                <a:alpha val="43137"/>
                              </a:srgbClr>
                            </a:outerShdw>
                          </a:effectLst>
                          <a:latin typeface="Tw Cen MT" panose="020B0602020104020603" pitchFamily="34" charset="0"/>
                        </a:rPr>
                        <a:t>Proposed: </a:t>
                      </a:r>
                      <a:endParaRPr lang="en-US" sz="1600" dirty="0">
                        <a:solidFill>
                          <a:schemeClr val="tx1"/>
                        </a:solidFill>
                        <a:effectLst>
                          <a:outerShdw blurRad="38100" dist="38100" dir="2700000" algn="tl">
                            <a:srgbClr val="000000">
                              <a:alpha val="43137"/>
                            </a:srgbClr>
                          </a:outerShdw>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effectLst>
                            <a:outerShdw blurRad="38100" dist="38100" dir="2700000" algn="tl">
                              <a:srgbClr val="000000">
                                <a:alpha val="43137"/>
                              </a:srgbClr>
                            </a:outerShdw>
                          </a:effectLst>
                          <a:latin typeface="Tw Cen MT" panose="020B0602020104020603" pitchFamily="34" charset="0"/>
                        </a:rPr>
                        <a:t>$</a:t>
                      </a:r>
                      <a:r>
                        <a:rPr lang="en-US" sz="1600" b="1" baseline="0" dirty="0" smtClean="0">
                          <a:solidFill>
                            <a:schemeClr val="tx1"/>
                          </a:solidFill>
                          <a:effectLst>
                            <a:outerShdw blurRad="38100" dist="38100" dir="2700000" algn="tl">
                              <a:srgbClr val="000000">
                                <a:alpha val="43137"/>
                              </a:srgbClr>
                            </a:outerShdw>
                          </a:effectLst>
                          <a:latin typeface="Tw Cen MT" panose="020B0602020104020603" pitchFamily="34" charset="0"/>
                        </a:rPr>
                        <a:t>  71,026,971</a:t>
                      </a:r>
                      <a:endParaRPr lang="en-US" sz="1600" b="1" dirty="0">
                        <a:solidFill>
                          <a:schemeClr val="tx1"/>
                        </a:solidFill>
                        <a:effectLst>
                          <a:outerShdw blurRad="38100" dist="38100" dir="2700000" algn="tl">
                            <a:srgbClr val="000000">
                              <a:alpha val="43137"/>
                            </a:srgbClr>
                          </a:outerShdw>
                        </a:effectLst>
                        <a:latin typeface="Tw Cen MT" panose="020B0602020104020603" pitchFamily="34" charset="0"/>
                      </a:endParaRPr>
                    </a:p>
                  </a:txBody>
                  <a:tcPr>
                    <a:lnL>
                      <a:noFill/>
                    </a:lnL>
                    <a:lnR>
                      <a:noFill/>
                    </a:lnR>
                    <a:lnT>
                      <a:noFill/>
                    </a:lnT>
                    <a:lnB>
                      <a:noFill/>
                    </a:lnB>
                    <a:lnTlToBr w="12700" cmpd="sng">
                      <a:noFill/>
                      <a:prstDash val="solid"/>
                    </a:lnTlToBr>
                    <a:lnBlToTr w="12700" cmpd="sng">
                      <a:noFill/>
                      <a:prstDash val="solid"/>
                    </a:lnBlToTr>
                  </a:tcPr>
                </a:tc>
              </a:tr>
              <a:tr h="304800">
                <a:tc>
                  <a:txBody>
                    <a:bodyPr/>
                    <a:lstStyle/>
                    <a:p>
                      <a:r>
                        <a:rPr lang="en-US" sz="1600" b="1" dirty="0">
                          <a:solidFill>
                            <a:schemeClr val="tx1"/>
                          </a:solidFill>
                          <a:effectLst>
                            <a:outerShdw blurRad="38100" dist="38100" dir="2700000" algn="tl">
                              <a:srgbClr val="000000">
                                <a:alpha val="43137"/>
                              </a:srgbClr>
                            </a:outerShdw>
                          </a:effectLst>
                          <a:latin typeface="Tw Cen MT" panose="020B0602020104020603" pitchFamily="34" charset="0"/>
                        </a:rPr>
                        <a:t>FY </a:t>
                      </a:r>
                      <a:r>
                        <a:rPr lang="en-US" sz="1600" b="1" dirty="0" smtClean="0">
                          <a:solidFill>
                            <a:schemeClr val="tx1"/>
                          </a:solidFill>
                          <a:effectLst>
                            <a:outerShdw blurRad="38100" dist="38100" dir="2700000" algn="tl">
                              <a:srgbClr val="000000">
                                <a:alpha val="43137"/>
                              </a:srgbClr>
                            </a:outerShdw>
                          </a:effectLst>
                          <a:latin typeface="Tw Cen MT" panose="020B0602020104020603" pitchFamily="34" charset="0"/>
                        </a:rPr>
                        <a:t>2017 </a:t>
                      </a:r>
                      <a:r>
                        <a:rPr lang="en-US" sz="1600" b="1" dirty="0">
                          <a:solidFill>
                            <a:schemeClr val="tx1"/>
                          </a:solidFill>
                          <a:effectLst>
                            <a:outerShdw blurRad="38100" dist="38100" dir="2700000" algn="tl">
                              <a:srgbClr val="000000">
                                <a:alpha val="43137"/>
                              </a:srgbClr>
                            </a:outerShdw>
                          </a:effectLst>
                          <a:latin typeface="Tw Cen MT" panose="020B0602020104020603" pitchFamily="34" charset="0"/>
                        </a:rPr>
                        <a:t>Amended:	</a:t>
                      </a:r>
                      <a:endParaRPr lang="en-US" sz="1600" dirty="0">
                        <a:solidFill>
                          <a:schemeClr val="tx1"/>
                        </a:solidFill>
                        <a:effectLst>
                          <a:outerShdw blurRad="38100" dist="38100" dir="2700000" algn="tl">
                            <a:srgbClr val="000000">
                              <a:alpha val="43137"/>
                            </a:srgbClr>
                          </a:outerShdw>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b="1" dirty="0" smtClean="0">
                          <a:solidFill>
                            <a:schemeClr val="tx1"/>
                          </a:solidFill>
                          <a:effectLst>
                            <a:outerShdw blurRad="38100" dist="38100" dir="2700000" algn="tl">
                              <a:srgbClr val="000000">
                                <a:alpha val="43137"/>
                              </a:srgbClr>
                            </a:outerShdw>
                          </a:effectLst>
                          <a:latin typeface="Tw Cen MT" panose="020B0602020104020603" pitchFamily="34" charset="0"/>
                        </a:rPr>
                        <a:t>$  68,680,256</a:t>
                      </a:r>
                      <a:endParaRPr lang="en-US" sz="1600" dirty="0">
                        <a:solidFill>
                          <a:schemeClr val="tx1"/>
                        </a:solidFill>
                        <a:effectLst>
                          <a:outerShdw blurRad="38100" dist="38100" dir="2700000" algn="tl">
                            <a:srgbClr val="000000">
                              <a:alpha val="43137"/>
                            </a:srgbClr>
                          </a:outerShdw>
                        </a:effectLst>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cxnSp>
        <p:nvCxnSpPr>
          <p:cNvPr id="18" name="Straight Connector 17"/>
          <p:cNvCxnSpPr/>
          <p:nvPr/>
        </p:nvCxnSpPr>
        <p:spPr>
          <a:xfrm>
            <a:off x="3886200" y="1447800"/>
            <a:ext cx="0" cy="4724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a:graphicFrameLocks/>
          </p:cNvGraphicFramePr>
          <p:nvPr>
            <p:extLst>
              <p:ext uri="{D42A27DB-BD31-4B8C-83A1-F6EECF244321}">
                <p14:modId xmlns:p14="http://schemas.microsoft.com/office/powerpoint/2010/main" val="2166283615"/>
              </p:ext>
            </p:extLst>
          </p:nvPr>
        </p:nvGraphicFramePr>
        <p:xfrm>
          <a:off x="6134100" y="1828800"/>
          <a:ext cx="60579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4194240815"/>
              </p:ext>
            </p:extLst>
          </p:nvPr>
        </p:nvGraphicFramePr>
        <p:xfrm>
          <a:off x="152400" y="1335107"/>
          <a:ext cx="6134100" cy="5665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653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2203" y="2470428"/>
            <a:ext cx="1473200" cy="1461939"/>
          </a:xfrm>
          <a:prstGeom prst="rect">
            <a:avLst/>
          </a:prstGeom>
          <a:solidFill>
            <a:schemeClr val="accent3"/>
          </a:solidFill>
          <a:ln>
            <a:noFill/>
          </a:ln>
        </p:spPr>
        <p:txBody>
          <a:bodyPr wrap="square" rtlCol="0">
            <a:spAutoFit/>
          </a:bodyPr>
          <a:lstStyle/>
          <a:p>
            <a:pPr algn="ctr"/>
            <a:r>
              <a:rPr lang="en-US" sz="1100" b="1" dirty="0" smtClean="0">
                <a:solidFill>
                  <a:schemeClr val="bg1"/>
                </a:solidFill>
              </a:rPr>
              <a:t>FY18 Net </a:t>
            </a:r>
            <a:r>
              <a:rPr lang="en-US" sz="1100" b="1" dirty="0">
                <a:solidFill>
                  <a:schemeClr val="bg1"/>
                </a:solidFill>
              </a:rPr>
              <a:t>Position Change</a:t>
            </a:r>
            <a:r>
              <a:rPr lang="en-US" sz="1100" b="1" dirty="0" smtClean="0">
                <a:solidFill>
                  <a:schemeClr val="bg1"/>
                </a:solidFill>
              </a:rPr>
              <a:t>:</a:t>
            </a:r>
          </a:p>
          <a:p>
            <a:endParaRPr lang="en-US" sz="2800" b="1" dirty="0" smtClean="0">
              <a:solidFill>
                <a:schemeClr val="bg1"/>
              </a:solidFill>
            </a:endParaRPr>
          </a:p>
          <a:p>
            <a:r>
              <a:rPr lang="en-US" sz="2800" b="1" dirty="0" smtClean="0">
                <a:solidFill>
                  <a:schemeClr val="bg1"/>
                </a:solidFill>
              </a:rPr>
              <a:t>+8</a:t>
            </a:r>
            <a:endParaRPr lang="en-US" sz="2800" b="1" dirty="0">
              <a:solidFill>
                <a:schemeClr val="bg1"/>
              </a:solidFill>
            </a:endParaRPr>
          </a:p>
          <a:p>
            <a:pPr algn="ctr"/>
            <a:endParaRPr lang="en-US" sz="1100" b="1" dirty="0">
              <a:solidFill>
                <a:schemeClr val="bg1"/>
              </a:solidFill>
            </a:endParaRPr>
          </a:p>
        </p:txBody>
      </p:sp>
      <p:sp>
        <p:nvSpPr>
          <p:cNvPr id="15" name="TextBox 14"/>
          <p:cNvSpPr txBox="1"/>
          <p:nvPr/>
        </p:nvSpPr>
        <p:spPr>
          <a:xfrm>
            <a:off x="1360824" y="646093"/>
            <a:ext cx="8392776" cy="954107"/>
          </a:xfrm>
          <a:prstGeom prst="rect">
            <a:avLst/>
          </a:prstGeom>
          <a:noFill/>
        </p:spPr>
        <p:txBody>
          <a:bodyPr wrap="square" rtlCol="0">
            <a:spAutoFit/>
          </a:bodyPr>
          <a:lstStyle/>
          <a:p>
            <a:r>
              <a:rPr lang="en-US" sz="28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WATER/SEWER FUND</a:t>
            </a:r>
          </a:p>
          <a:p>
            <a:r>
              <a:rPr lang="en-US" sz="28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BUDGET HIGHLIGHTS </a:t>
            </a:r>
            <a:r>
              <a:rPr lang="en-US" sz="2800" b="1" dirty="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&amp; CHALLENGES</a:t>
            </a:r>
            <a:r>
              <a:rPr lang="en-US" sz="2800" b="1" dirty="0">
                <a:latin typeface="Tw Cen MT" panose="020B0602020104020603" pitchFamily="34" charset="0"/>
              </a:rPr>
              <a:t>	</a:t>
            </a:r>
            <a:endParaRPr lang="en-US" sz="2400" b="1" dirty="0">
              <a:latin typeface="Tw Cen MT" panose="020B0602020104020603" pitchFamily="34" charset="0"/>
            </a:endParaRPr>
          </a:p>
        </p:txBody>
      </p:sp>
      <p:sp>
        <p:nvSpPr>
          <p:cNvPr id="16" name="TextBox 15"/>
          <p:cNvSpPr txBox="1"/>
          <p:nvPr/>
        </p:nvSpPr>
        <p:spPr>
          <a:xfrm>
            <a:off x="914400" y="2109520"/>
            <a:ext cx="1597204"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Tw Cen MT" panose="020B0602020104020603" pitchFamily="34" charset="0"/>
              </a:rPr>
              <a:t>STAFFING</a:t>
            </a:r>
            <a:endParaRPr lang="en-US" b="1" dirty="0">
              <a:effectLst>
                <a:outerShdw blurRad="38100" dist="38100" dir="2700000" algn="tl">
                  <a:srgbClr val="000000">
                    <a:alpha val="43137"/>
                  </a:srgbClr>
                </a:outerShdw>
              </a:effectLst>
              <a:latin typeface="Tw Cen MT" panose="020B0602020104020603"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166640976"/>
              </p:ext>
            </p:extLst>
          </p:nvPr>
        </p:nvGraphicFramePr>
        <p:xfrm>
          <a:off x="2895599" y="1920346"/>
          <a:ext cx="8839202" cy="3032656"/>
        </p:xfrm>
        <a:graphic>
          <a:graphicData uri="http://schemas.openxmlformats.org/drawingml/2006/table">
            <a:tbl>
              <a:tblPr firstRow="1" bandRow="1">
                <a:tableStyleId>{F5AB1C69-6EDB-4FF4-983F-18BD219EF322}</a:tableStyleId>
              </a:tblPr>
              <a:tblGrid>
                <a:gridCol w="3214256">
                  <a:extLst>
                    <a:ext uri="{9D8B030D-6E8A-4147-A177-3AD203B41FA5}">
                      <a16:colId xmlns:a16="http://schemas.microsoft.com/office/drawing/2014/main" xmlns="" val="20000"/>
                    </a:ext>
                  </a:extLst>
                </a:gridCol>
                <a:gridCol w="1874982"/>
                <a:gridCol w="1874982">
                  <a:extLst>
                    <a:ext uri="{9D8B030D-6E8A-4147-A177-3AD203B41FA5}">
                      <a16:colId xmlns:a16="http://schemas.microsoft.com/office/drawing/2014/main" xmlns="" val="20001"/>
                    </a:ext>
                  </a:extLst>
                </a:gridCol>
                <a:gridCol w="1874982">
                  <a:extLst>
                    <a:ext uri="{9D8B030D-6E8A-4147-A177-3AD203B41FA5}">
                      <a16:colId xmlns:a16="http://schemas.microsoft.com/office/drawing/2014/main" xmlns="" val="20002"/>
                    </a:ext>
                  </a:extLst>
                </a:gridCol>
              </a:tblGrid>
              <a:tr h="758164">
                <a:tc>
                  <a:txBody>
                    <a:bodyPr/>
                    <a:lstStyle/>
                    <a:p>
                      <a:r>
                        <a:rPr lang="en-US" sz="1050" b="1" dirty="0" smtClean="0">
                          <a:solidFill>
                            <a:srgbClr val="002060"/>
                          </a:solidFill>
                          <a:effectLst/>
                        </a:rPr>
                        <a:t>BUDGETED FTEs</a:t>
                      </a:r>
                      <a:endParaRPr lang="en-US" sz="1050" b="1" dirty="0">
                        <a:solidFill>
                          <a:srgbClr val="002060"/>
                        </a:solidFill>
                        <a:effectLst/>
                      </a:endParaRPr>
                    </a:p>
                  </a:txBody>
                  <a:tcPr anchor="ctr"/>
                </a:tc>
                <a:tc>
                  <a:txBody>
                    <a:bodyPr/>
                    <a:lstStyle/>
                    <a:p>
                      <a:pPr algn="ctr"/>
                      <a:r>
                        <a:rPr lang="en-US" sz="1200" b="1" dirty="0">
                          <a:solidFill>
                            <a:schemeClr val="tx2"/>
                          </a:solidFill>
                          <a:effectLst/>
                        </a:rPr>
                        <a:t>FY16</a:t>
                      </a:r>
                    </a:p>
                  </a:txBody>
                  <a:tcPr anchor="ctr"/>
                </a:tc>
                <a:tc>
                  <a:txBody>
                    <a:bodyPr/>
                    <a:lstStyle/>
                    <a:p>
                      <a:pPr algn="ctr"/>
                      <a:r>
                        <a:rPr lang="en-US" sz="1200" b="1" dirty="0">
                          <a:solidFill>
                            <a:schemeClr val="tx2"/>
                          </a:solidFill>
                          <a:effectLst/>
                        </a:rPr>
                        <a:t>FY17</a:t>
                      </a:r>
                    </a:p>
                  </a:txBody>
                  <a:tcPr anchor="ctr"/>
                </a:tc>
                <a:tc>
                  <a:txBody>
                    <a:bodyPr/>
                    <a:lstStyle/>
                    <a:p>
                      <a:pPr algn="ctr"/>
                      <a:r>
                        <a:rPr lang="en-US" sz="1200" b="1" dirty="0" smtClean="0">
                          <a:solidFill>
                            <a:schemeClr val="tx2"/>
                          </a:solidFill>
                          <a:effectLst/>
                        </a:rPr>
                        <a:t>FY18</a:t>
                      </a:r>
                      <a:endParaRPr lang="en-US" sz="1200" b="1" dirty="0">
                        <a:solidFill>
                          <a:schemeClr val="tx2"/>
                        </a:solidFill>
                        <a:effectLst/>
                      </a:endParaRPr>
                    </a:p>
                  </a:txBody>
                  <a:tcPr anchor="ctr"/>
                </a:tc>
                <a:extLst>
                  <a:ext uri="{0D108BD9-81ED-4DB2-BD59-A6C34878D82A}">
                    <a16:rowId xmlns:a16="http://schemas.microsoft.com/office/drawing/2014/main" xmlns="" val="10000"/>
                  </a:ext>
                </a:extLst>
              </a:tr>
              <a:tr h="758164">
                <a:tc>
                  <a:txBody>
                    <a:bodyPr/>
                    <a:lstStyle/>
                    <a:p>
                      <a:r>
                        <a:rPr lang="en-US" sz="1200" b="1" dirty="0" smtClean="0">
                          <a:solidFill>
                            <a:schemeClr val="tx2"/>
                          </a:solidFill>
                          <a:effectLst/>
                          <a:latin typeface="Tw Cen MT" panose="020B0602020104020603" pitchFamily="34" charset="0"/>
                        </a:rPr>
                        <a:t>Water</a:t>
                      </a:r>
                      <a:r>
                        <a:rPr lang="en-US" sz="1200" b="1" baseline="0" dirty="0" smtClean="0">
                          <a:solidFill>
                            <a:schemeClr val="tx2"/>
                          </a:solidFill>
                          <a:effectLst/>
                          <a:latin typeface="Tw Cen MT" panose="020B0602020104020603" pitchFamily="34" charset="0"/>
                        </a:rPr>
                        <a:t> </a:t>
                      </a:r>
                      <a:r>
                        <a:rPr lang="en-US" sz="1200" b="1" dirty="0" smtClean="0">
                          <a:solidFill>
                            <a:schemeClr val="tx2"/>
                          </a:solidFill>
                          <a:effectLst/>
                          <a:latin typeface="Tw Cen MT" panose="020B0602020104020603" pitchFamily="34" charset="0"/>
                        </a:rPr>
                        <a:t>Fund</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129</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129</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137</a:t>
                      </a:r>
                      <a:endParaRPr lang="en-US" sz="1200" b="1" dirty="0">
                        <a:solidFill>
                          <a:schemeClr val="tx2"/>
                        </a:solidFill>
                        <a:effectLst/>
                        <a:latin typeface="Tw Cen MT" panose="020B0602020104020603" pitchFamily="34" charset="0"/>
                      </a:endParaRPr>
                    </a:p>
                  </a:txBody>
                  <a:tcPr anchor="ctr"/>
                </a:tc>
                <a:extLst>
                  <a:ext uri="{0D108BD9-81ED-4DB2-BD59-A6C34878D82A}">
                    <a16:rowId xmlns:a16="http://schemas.microsoft.com/office/drawing/2014/main" xmlns="" val="10001"/>
                  </a:ext>
                </a:extLst>
              </a:tr>
              <a:tr h="758164">
                <a:tc>
                  <a:txBody>
                    <a:bodyPr/>
                    <a:lstStyle/>
                    <a:p>
                      <a:r>
                        <a:rPr lang="en-US" sz="1200" b="1" dirty="0" smtClean="0">
                          <a:solidFill>
                            <a:schemeClr val="tx2"/>
                          </a:solidFill>
                          <a:effectLst/>
                          <a:latin typeface="Tw Cen MT" panose="020B0602020104020603" pitchFamily="34" charset="0"/>
                        </a:rPr>
                        <a:t>Sewer Fund</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139</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139</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139</a:t>
                      </a:r>
                      <a:endParaRPr lang="en-US" sz="1200" b="1" dirty="0">
                        <a:solidFill>
                          <a:schemeClr val="tx2"/>
                        </a:solidFill>
                        <a:effectLst/>
                        <a:latin typeface="Tw Cen MT" panose="020B0602020104020603" pitchFamily="34" charset="0"/>
                      </a:endParaRPr>
                    </a:p>
                  </a:txBody>
                  <a:tcPr anchor="ctr"/>
                </a:tc>
              </a:tr>
              <a:tr h="758164">
                <a:tc>
                  <a:txBody>
                    <a:bodyPr/>
                    <a:lstStyle/>
                    <a:p>
                      <a:r>
                        <a:rPr lang="en-US" sz="1200" b="1" dirty="0" smtClean="0">
                          <a:solidFill>
                            <a:schemeClr val="bg1"/>
                          </a:solidFill>
                          <a:effectLst/>
                          <a:latin typeface="Tw Cen MT" panose="020B0602020104020603" pitchFamily="34" charset="0"/>
                        </a:rPr>
                        <a:t>TOTAL</a:t>
                      </a:r>
                      <a:r>
                        <a:rPr lang="en-US" sz="1200" b="1" baseline="0" dirty="0" smtClean="0">
                          <a:solidFill>
                            <a:schemeClr val="bg1"/>
                          </a:solidFill>
                          <a:effectLst/>
                          <a:latin typeface="Tw Cen MT" panose="020B0602020104020603" pitchFamily="34" charset="0"/>
                        </a:rPr>
                        <a:t> WATER/SEWER FUND</a:t>
                      </a:r>
                      <a:endParaRPr lang="en-US" sz="1200" b="1" dirty="0">
                        <a:solidFill>
                          <a:schemeClr val="bg1"/>
                        </a:solidFill>
                        <a:effectLst/>
                        <a:latin typeface="Tw Cen MT" panose="020B0602020104020603" pitchFamily="34" charset="0"/>
                      </a:endParaRPr>
                    </a:p>
                  </a:txBody>
                  <a:tcPr anchor="ctr">
                    <a:solidFill>
                      <a:schemeClr val="accent3">
                        <a:lumMod val="75000"/>
                      </a:schemeClr>
                    </a:solidFill>
                  </a:tcPr>
                </a:tc>
                <a:tc>
                  <a:txBody>
                    <a:bodyPr/>
                    <a:lstStyle/>
                    <a:p>
                      <a:pPr algn="ctr"/>
                      <a:r>
                        <a:rPr lang="en-US" sz="1200" b="1" dirty="0" smtClean="0">
                          <a:solidFill>
                            <a:schemeClr val="bg1"/>
                          </a:solidFill>
                          <a:effectLst/>
                          <a:latin typeface="Tw Cen MT" panose="020B0602020104020603" pitchFamily="34" charset="0"/>
                        </a:rPr>
                        <a:t>268</a:t>
                      </a:r>
                      <a:endParaRPr lang="en-US" sz="1200" b="1" dirty="0">
                        <a:solidFill>
                          <a:schemeClr val="bg1"/>
                        </a:solidFill>
                        <a:effectLst/>
                        <a:latin typeface="Tw Cen MT" panose="020B0602020104020603" pitchFamily="34" charset="0"/>
                      </a:endParaRPr>
                    </a:p>
                  </a:txBody>
                  <a:tcPr anchor="ctr">
                    <a:solidFill>
                      <a:schemeClr val="accent3">
                        <a:lumMod val="75000"/>
                      </a:schemeClr>
                    </a:solidFill>
                  </a:tcPr>
                </a:tc>
                <a:tc>
                  <a:txBody>
                    <a:bodyPr/>
                    <a:lstStyle/>
                    <a:p>
                      <a:pPr algn="ctr"/>
                      <a:r>
                        <a:rPr lang="en-US" sz="1200" b="1" dirty="0" smtClean="0">
                          <a:solidFill>
                            <a:schemeClr val="bg1"/>
                          </a:solidFill>
                          <a:effectLst/>
                          <a:latin typeface="Tw Cen MT" panose="020B0602020104020603" pitchFamily="34" charset="0"/>
                        </a:rPr>
                        <a:t>268</a:t>
                      </a:r>
                      <a:endParaRPr lang="en-US" sz="1200" b="1" dirty="0">
                        <a:solidFill>
                          <a:schemeClr val="bg1"/>
                        </a:solidFill>
                        <a:effectLst/>
                        <a:latin typeface="Tw Cen MT" panose="020B0602020104020603" pitchFamily="34" charset="0"/>
                      </a:endParaRPr>
                    </a:p>
                  </a:txBody>
                  <a:tcPr anchor="ctr">
                    <a:solidFill>
                      <a:schemeClr val="accent3">
                        <a:lumMod val="75000"/>
                      </a:schemeClr>
                    </a:solidFill>
                  </a:tcPr>
                </a:tc>
                <a:tc>
                  <a:txBody>
                    <a:bodyPr/>
                    <a:lstStyle/>
                    <a:p>
                      <a:pPr algn="ctr"/>
                      <a:r>
                        <a:rPr lang="en-US" sz="1200" b="1" dirty="0" smtClean="0">
                          <a:solidFill>
                            <a:schemeClr val="bg1"/>
                          </a:solidFill>
                          <a:effectLst/>
                          <a:latin typeface="Tw Cen MT" panose="020B0602020104020603" pitchFamily="34" charset="0"/>
                        </a:rPr>
                        <a:t>276</a:t>
                      </a:r>
                      <a:endParaRPr lang="en-US" sz="1200" b="1" dirty="0">
                        <a:solidFill>
                          <a:schemeClr val="bg1"/>
                        </a:solidFill>
                        <a:effectLst/>
                        <a:latin typeface="Tw Cen MT" panose="020B0602020104020603" pitchFamily="34" charset="0"/>
                      </a:endParaRPr>
                    </a:p>
                  </a:txBody>
                  <a:tcPr anchor="ctr">
                    <a:solidFill>
                      <a:schemeClr val="accent3">
                        <a:lumMod val="75000"/>
                      </a:schemeClr>
                    </a:solidFill>
                  </a:tcPr>
                </a:tc>
              </a:tr>
            </a:tbl>
          </a:graphicData>
        </a:graphic>
      </p:graphicFrame>
      <p:sp>
        <p:nvSpPr>
          <p:cNvPr id="18" name="Down Arrow 17"/>
          <p:cNvSpPr/>
          <p:nvPr/>
        </p:nvSpPr>
        <p:spPr>
          <a:xfrm rot="10800000">
            <a:off x="1611142" y="3109303"/>
            <a:ext cx="367061" cy="56868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74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143000" y="1273314"/>
            <a:ext cx="9639300" cy="707886"/>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4000" dirty="0" smtClean="0">
                <a:latin typeface="Arial" panose="020B0604020202020204" pitchFamily="34" charset="0"/>
                <a:cs typeface="Arial" panose="020B0604020202020204" pitchFamily="34" charset="0"/>
              </a:rPr>
              <a:t>Sanitation (Solid Waste) Financial Plan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1039108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5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525354" y="336467"/>
            <a:ext cx="11057046" cy="707886"/>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4000" dirty="0" smtClean="0">
                <a:latin typeface="Arial" panose="020B0604020202020204" pitchFamily="34" charset="0"/>
                <a:cs typeface="Arial" panose="020B0604020202020204" pitchFamily="34" charset="0"/>
              </a:rPr>
              <a:t>Sanitation (Solid Waste) Financial Plan</a:t>
            </a:r>
          </a:p>
        </p:txBody>
      </p:sp>
      <p:sp>
        <p:nvSpPr>
          <p:cNvPr id="10" name="Title 4"/>
          <p:cNvSpPr txBox="1">
            <a:spLocks/>
          </p:cNvSpPr>
          <p:nvPr/>
        </p:nvSpPr>
        <p:spPr>
          <a:xfrm>
            <a:off x="1371104" y="1295400"/>
            <a:ext cx="9144495" cy="3539430"/>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3200" dirty="0" smtClean="0">
                <a:solidFill>
                  <a:schemeClr val="tx1"/>
                </a:solidFill>
                <a:latin typeface="Arial" panose="020B0604020202020204" pitchFamily="34" charset="0"/>
                <a:cs typeface="Arial" panose="020B0604020202020204" pitchFamily="34" charset="0"/>
              </a:rPr>
              <a:t>What services are accounted for in the City’s Sanitation Fund?</a:t>
            </a:r>
          </a:p>
          <a:p>
            <a:endParaRPr lang="en-US" sz="2000" dirty="0" smtClean="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Sanitation Management</a:t>
            </a:r>
          </a:p>
          <a:p>
            <a:pPr marL="342900" indent="-34290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Residential Refuse</a:t>
            </a:r>
          </a:p>
          <a:p>
            <a:pPr marL="342900" indent="-34290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Refuse Disposal (Dean Forest Landfill)</a:t>
            </a:r>
          </a:p>
          <a:p>
            <a:pPr marL="342900" indent="-34290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Street Cleaning</a:t>
            </a:r>
          </a:p>
          <a:p>
            <a:pPr marL="342900" indent="-34290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Commercial Refuse</a:t>
            </a:r>
          </a:p>
          <a:p>
            <a:pPr marL="342900" indent="-34290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Recycling and Litter Services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654826"/>
            <a:ext cx="5310763" cy="298397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264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314450" y="420469"/>
            <a:ext cx="9639300" cy="646331"/>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3600" dirty="0" smtClean="0">
                <a:latin typeface="Arial" panose="020B0604020202020204" pitchFamily="34" charset="0"/>
                <a:cs typeface="Arial" panose="020B0604020202020204" pitchFamily="34" charset="0"/>
              </a:rPr>
              <a:t>Sanitation (Solid Waste) Financial Plan</a:t>
            </a:r>
          </a:p>
        </p:txBody>
      </p:sp>
      <p:sp>
        <p:nvSpPr>
          <p:cNvPr id="11" name="TextBox 10"/>
          <p:cNvSpPr txBox="1"/>
          <p:nvPr/>
        </p:nvSpPr>
        <p:spPr>
          <a:xfrm>
            <a:off x="2245855" y="1188702"/>
            <a:ext cx="8362767" cy="480131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400" b="1" dirty="0" smtClean="0">
                <a:solidFill>
                  <a:srgbClr val="000000"/>
                </a:solidFill>
                <a:latin typeface="Arial" panose="020B0604020202020204" pitchFamily="34" charset="0"/>
                <a:cs typeface="Arial" panose="020B0604020202020204" pitchFamily="34" charset="0"/>
              </a:rPr>
              <a:t>Residential Services Include:</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Weekly </a:t>
            </a:r>
            <a:r>
              <a:rPr lang="en-US" sz="1600" dirty="0">
                <a:solidFill>
                  <a:srgbClr val="000000"/>
                </a:solidFill>
                <a:latin typeface="Arial" panose="020B0604020202020204" pitchFamily="34" charset="0"/>
                <a:cs typeface="Arial" panose="020B0604020202020204" pitchFamily="34" charset="0"/>
              </a:rPr>
              <a:t>Curbside Residential Refuse </a:t>
            </a:r>
            <a:r>
              <a:rPr lang="en-US" sz="1600" dirty="0" smtClean="0">
                <a:solidFill>
                  <a:srgbClr val="000000"/>
                </a:solidFill>
                <a:latin typeface="Arial" panose="020B0604020202020204" pitchFamily="34" charset="0"/>
                <a:cs typeface="Arial" panose="020B0604020202020204" pitchFamily="34" charset="0"/>
              </a:rPr>
              <a:t>Collection</a:t>
            </a:r>
          </a:p>
          <a:p>
            <a:pPr marL="1200150" lvl="2"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About 50,871 customers</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Semi-monthly Curbside Recycling</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Bulk </a:t>
            </a:r>
            <a:r>
              <a:rPr lang="en-US" sz="1600" dirty="0">
                <a:solidFill>
                  <a:srgbClr val="000000"/>
                </a:solidFill>
                <a:latin typeface="Arial" panose="020B0604020202020204" pitchFamily="34" charset="0"/>
                <a:cs typeface="Arial" panose="020B0604020202020204" pitchFamily="34" charset="0"/>
              </a:rPr>
              <a:t>Item </a:t>
            </a:r>
            <a:r>
              <a:rPr lang="en-US" sz="1600" dirty="0" smtClean="0">
                <a:solidFill>
                  <a:srgbClr val="000000"/>
                </a:solidFill>
                <a:latin typeface="Arial" panose="020B0604020202020204" pitchFamily="34" charset="0"/>
                <a:cs typeface="Arial" panose="020B0604020202020204" pitchFamily="34" charset="0"/>
              </a:rPr>
              <a:t>Pickup</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Yard </a:t>
            </a:r>
            <a:r>
              <a:rPr lang="en-US" sz="1600" dirty="0">
                <a:solidFill>
                  <a:srgbClr val="000000"/>
                </a:solidFill>
                <a:latin typeface="Arial" panose="020B0604020202020204" pitchFamily="34" charset="0"/>
                <a:cs typeface="Arial" panose="020B0604020202020204" pitchFamily="34" charset="0"/>
              </a:rPr>
              <a:t>Waste </a:t>
            </a:r>
            <a:r>
              <a:rPr lang="en-US" sz="1600" dirty="0" smtClean="0">
                <a:solidFill>
                  <a:srgbClr val="000000"/>
                </a:solidFill>
                <a:latin typeface="Arial" panose="020B0604020202020204" pitchFamily="34" charset="0"/>
                <a:cs typeface="Arial" panose="020B0604020202020204" pitchFamily="34" charset="0"/>
              </a:rPr>
              <a:t>Removal</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Litter Removal</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Illegal Dumpsite Cleanup</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Special </a:t>
            </a:r>
            <a:r>
              <a:rPr lang="en-US" sz="1600" dirty="0">
                <a:solidFill>
                  <a:srgbClr val="000000"/>
                </a:solidFill>
                <a:latin typeface="Arial" panose="020B0604020202020204" pitchFamily="34" charset="0"/>
                <a:cs typeface="Arial" panose="020B0604020202020204" pitchFamily="34" charset="0"/>
              </a:rPr>
              <a:t>Event </a:t>
            </a:r>
            <a:r>
              <a:rPr lang="en-US" sz="1600" dirty="0" smtClean="0">
                <a:solidFill>
                  <a:srgbClr val="000000"/>
                </a:solidFill>
                <a:latin typeface="Arial" panose="020B0604020202020204" pitchFamily="34" charset="0"/>
                <a:cs typeface="Arial" panose="020B0604020202020204" pitchFamily="34" charset="0"/>
              </a:rPr>
              <a:t>Cleanup </a:t>
            </a:r>
            <a:r>
              <a:rPr lang="en-US" sz="1600" dirty="0">
                <a:solidFill>
                  <a:srgbClr val="000000"/>
                </a:solidFill>
                <a:latin typeface="Arial" panose="020B0604020202020204" pitchFamily="34" charset="0"/>
                <a:cs typeface="Arial" panose="020B0604020202020204" pitchFamily="34" charset="0"/>
              </a:rPr>
              <a:t>and recycling (St. Patrick’s Day, Rock and Roll </a:t>
            </a:r>
            <a:r>
              <a:rPr lang="en-US" sz="1600" dirty="0" smtClean="0">
                <a:solidFill>
                  <a:srgbClr val="000000"/>
                </a:solidFill>
                <a:latin typeface="Arial" panose="020B0604020202020204" pitchFamily="34" charset="0"/>
                <a:cs typeface="Arial" panose="020B0604020202020204" pitchFamily="34" charset="0"/>
              </a:rPr>
              <a:t>Marathon)</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Recycling </a:t>
            </a:r>
            <a:r>
              <a:rPr lang="en-US" sz="1600" dirty="0">
                <a:solidFill>
                  <a:srgbClr val="000000"/>
                </a:solidFill>
                <a:latin typeface="Arial" panose="020B0604020202020204" pitchFamily="34" charset="0"/>
                <a:cs typeface="Arial" panose="020B0604020202020204" pitchFamily="34" charset="0"/>
              </a:rPr>
              <a:t>Education and Outreach </a:t>
            </a:r>
            <a:r>
              <a:rPr lang="en-US" sz="1600" dirty="0" smtClean="0">
                <a:solidFill>
                  <a:srgbClr val="000000"/>
                </a:solidFill>
                <a:latin typeface="Arial" panose="020B0604020202020204" pitchFamily="34" charset="0"/>
                <a:cs typeface="Arial" panose="020B0604020202020204" pitchFamily="34" charset="0"/>
              </a:rPr>
              <a:t>Program</a:t>
            </a:r>
          </a:p>
          <a:p>
            <a:pPr marL="742950" lvl="1"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rgbClr val="000000"/>
                </a:solidFill>
                <a:latin typeface="Arial" panose="020B0604020202020204" pitchFamily="34" charset="0"/>
                <a:cs typeface="Arial" panose="020B0604020202020204" pitchFamily="34" charset="0"/>
              </a:rPr>
              <a:t>Commercial </a:t>
            </a:r>
            <a:r>
              <a:rPr lang="en-US" sz="2400" b="1" dirty="0" smtClean="0">
                <a:solidFill>
                  <a:srgbClr val="000000"/>
                </a:solidFill>
                <a:latin typeface="Arial" panose="020B0604020202020204" pitchFamily="34" charset="0"/>
                <a:cs typeface="Arial" panose="020B0604020202020204" pitchFamily="34" charset="0"/>
              </a:rPr>
              <a:t>Services Include:</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Commercial Refuse </a:t>
            </a:r>
            <a:r>
              <a:rPr lang="en-US" sz="1600" dirty="0" smtClean="0">
                <a:solidFill>
                  <a:srgbClr val="000000"/>
                </a:solidFill>
                <a:latin typeface="Arial" panose="020B0604020202020204" pitchFamily="34" charset="0"/>
                <a:cs typeface="Arial" panose="020B0604020202020204" pitchFamily="34" charset="0"/>
              </a:rPr>
              <a:t>Collection</a:t>
            </a:r>
          </a:p>
          <a:p>
            <a:pPr marL="1200150" lvl="2"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About 1,100 customers</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Container Repair</a:t>
            </a:r>
          </a:p>
          <a:p>
            <a:pPr marL="742950" lvl="1"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Construction and Demolition Waste</a:t>
            </a:r>
          </a:p>
          <a:p>
            <a:pPr marL="1200150" lvl="2"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Provides 20-yard and 30-yard roll-off containers</a:t>
            </a:r>
            <a:endParaRPr lang="en-US" sz="1600" dirty="0">
              <a:solidFill>
                <a:srgbClr val="000000"/>
              </a:solidFill>
              <a:latin typeface="Arial" panose="020B0604020202020204" pitchFamily="34" charset="0"/>
              <a:cs typeface="Arial" panose="020B0604020202020204" pitchFamily="34" charset="0"/>
            </a:endParaRPr>
          </a:p>
          <a:p>
            <a:pPr algn="ctr"/>
            <a:endParaRPr lang="en-US" b="1"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7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82" y="2362200"/>
            <a:ext cx="3783818" cy="251643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295400" y="206514"/>
            <a:ext cx="9639300" cy="707886"/>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4000" dirty="0" smtClean="0">
                <a:latin typeface="Arial" panose="020B0604020202020204" pitchFamily="34" charset="0"/>
                <a:cs typeface="Arial" panose="020B0604020202020204" pitchFamily="34" charset="0"/>
              </a:rPr>
              <a:t>Sanitation (Solid Waste) Financial Plan </a:t>
            </a:r>
          </a:p>
        </p:txBody>
      </p:sp>
      <p:sp>
        <p:nvSpPr>
          <p:cNvPr id="10" name="TextBox 9"/>
          <p:cNvSpPr txBox="1"/>
          <p:nvPr/>
        </p:nvSpPr>
        <p:spPr>
          <a:xfrm>
            <a:off x="1600200" y="990600"/>
            <a:ext cx="8077200" cy="523220"/>
          </a:xfrm>
          <a:prstGeom prst="rect">
            <a:avLst/>
          </a:prstGeom>
          <a:solidFill>
            <a:schemeClr val="bg1"/>
          </a:solidFill>
        </p:spPr>
        <p:txBody>
          <a:bodyPr wrap="square" rtlCol="0">
            <a:spAutoFit/>
          </a:bodyPr>
          <a:lstStyle/>
          <a:p>
            <a:pPr algn="ctr"/>
            <a:r>
              <a:rPr lang="en-US" sz="2800" b="1" dirty="0" smtClean="0">
                <a:solidFill>
                  <a:srgbClr val="000000"/>
                </a:solidFill>
                <a:latin typeface="Arial" panose="020B0604020202020204" pitchFamily="34" charset="0"/>
                <a:cs typeface="Arial" panose="020B0604020202020204" pitchFamily="34" charset="0"/>
              </a:rPr>
              <a:t>Issues Affecting Sanitation System Costs</a:t>
            </a:r>
            <a:endParaRPr lang="en-US" sz="2800" b="1"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4495800" y="1600200"/>
            <a:ext cx="6705600" cy="452431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City’s existing landfill capacity at Dean Forest site is projected to be exhausted in near term</a:t>
            </a:r>
          </a:p>
          <a:p>
            <a:pPr marL="285750" indent="-285750">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Permitting process to create new landfill capacity at Dean Forest site has been under way for several years</a:t>
            </a:r>
          </a:p>
          <a:p>
            <a:pPr marL="285750" indent="-285750">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Significant costs for the development of the new landfill site are expected to be incurred in 2017-2018</a:t>
            </a:r>
          </a:p>
          <a:p>
            <a:pPr marL="285750" indent="-285750">
              <a:buFont typeface="Arial" panose="020B0604020202020204" pitchFamily="34" charset="0"/>
              <a:buChar char="•"/>
            </a:pPr>
            <a:r>
              <a:rPr lang="en-US" sz="2400" dirty="0" smtClean="0">
                <a:solidFill>
                  <a:srgbClr val="000000"/>
                </a:solidFill>
                <a:latin typeface="Arial" panose="020B0604020202020204" pitchFamily="34" charset="0"/>
                <a:cs typeface="Arial" panose="020B0604020202020204" pitchFamily="34" charset="0"/>
              </a:rPr>
              <a:t>Landfill costs do not end when the capacity is exhausted – landfills incur significant costs during closure and post closure monitoring, which can last for 30 years</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81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41120" y="924560"/>
            <a:ext cx="9509760" cy="599440"/>
          </a:xfr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algn="ctr"/>
            <a:r>
              <a:rPr lang="en-US" sz="4800" b="1" dirty="0" smtClean="0">
                <a:solidFill>
                  <a:srgbClr val="002060"/>
                </a:solidFill>
                <a:latin typeface="Tw Cen MT" panose="020B0602020104020603" pitchFamily="34" charset="0"/>
              </a:rPr>
              <a:t>What is the Water and Sewer Fund?</a:t>
            </a:r>
            <a:endParaRPr lang="en-US" sz="4800" b="1" dirty="0">
              <a:solidFill>
                <a:srgbClr val="002060"/>
              </a:solidFill>
              <a:latin typeface="Tw Cen MT" panose="020B0602020104020603" pitchFamily="34" charset="0"/>
            </a:endParaRPr>
          </a:p>
        </p:txBody>
      </p:sp>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5962779" cy="15917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28600" y="2119744"/>
            <a:ext cx="5486400" cy="286232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business-type enterprise fund</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separate, self balancing set of accounts for rate making purposes</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Assets owned by the fund include:</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 wells = 50</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Elevated tanks = 8</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Miles of water lines = 980</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Miles of sewer lines = 850</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Lift stations = 196</a:t>
            </a:r>
            <a:endParaRPr lang="en-US" sz="2000" dirty="0">
              <a:latin typeface="Arial" panose="020B0604020202020204" pitchFamily="34" charset="0"/>
              <a:cs typeface="Arial" panose="020B0604020202020204" pitchFamily="34" charset="0"/>
            </a:endParaRPr>
          </a:p>
        </p:txBody>
      </p:sp>
      <p:sp>
        <p:nvSpPr>
          <p:cNvPr id="15" name="TextBox 14"/>
          <p:cNvSpPr txBox="1"/>
          <p:nvPr/>
        </p:nvSpPr>
        <p:spPr>
          <a:xfrm>
            <a:off x="5715000" y="3886200"/>
            <a:ext cx="5734179" cy="1754326"/>
          </a:xfrm>
          <a:prstGeom prst="rect">
            <a:avLst/>
          </a:prstGeom>
          <a:solidFill>
            <a:schemeClr val="bg1"/>
          </a:solidFill>
        </p:spPr>
        <p:txBody>
          <a:bodyPr wrap="square" rtlCol="0">
            <a:spAutoFit/>
          </a:bodyPr>
          <a:lstStyle/>
          <a:p>
            <a:r>
              <a:rPr lang="en-US" b="1" dirty="0" smtClean="0">
                <a:latin typeface="Arial" panose="020B0604020202020204" pitchFamily="34" charset="0"/>
                <a:cs typeface="Arial" panose="020B0604020202020204" pitchFamily="34" charset="0"/>
              </a:rPr>
              <a:t>Value of fixed assets at 12/31/2016:</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Land                                $     1,976,460</a:t>
            </a:r>
          </a:p>
          <a:p>
            <a:r>
              <a:rPr lang="en-US" dirty="0" smtClean="0">
                <a:latin typeface="Arial" panose="020B0604020202020204" pitchFamily="34" charset="0"/>
                <a:cs typeface="Arial" panose="020B0604020202020204" pitchFamily="34" charset="0"/>
              </a:rPr>
              <a:t>Operating plants                 522,440,410</a:t>
            </a:r>
          </a:p>
          <a:p>
            <a:r>
              <a:rPr lang="en-US" dirty="0" smtClean="0">
                <a:latin typeface="Arial" panose="020B0604020202020204" pitchFamily="34" charset="0"/>
                <a:cs typeface="Arial" panose="020B0604020202020204" pitchFamily="34" charset="0"/>
              </a:rPr>
              <a:t>Machinery and other        </a:t>
            </a:r>
            <a:r>
              <a:rPr lang="en-US" u="sng" dirty="0" smtClean="0">
                <a:latin typeface="Arial" panose="020B0604020202020204" pitchFamily="34" charset="0"/>
                <a:cs typeface="Arial" panose="020B0604020202020204" pitchFamily="34" charset="0"/>
              </a:rPr>
              <a:t>       8,019,381</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Total                         $ 532,436,251</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9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314450" y="191869"/>
            <a:ext cx="9639300" cy="646331"/>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3600" dirty="0" smtClean="0">
                <a:latin typeface="Arial" panose="020B0604020202020204" pitchFamily="34" charset="0"/>
                <a:cs typeface="Arial" panose="020B0604020202020204" pitchFamily="34" charset="0"/>
              </a:rPr>
              <a:t>Sanitation (Solid Waste) Financial Plan</a:t>
            </a:r>
          </a:p>
        </p:txBody>
      </p:sp>
      <p:sp>
        <p:nvSpPr>
          <p:cNvPr id="10" name="TextBox 9"/>
          <p:cNvSpPr txBox="1"/>
          <p:nvPr/>
        </p:nvSpPr>
        <p:spPr>
          <a:xfrm>
            <a:off x="2590800" y="762000"/>
            <a:ext cx="6477000" cy="461665"/>
          </a:xfrm>
          <a:prstGeom prst="rect">
            <a:avLst/>
          </a:prstGeom>
          <a:solidFill>
            <a:schemeClr val="bg1"/>
          </a:solidFill>
        </p:spPr>
        <p:txBody>
          <a:bodyPr wrap="square" rtlCol="0">
            <a:spAutoFit/>
          </a:bodyPr>
          <a:lstStyle/>
          <a:p>
            <a:pPr algn="ctr"/>
            <a:r>
              <a:rPr lang="en-US" sz="2400" b="1" dirty="0" smtClean="0">
                <a:solidFill>
                  <a:srgbClr val="000000"/>
                </a:solidFill>
                <a:latin typeface="Arial" panose="020B0604020202020204" pitchFamily="34" charset="0"/>
                <a:cs typeface="Arial" panose="020B0604020202020204" pitchFamily="34" charset="0"/>
              </a:rPr>
              <a:t>Issues Affecting Sanitation System Costs</a:t>
            </a:r>
            <a:endParaRPr lang="en-US" sz="2400" b="1"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723900" y="1371600"/>
            <a:ext cx="10934700"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Capital cost of 2017-2018 expansion at Dean Forest site is approximately $22.5 million.</a:t>
            </a:r>
            <a:endParaRPr lang="en-US"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a:t>
            </a:r>
            <a:r>
              <a:rPr lang="en-US" dirty="0" smtClean="0">
                <a:solidFill>
                  <a:srgbClr val="000000"/>
                </a:solidFill>
                <a:latin typeface="Arial" panose="020B0604020202020204" pitchFamily="34" charset="0"/>
                <a:cs typeface="Arial" panose="020B0604020202020204" pitchFamily="34" charset="0"/>
              </a:rPr>
              <a:t>urrent capital plan includes $21.5 million contribution from the Landfill Depletion </a:t>
            </a:r>
            <a:r>
              <a:rPr lang="en-US" dirty="0">
                <a:solidFill>
                  <a:srgbClr val="000000"/>
                </a:solidFill>
                <a:latin typeface="Arial" panose="020B0604020202020204" pitchFamily="34" charset="0"/>
                <a:cs typeface="Arial" panose="020B0604020202020204" pitchFamily="34" charset="0"/>
              </a:rPr>
              <a:t>F</a:t>
            </a:r>
            <a:r>
              <a:rPr lang="en-US" dirty="0" smtClean="0">
                <a:solidFill>
                  <a:srgbClr val="000000"/>
                </a:solidFill>
                <a:latin typeface="Arial" panose="020B0604020202020204" pitchFamily="34" charset="0"/>
                <a:cs typeface="Arial" panose="020B0604020202020204" pitchFamily="34" charset="0"/>
              </a:rPr>
              <a:t>und and         $1 million in 2003 RRDA Bond funds to finance the landfill expansion.</a:t>
            </a:r>
          </a:p>
          <a:p>
            <a:pPr marL="742950" lvl="1" indent="-28575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The current plan does not include any borrowing, though this may become necessary.</a:t>
            </a:r>
          </a:p>
          <a:p>
            <a:pPr marL="285750" indent="-28575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The estimated cost of closure and post closure care for the Dean Forest Landfill facility is approximately $24.8 million. This will be the next large financial challenge.</a:t>
            </a:r>
          </a:p>
        </p:txBody>
      </p:sp>
      <p:graphicFrame>
        <p:nvGraphicFramePr>
          <p:cNvPr id="3" name="Object 2"/>
          <p:cNvGraphicFramePr>
            <a:graphicFrameLocks noChangeAspect="1"/>
          </p:cNvGraphicFramePr>
          <p:nvPr>
            <p:extLst>
              <p:ext uri="{D42A27DB-BD31-4B8C-83A1-F6EECF244321}">
                <p14:modId xmlns:p14="http://schemas.microsoft.com/office/powerpoint/2010/main" val="2210226033"/>
              </p:ext>
            </p:extLst>
          </p:nvPr>
        </p:nvGraphicFramePr>
        <p:xfrm>
          <a:off x="381000" y="3352800"/>
          <a:ext cx="11340704" cy="1795515"/>
        </p:xfrm>
        <a:graphic>
          <a:graphicData uri="http://schemas.openxmlformats.org/presentationml/2006/ole">
            <mc:AlternateContent xmlns:mc="http://schemas.openxmlformats.org/markup-compatibility/2006">
              <mc:Choice xmlns:v="urn:schemas-microsoft-com:vml" Requires="v">
                <p:oleObj spid="_x0000_s19478" name="Worksheet" r:id="rId5" imgW="9324990" imgH="1476465" progId="Excel.Sheet.12">
                  <p:embed/>
                </p:oleObj>
              </mc:Choice>
              <mc:Fallback>
                <p:oleObj name="Worksheet" r:id="rId5" imgW="9324990" imgH="1476465" progId="Excel.Sheet.12">
                  <p:embed/>
                  <p:pic>
                    <p:nvPicPr>
                      <p:cNvPr id="0" name=""/>
                      <p:cNvPicPr/>
                      <p:nvPr/>
                    </p:nvPicPr>
                    <p:blipFill>
                      <a:blip r:embed="rId6"/>
                      <a:stretch>
                        <a:fillRect/>
                      </a:stretch>
                    </p:blipFill>
                    <p:spPr>
                      <a:xfrm>
                        <a:off x="381000" y="3352800"/>
                        <a:ext cx="11340704" cy="179551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44258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314450" y="587514"/>
            <a:ext cx="9639300" cy="707886"/>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4000" dirty="0" smtClean="0">
                <a:latin typeface="Arial" panose="020B0604020202020204" pitchFamily="34" charset="0"/>
                <a:cs typeface="Arial" panose="020B0604020202020204" pitchFamily="34" charset="0"/>
              </a:rPr>
              <a:t>Sanitation (Solid Waste) Financial Plan </a:t>
            </a:r>
          </a:p>
        </p:txBody>
      </p:sp>
      <p:sp>
        <p:nvSpPr>
          <p:cNvPr id="10" name="TextBox 9"/>
          <p:cNvSpPr txBox="1"/>
          <p:nvPr/>
        </p:nvSpPr>
        <p:spPr>
          <a:xfrm>
            <a:off x="3048000" y="1671935"/>
            <a:ext cx="6477000" cy="461665"/>
          </a:xfrm>
          <a:prstGeom prst="rect">
            <a:avLst/>
          </a:prstGeom>
          <a:solidFill>
            <a:schemeClr val="bg1"/>
          </a:solidFill>
        </p:spPr>
        <p:txBody>
          <a:bodyPr wrap="square" rtlCol="0">
            <a:spAutoFit/>
          </a:bodyPr>
          <a:lstStyle/>
          <a:p>
            <a:pPr algn="ctr"/>
            <a:r>
              <a:rPr lang="en-US" sz="2400" b="1" dirty="0" smtClean="0">
                <a:solidFill>
                  <a:srgbClr val="000000"/>
                </a:solidFill>
                <a:latin typeface="Arial" panose="020B0604020202020204" pitchFamily="34" charset="0"/>
                <a:cs typeface="Arial" panose="020B0604020202020204" pitchFamily="34" charset="0"/>
              </a:rPr>
              <a:t>Issues Affecting Sanitation System Costs</a:t>
            </a:r>
            <a:endParaRPr lang="en-US" sz="2400" b="1"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3962400" y="1323945"/>
            <a:ext cx="6172200" cy="400110"/>
          </a:xfrm>
          <a:prstGeom prst="rect">
            <a:avLst/>
          </a:prstGeom>
          <a:solidFill>
            <a:schemeClr val="bg1"/>
          </a:solidFill>
        </p:spPr>
        <p:txBody>
          <a:bodyPr wrap="square" rtlCol="0">
            <a:spAutoFit/>
          </a:bodyPr>
          <a:lstStyle/>
          <a:p>
            <a:endParaRPr lang="en-US" sz="2000" dirty="0" smtClean="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2924175" y="2254984"/>
            <a:ext cx="8157112" cy="1631216"/>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Bonds related to the Sanitation Fund are issued through the Resource Recovery Authority.</a:t>
            </a:r>
          </a:p>
          <a:p>
            <a:pPr marL="342900" indent="-34290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Bonds are secured by a contract with the City of Savannah, which guarantees debt payments.</a:t>
            </a:r>
          </a:p>
          <a:p>
            <a:pPr marL="342900" indent="-34290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Debt service on existing bonds will be retired as of 2019.</a:t>
            </a:r>
          </a:p>
        </p:txBody>
      </p:sp>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21961"/>
            <a:ext cx="9530198" cy="128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21431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58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314450" y="44079"/>
            <a:ext cx="9639300" cy="707886"/>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4000" dirty="0" smtClean="0">
                <a:latin typeface="Arial" panose="020B0604020202020204" pitchFamily="34" charset="0"/>
                <a:cs typeface="Arial" panose="020B0604020202020204" pitchFamily="34" charset="0"/>
              </a:rPr>
              <a:t>Sanitation (Solid Waste) Financial Plan </a:t>
            </a:r>
          </a:p>
        </p:txBody>
      </p:sp>
      <p:sp>
        <p:nvSpPr>
          <p:cNvPr id="10" name="TextBox 9"/>
          <p:cNvSpPr txBox="1"/>
          <p:nvPr/>
        </p:nvSpPr>
        <p:spPr>
          <a:xfrm>
            <a:off x="4724400" y="838200"/>
            <a:ext cx="6477000" cy="461665"/>
          </a:xfrm>
          <a:prstGeom prst="rect">
            <a:avLst/>
          </a:prstGeom>
          <a:solidFill>
            <a:schemeClr val="bg1"/>
          </a:solidFill>
        </p:spPr>
        <p:txBody>
          <a:bodyPr wrap="square" rtlCol="0">
            <a:spAutoFit/>
          </a:bodyPr>
          <a:lstStyle/>
          <a:p>
            <a:pPr algn="ctr"/>
            <a:r>
              <a:rPr lang="en-US" sz="2400" b="1" dirty="0" smtClean="0">
                <a:solidFill>
                  <a:srgbClr val="000000"/>
                </a:solidFill>
                <a:latin typeface="Arial" panose="020B0604020202020204" pitchFamily="34" charset="0"/>
                <a:cs typeface="Arial" panose="020B0604020202020204" pitchFamily="34" charset="0"/>
              </a:rPr>
              <a:t>Issues Affecting Sanitation System Costs</a:t>
            </a:r>
            <a:endParaRPr lang="en-US" sz="2400" b="1"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4572000" y="1581090"/>
            <a:ext cx="6172200" cy="40011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Clean up costs from Hurricane Matthew:</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46" y="3268870"/>
            <a:ext cx="4106254" cy="22995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3848316001"/>
              </p:ext>
            </p:extLst>
          </p:nvPr>
        </p:nvGraphicFramePr>
        <p:xfrm>
          <a:off x="4876800" y="2211595"/>
          <a:ext cx="6724304" cy="1522205"/>
        </p:xfrm>
        <a:graphic>
          <a:graphicData uri="http://schemas.openxmlformats.org/presentationml/2006/ole">
            <mc:AlternateContent xmlns:mc="http://schemas.openxmlformats.org/markup-compatibility/2006">
              <mc:Choice xmlns:v="urn:schemas-microsoft-com:vml" Requires="v">
                <p:oleObj spid="_x0000_s18457" name="Worksheet" r:id="rId6" imgW="4333770" imgH="980985" progId="Excel.Sheet.12">
                  <p:embed/>
                </p:oleObj>
              </mc:Choice>
              <mc:Fallback>
                <p:oleObj name="Worksheet" r:id="rId6" imgW="4333770" imgH="980985" progId="Excel.Sheet.12">
                  <p:embed/>
                  <p:pic>
                    <p:nvPicPr>
                      <p:cNvPr id="0" name=""/>
                      <p:cNvPicPr/>
                      <p:nvPr/>
                    </p:nvPicPr>
                    <p:blipFill>
                      <a:blip r:embed="rId7"/>
                      <a:stretch>
                        <a:fillRect/>
                      </a:stretch>
                    </p:blipFill>
                    <p:spPr>
                      <a:xfrm>
                        <a:off x="4876800" y="2211595"/>
                        <a:ext cx="6724304" cy="1522205"/>
                      </a:xfrm>
                      <a:prstGeom prst="rect">
                        <a:avLst/>
                      </a:prstGeom>
                    </p:spPr>
                  </p:pic>
                </p:oleObj>
              </mc:Fallback>
            </mc:AlternateContent>
          </a:graphicData>
        </a:graphic>
      </p:graphicFrame>
      <p:sp>
        <p:nvSpPr>
          <p:cNvPr id="12" name="TextBox 11"/>
          <p:cNvSpPr txBox="1"/>
          <p:nvPr/>
        </p:nvSpPr>
        <p:spPr>
          <a:xfrm>
            <a:off x="4572000" y="3778984"/>
            <a:ext cx="6781800" cy="163121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About $8 million of the federal portion has been received to date.</a:t>
            </a:r>
          </a:p>
          <a:p>
            <a:pPr marL="285750" indent="-28575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Another $1.7 million has been requested but not received as of yet.</a:t>
            </a:r>
          </a:p>
          <a:p>
            <a:pPr marL="285750" indent="-28575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a:t>
            </a:r>
            <a:r>
              <a:rPr lang="en-US" sz="2000" dirty="0" smtClean="0">
                <a:solidFill>
                  <a:srgbClr val="000000"/>
                </a:solidFill>
                <a:latin typeface="Arial" panose="020B0604020202020204" pitchFamily="34" charset="0"/>
                <a:cs typeface="Arial" panose="020B0604020202020204" pitchFamily="34" charset="0"/>
              </a:rPr>
              <a:t>emaining amount will be received at grant close-out.</a:t>
            </a:r>
          </a:p>
        </p:txBody>
      </p:sp>
      <p:sp>
        <p:nvSpPr>
          <p:cNvPr id="13" name="TextBox 12"/>
          <p:cNvSpPr txBox="1"/>
          <p:nvPr/>
        </p:nvSpPr>
        <p:spPr>
          <a:xfrm>
            <a:off x="1752600" y="5848290"/>
            <a:ext cx="9067800" cy="400110"/>
          </a:xfrm>
          <a:prstGeom prst="rect">
            <a:avLst/>
          </a:prstGeom>
          <a:solidFill>
            <a:schemeClr val="bg1"/>
          </a:solidFill>
        </p:spPr>
        <p:txBody>
          <a:bodyPr wrap="square" rtlCol="0">
            <a:spAutoFit/>
          </a:bodyPr>
          <a:lstStyle/>
          <a:p>
            <a:r>
              <a:rPr lang="en-US" sz="2000" b="1" dirty="0" smtClean="0">
                <a:solidFill>
                  <a:srgbClr val="000000"/>
                </a:solidFill>
                <a:latin typeface="Arial" panose="020B0604020202020204" pitchFamily="34" charset="0"/>
                <a:cs typeface="Arial" panose="020B0604020202020204" pitchFamily="34" charset="0"/>
              </a:rPr>
              <a:t>Clean up costs from Hurricane Irma are expected to total about $650,000.</a:t>
            </a:r>
          </a:p>
        </p:txBody>
      </p:sp>
      <p:pic>
        <p:nvPicPr>
          <p:cNvPr id="1638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854" y="873003"/>
            <a:ext cx="4122346" cy="23487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151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4244876"/>
            <a:ext cx="6477000" cy="2308324"/>
          </a:xfrm>
          <a:prstGeom prst="rect">
            <a:avLst/>
          </a:prstGeom>
          <a:solidFill>
            <a:schemeClr val="bg1"/>
          </a:solidFill>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Comparison to private haulers for residential garbage and recycling services, in addition to the County’s 2017 solid waste fee of $14.50/month:</a:t>
            </a:r>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	Hauler A = $33.33/month   	($47.83 w/solid waste)</a:t>
            </a:r>
          </a:p>
          <a:p>
            <a:r>
              <a:rPr lang="en-US" dirty="0" smtClean="0">
                <a:solidFill>
                  <a:srgbClr val="000000"/>
                </a:solidFill>
                <a:latin typeface="Arial" panose="020B0604020202020204" pitchFamily="34" charset="0"/>
                <a:cs typeface="Arial" panose="020B0604020202020204" pitchFamily="34" charset="0"/>
              </a:rPr>
              <a:t>	Hauler B = $34/month     	($48.50 w/solid waste)</a:t>
            </a:r>
          </a:p>
          <a:p>
            <a:r>
              <a:rPr lang="en-US" dirty="0" smtClean="0">
                <a:solidFill>
                  <a:srgbClr val="000000"/>
                </a:solidFill>
                <a:latin typeface="Arial" panose="020B0604020202020204" pitchFamily="34" charset="0"/>
                <a:cs typeface="Arial" panose="020B0604020202020204" pitchFamily="34" charset="0"/>
              </a:rPr>
              <a:t>	Hauler C = $37/month	($51.50 w/solid waste)</a:t>
            </a:r>
          </a:p>
          <a:p>
            <a:r>
              <a:rPr lang="en-US" dirty="0" smtClean="0">
                <a:solidFill>
                  <a:srgbClr val="000000"/>
                </a:solidFill>
                <a:latin typeface="Arial" panose="020B0604020202020204" pitchFamily="34" charset="0"/>
                <a:cs typeface="Arial" panose="020B0604020202020204" pitchFamily="34" charset="0"/>
              </a:rPr>
              <a:t>	Hauler D = $40/month	($54.50 w/solid waste)</a:t>
            </a:r>
          </a:p>
          <a:p>
            <a:r>
              <a:rPr lang="en-US" dirty="0" smtClean="0">
                <a:solidFill>
                  <a:srgbClr val="000000"/>
                </a:solidFill>
                <a:latin typeface="Arial" panose="020B0604020202020204" pitchFamily="34" charset="0"/>
                <a:cs typeface="Arial" panose="020B0604020202020204" pitchFamily="34" charset="0"/>
              </a:rPr>
              <a:t>	Hauler E = $45.50/month	($60.00 w/solid waste)</a:t>
            </a:r>
            <a:endParaRPr lang="en-US" dirty="0">
              <a:solidFill>
                <a:srgbClr val="000000"/>
              </a:solidFill>
              <a:latin typeface="Arial" panose="020B0604020202020204" pitchFamily="34" charset="0"/>
              <a:cs typeface="Arial" panose="020B0604020202020204" pitchFamily="34" charset="0"/>
            </a:endParaRPr>
          </a:p>
        </p:txBody>
      </p:sp>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sp>
        <p:nvSpPr>
          <p:cNvPr id="8" name="Title 4"/>
          <p:cNvSpPr txBox="1">
            <a:spLocks/>
          </p:cNvSpPr>
          <p:nvPr/>
        </p:nvSpPr>
        <p:spPr>
          <a:xfrm>
            <a:off x="1066800" y="44079"/>
            <a:ext cx="9639300" cy="584775"/>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3200" dirty="0" smtClean="0">
                <a:latin typeface="Arial" panose="020B0604020202020204" pitchFamily="34" charset="0"/>
                <a:cs typeface="Arial" panose="020B0604020202020204" pitchFamily="34" charset="0"/>
              </a:rPr>
              <a:t>Sanitation (Solid Waste)Financial Plan Update</a:t>
            </a:r>
          </a:p>
        </p:txBody>
      </p:sp>
      <p:sp>
        <p:nvSpPr>
          <p:cNvPr id="15" name="TextBox 14"/>
          <p:cNvSpPr txBox="1"/>
          <p:nvPr/>
        </p:nvSpPr>
        <p:spPr>
          <a:xfrm>
            <a:off x="1752600" y="833735"/>
            <a:ext cx="6477000" cy="461665"/>
          </a:xfrm>
          <a:prstGeom prst="rect">
            <a:avLst/>
          </a:prstGeom>
          <a:solidFill>
            <a:schemeClr val="bg1"/>
          </a:solidFill>
        </p:spPr>
        <p:txBody>
          <a:bodyPr wrap="square" rtlCol="0">
            <a:spAutoFit/>
          </a:bodyPr>
          <a:lstStyle/>
          <a:p>
            <a:pPr algn="ctr"/>
            <a:r>
              <a:rPr lang="en-US" sz="2400" b="1" dirty="0" smtClean="0">
                <a:solidFill>
                  <a:srgbClr val="000000"/>
                </a:solidFill>
                <a:latin typeface="Arial" panose="020B0604020202020204" pitchFamily="34" charset="0"/>
                <a:cs typeface="Arial" panose="020B0604020202020204" pitchFamily="34" charset="0"/>
              </a:rPr>
              <a:t>Planned Rate Adjustments (3.0% for 2018)</a:t>
            </a:r>
            <a:endParaRPr lang="en-US" sz="2400" b="1" dirty="0">
              <a:solidFill>
                <a:srgbClr val="000000"/>
              </a:solidFill>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492" y="1183574"/>
            <a:ext cx="797010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590" r="14758"/>
          <a:stretch/>
        </p:blipFill>
        <p:spPr bwMode="auto">
          <a:xfrm>
            <a:off x="7459386" y="4312970"/>
            <a:ext cx="3056214" cy="224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54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5354" y="381000"/>
            <a:ext cx="7391400" cy="954107"/>
          </a:xfrm>
          <a:prstGeom prst="rect">
            <a:avLst/>
          </a:prstGeom>
          <a:noFill/>
        </p:spPr>
        <p:txBody>
          <a:bodyPr wrap="square" rtlCol="0">
            <a:spAutoFit/>
          </a:bodyPr>
          <a:lstStyle/>
          <a:p>
            <a:r>
              <a:rPr lang="en-US" sz="28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SANITATION FUND</a:t>
            </a:r>
          </a:p>
          <a:p>
            <a:r>
              <a:rPr lang="en-US" sz="28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USE </a:t>
            </a:r>
            <a:r>
              <a:rPr lang="en-US" sz="2800" b="1" dirty="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AND SOURCE OF FUNDS</a:t>
            </a:r>
          </a:p>
        </p:txBody>
      </p:sp>
      <p:sp>
        <p:nvSpPr>
          <p:cNvPr id="15" name="TextBox 14"/>
          <p:cNvSpPr txBox="1"/>
          <p:nvPr/>
        </p:nvSpPr>
        <p:spPr>
          <a:xfrm>
            <a:off x="723900" y="1948934"/>
            <a:ext cx="11430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Tw Cen MT" panose="020B0602020104020603" pitchFamily="34" charset="0"/>
              </a:rPr>
              <a:t>SOURCES</a:t>
            </a:r>
          </a:p>
        </p:txBody>
      </p:sp>
      <p:sp>
        <p:nvSpPr>
          <p:cNvPr id="16" name="TextBox 15"/>
          <p:cNvSpPr txBox="1"/>
          <p:nvPr/>
        </p:nvSpPr>
        <p:spPr>
          <a:xfrm>
            <a:off x="5638800" y="1948934"/>
            <a:ext cx="9906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Tw Cen MT" panose="020B0602020104020603" pitchFamily="34" charset="0"/>
              </a:rPr>
              <a:t>USES</a:t>
            </a:r>
          </a:p>
        </p:txBody>
      </p:sp>
      <p:graphicFrame>
        <p:nvGraphicFramePr>
          <p:cNvPr id="17" name="Table 16"/>
          <p:cNvGraphicFramePr>
            <a:graphicFrameLocks noGrp="1"/>
          </p:cNvGraphicFramePr>
          <p:nvPr>
            <p:extLst>
              <p:ext uri="{D42A27DB-BD31-4B8C-83A1-F6EECF244321}">
                <p14:modId xmlns:p14="http://schemas.microsoft.com/office/powerpoint/2010/main" val="948518962"/>
              </p:ext>
            </p:extLst>
          </p:nvPr>
        </p:nvGraphicFramePr>
        <p:xfrm>
          <a:off x="7696200" y="1066800"/>
          <a:ext cx="4343400" cy="7620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tblGrid>
              <a:tr h="381000">
                <a:tc>
                  <a:txBody>
                    <a:bodyPr/>
                    <a:lstStyle/>
                    <a:p>
                      <a:r>
                        <a:rPr lang="en-US" sz="1600" b="1" dirty="0">
                          <a:solidFill>
                            <a:schemeClr val="tx1"/>
                          </a:solidFill>
                          <a:effectLst>
                            <a:outerShdw blurRad="38100" dist="38100" dir="2700000" algn="tl">
                              <a:srgbClr val="000000">
                                <a:alpha val="43137"/>
                              </a:srgbClr>
                            </a:outerShdw>
                          </a:effectLst>
                          <a:latin typeface="Tw Cen MT" panose="020B0602020104020603" pitchFamily="34" charset="0"/>
                        </a:rPr>
                        <a:t>FY </a:t>
                      </a:r>
                      <a:r>
                        <a:rPr lang="en-US" sz="1600" b="1" dirty="0" smtClean="0">
                          <a:solidFill>
                            <a:schemeClr val="tx1"/>
                          </a:solidFill>
                          <a:effectLst>
                            <a:outerShdw blurRad="38100" dist="38100" dir="2700000" algn="tl">
                              <a:srgbClr val="000000">
                                <a:alpha val="43137"/>
                              </a:srgbClr>
                            </a:outerShdw>
                          </a:effectLst>
                          <a:latin typeface="Tw Cen MT" panose="020B0602020104020603" pitchFamily="34" charset="0"/>
                        </a:rPr>
                        <a:t>2018 </a:t>
                      </a:r>
                      <a:r>
                        <a:rPr lang="en-US" sz="1600" b="1" dirty="0">
                          <a:solidFill>
                            <a:schemeClr val="tx1"/>
                          </a:solidFill>
                          <a:effectLst>
                            <a:outerShdw blurRad="38100" dist="38100" dir="2700000" algn="tl">
                              <a:srgbClr val="000000">
                                <a:alpha val="43137"/>
                              </a:srgbClr>
                            </a:outerShdw>
                          </a:effectLst>
                          <a:latin typeface="Tw Cen MT" panose="020B0602020104020603" pitchFamily="34" charset="0"/>
                        </a:rPr>
                        <a:t>Proposed: </a:t>
                      </a:r>
                      <a:endParaRPr lang="en-US" sz="1600" dirty="0">
                        <a:solidFill>
                          <a:schemeClr val="tx1"/>
                        </a:solidFill>
                        <a:effectLst>
                          <a:outerShdw blurRad="38100" dist="38100" dir="2700000" algn="tl">
                            <a:srgbClr val="000000">
                              <a:alpha val="43137"/>
                            </a:srgbClr>
                          </a:outerShdw>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effectLst>
                            <a:outerShdw blurRad="38100" dist="38100" dir="2700000" algn="tl">
                              <a:srgbClr val="000000">
                                <a:alpha val="43137"/>
                              </a:srgbClr>
                            </a:outerShdw>
                          </a:effectLst>
                          <a:latin typeface="Tw Cen MT" panose="020B0602020104020603" pitchFamily="34" charset="0"/>
                        </a:rPr>
                        <a:t>$</a:t>
                      </a:r>
                      <a:r>
                        <a:rPr lang="en-US" sz="1600" b="1" baseline="0" dirty="0" smtClean="0">
                          <a:solidFill>
                            <a:schemeClr val="tx1"/>
                          </a:solidFill>
                          <a:effectLst>
                            <a:outerShdw blurRad="38100" dist="38100" dir="2700000" algn="tl">
                              <a:srgbClr val="000000">
                                <a:alpha val="43137"/>
                              </a:srgbClr>
                            </a:outerShdw>
                          </a:effectLst>
                          <a:latin typeface="Tw Cen MT" panose="020B0602020104020603" pitchFamily="34" charset="0"/>
                        </a:rPr>
                        <a:t>  29,336,159</a:t>
                      </a:r>
                      <a:endParaRPr lang="en-US" sz="1600" b="1" dirty="0">
                        <a:solidFill>
                          <a:schemeClr val="tx1"/>
                        </a:solidFill>
                        <a:effectLst>
                          <a:outerShdw blurRad="38100" dist="38100" dir="2700000" algn="tl">
                            <a:srgbClr val="000000">
                              <a:alpha val="43137"/>
                            </a:srgbClr>
                          </a:outerShdw>
                        </a:effectLst>
                        <a:latin typeface="Tw Cen MT" panose="020B0602020104020603" pitchFamily="34" charset="0"/>
                      </a:endParaRPr>
                    </a:p>
                  </a:txBody>
                  <a:tcPr>
                    <a:lnL>
                      <a:noFill/>
                    </a:lnL>
                    <a:lnR>
                      <a:noFill/>
                    </a:lnR>
                    <a:lnT>
                      <a:noFill/>
                    </a:lnT>
                    <a:lnB>
                      <a:noFill/>
                    </a:lnB>
                    <a:lnTlToBr w="12700" cmpd="sng">
                      <a:noFill/>
                      <a:prstDash val="solid"/>
                    </a:lnTlToBr>
                    <a:lnBlToTr w="12700" cmpd="sng">
                      <a:noFill/>
                      <a:prstDash val="solid"/>
                    </a:lnBlToTr>
                  </a:tcPr>
                </a:tc>
              </a:tr>
              <a:tr h="381000">
                <a:tc>
                  <a:txBody>
                    <a:bodyPr/>
                    <a:lstStyle/>
                    <a:p>
                      <a:r>
                        <a:rPr lang="en-US" sz="1600" b="1" dirty="0">
                          <a:solidFill>
                            <a:schemeClr val="tx1"/>
                          </a:solidFill>
                          <a:effectLst>
                            <a:outerShdw blurRad="38100" dist="38100" dir="2700000" algn="tl">
                              <a:srgbClr val="000000">
                                <a:alpha val="43137"/>
                              </a:srgbClr>
                            </a:outerShdw>
                          </a:effectLst>
                          <a:latin typeface="Tw Cen MT" panose="020B0602020104020603" pitchFamily="34" charset="0"/>
                        </a:rPr>
                        <a:t>FY </a:t>
                      </a:r>
                      <a:r>
                        <a:rPr lang="en-US" sz="1600" b="1" dirty="0" smtClean="0">
                          <a:solidFill>
                            <a:schemeClr val="tx1"/>
                          </a:solidFill>
                          <a:effectLst>
                            <a:outerShdw blurRad="38100" dist="38100" dir="2700000" algn="tl">
                              <a:srgbClr val="000000">
                                <a:alpha val="43137"/>
                              </a:srgbClr>
                            </a:outerShdw>
                          </a:effectLst>
                          <a:latin typeface="Tw Cen MT" panose="020B0602020104020603" pitchFamily="34" charset="0"/>
                        </a:rPr>
                        <a:t>2017 </a:t>
                      </a:r>
                      <a:r>
                        <a:rPr lang="en-US" sz="1600" b="1" dirty="0">
                          <a:solidFill>
                            <a:schemeClr val="tx1"/>
                          </a:solidFill>
                          <a:effectLst>
                            <a:outerShdw blurRad="38100" dist="38100" dir="2700000" algn="tl">
                              <a:srgbClr val="000000">
                                <a:alpha val="43137"/>
                              </a:srgbClr>
                            </a:outerShdw>
                          </a:effectLst>
                          <a:latin typeface="Tw Cen MT" panose="020B0602020104020603" pitchFamily="34" charset="0"/>
                        </a:rPr>
                        <a:t>Amended:	</a:t>
                      </a:r>
                      <a:endParaRPr lang="en-US" sz="1600" dirty="0">
                        <a:solidFill>
                          <a:schemeClr val="tx1"/>
                        </a:solidFill>
                        <a:effectLst>
                          <a:outerShdw blurRad="38100" dist="38100" dir="2700000" algn="tl">
                            <a:srgbClr val="000000">
                              <a:alpha val="43137"/>
                            </a:srgbClr>
                          </a:outerShdw>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b="1" dirty="0" smtClean="0">
                          <a:solidFill>
                            <a:schemeClr val="tx1"/>
                          </a:solidFill>
                          <a:effectLst>
                            <a:outerShdw blurRad="38100" dist="38100" dir="2700000" algn="tl">
                              <a:srgbClr val="000000">
                                <a:alpha val="43137"/>
                              </a:srgbClr>
                            </a:outerShdw>
                          </a:effectLst>
                          <a:latin typeface="Tw Cen MT" panose="020B0602020104020603" pitchFamily="34" charset="0"/>
                        </a:rPr>
                        <a:t>$  31,905,326</a:t>
                      </a:r>
                      <a:endParaRPr lang="en-US" sz="1600" dirty="0">
                        <a:solidFill>
                          <a:schemeClr val="tx1"/>
                        </a:solidFill>
                        <a:effectLst>
                          <a:outerShdw blurRad="38100" dist="38100" dir="2700000" algn="tl">
                            <a:srgbClr val="000000">
                              <a:alpha val="43137"/>
                            </a:srgbClr>
                          </a:outerShdw>
                        </a:effectLst>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cxnSp>
        <p:nvCxnSpPr>
          <p:cNvPr id="18" name="Straight Connector 17"/>
          <p:cNvCxnSpPr/>
          <p:nvPr/>
        </p:nvCxnSpPr>
        <p:spPr>
          <a:xfrm>
            <a:off x="3886200" y="1447800"/>
            <a:ext cx="0" cy="4724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a:graphicFrameLocks/>
          </p:cNvGraphicFramePr>
          <p:nvPr>
            <p:extLst>
              <p:ext uri="{D42A27DB-BD31-4B8C-83A1-F6EECF244321}">
                <p14:modId xmlns:p14="http://schemas.microsoft.com/office/powerpoint/2010/main" val="2904077984"/>
              </p:ext>
            </p:extLst>
          </p:nvPr>
        </p:nvGraphicFramePr>
        <p:xfrm>
          <a:off x="5181600" y="1828800"/>
          <a:ext cx="66675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183289472"/>
              </p:ext>
            </p:extLst>
          </p:nvPr>
        </p:nvGraphicFramePr>
        <p:xfrm>
          <a:off x="488873" y="849102"/>
          <a:ext cx="6134100" cy="5665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717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37163" y="2639705"/>
            <a:ext cx="1401434" cy="1400383"/>
          </a:xfrm>
          <a:prstGeom prst="rect">
            <a:avLst/>
          </a:prstGeom>
          <a:solidFill>
            <a:schemeClr val="accent3"/>
          </a:solidFill>
          <a:ln>
            <a:noFill/>
          </a:ln>
        </p:spPr>
        <p:txBody>
          <a:bodyPr wrap="square" rtlCol="0">
            <a:spAutoFit/>
          </a:bodyPr>
          <a:lstStyle/>
          <a:p>
            <a:pPr algn="ctr"/>
            <a:r>
              <a:rPr lang="en-US" sz="1100" b="1" dirty="0" smtClean="0">
                <a:solidFill>
                  <a:schemeClr val="bg1"/>
                </a:solidFill>
              </a:rPr>
              <a:t>FY18 Net </a:t>
            </a:r>
            <a:r>
              <a:rPr lang="en-US" sz="1100" b="1" dirty="0">
                <a:solidFill>
                  <a:schemeClr val="bg1"/>
                </a:solidFill>
              </a:rPr>
              <a:t>Position Change</a:t>
            </a:r>
            <a:r>
              <a:rPr lang="en-US" sz="1100" b="1" dirty="0" smtClean="0">
                <a:solidFill>
                  <a:schemeClr val="bg1"/>
                </a:solidFill>
              </a:rPr>
              <a:t>:</a:t>
            </a:r>
          </a:p>
          <a:p>
            <a:pPr algn="ctr"/>
            <a:endParaRPr lang="en-US" sz="1100" b="1" dirty="0">
              <a:solidFill>
                <a:schemeClr val="bg1"/>
              </a:solidFill>
            </a:endParaRPr>
          </a:p>
          <a:p>
            <a:r>
              <a:rPr lang="en-US" sz="1100" b="1" dirty="0">
                <a:solidFill>
                  <a:schemeClr val="bg1"/>
                </a:solidFill>
              </a:rPr>
              <a:t> </a:t>
            </a:r>
            <a:r>
              <a:rPr lang="en-US" sz="1100" b="1" dirty="0" smtClean="0">
                <a:solidFill>
                  <a:schemeClr val="bg1"/>
                </a:solidFill>
              </a:rPr>
              <a:t>      </a:t>
            </a:r>
            <a:r>
              <a:rPr lang="en-US" sz="2400" b="1" dirty="0" smtClean="0">
                <a:solidFill>
                  <a:schemeClr val="bg1"/>
                </a:solidFill>
              </a:rPr>
              <a:t>-30</a:t>
            </a:r>
            <a:endParaRPr lang="en-US" sz="2400" b="1" dirty="0">
              <a:solidFill>
                <a:schemeClr val="bg1"/>
              </a:solidFill>
            </a:endParaRPr>
          </a:p>
          <a:p>
            <a:pPr algn="ctr"/>
            <a:endParaRPr lang="en-US" sz="1400" b="1" dirty="0"/>
          </a:p>
          <a:p>
            <a:pPr algn="ctr"/>
            <a:endParaRPr lang="en-US" sz="1400" b="1" dirty="0"/>
          </a:p>
        </p:txBody>
      </p:sp>
      <p:sp>
        <p:nvSpPr>
          <p:cNvPr id="15" name="TextBox 14"/>
          <p:cNvSpPr txBox="1"/>
          <p:nvPr/>
        </p:nvSpPr>
        <p:spPr>
          <a:xfrm>
            <a:off x="1160072" y="685800"/>
            <a:ext cx="7983928" cy="954107"/>
          </a:xfrm>
          <a:prstGeom prst="rect">
            <a:avLst/>
          </a:prstGeom>
          <a:noFill/>
        </p:spPr>
        <p:txBody>
          <a:bodyPr wrap="square" rtlCol="0">
            <a:spAutoFit/>
          </a:bodyPr>
          <a:lstStyle/>
          <a:p>
            <a:r>
              <a:rPr lang="en-US" sz="28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SANITATION FUND</a:t>
            </a:r>
          </a:p>
          <a:p>
            <a:r>
              <a:rPr lang="en-US" sz="28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BUDGET HIGHLIGHTS </a:t>
            </a:r>
            <a:r>
              <a:rPr lang="en-US" sz="2800" b="1" dirty="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&amp; CHALLENGES</a:t>
            </a:r>
            <a:r>
              <a:rPr lang="en-US" sz="2800" b="1" dirty="0">
                <a:latin typeface="Tw Cen MT" panose="020B0602020104020603" pitchFamily="34" charset="0"/>
              </a:rPr>
              <a:t>	</a:t>
            </a:r>
            <a:endParaRPr lang="en-US" sz="2400" b="1" dirty="0">
              <a:latin typeface="Tw Cen MT" panose="020B0602020104020603" pitchFamily="34" charset="0"/>
            </a:endParaRPr>
          </a:p>
        </p:txBody>
      </p:sp>
      <p:sp>
        <p:nvSpPr>
          <p:cNvPr id="16" name="TextBox 15"/>
          <p:cNvSpPr txBox="1"/>
          <p:nvPr/>
        </p:nvSpPr>
        <p:spPr>
          <a:xfrm>
            <a:off x="1452403" y="2278796"/>
            <a:ext cx="1519397"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latin typeface="Tw Cen MT" panose="020B0602020104020603" pitchFamily="34" charset="0"/>
              </a:rPr>
              <a:t>STAFFING</a:t>
            </a:r>
            <a:endParaRPr lang="en-US" b="1" dirty="0">
              <a:effectLst>
                <a:outerShdw blurRad="38100" dist="38100" dir="2700000" algn="tl">
                  <a:srgbClr val="000000">
                    <a:alpha val="43137"/>
                  </a:srgbClr>
                </a:outerShdw>
              </a:effectLst>
              <a:latin typeface="Tw Cen MT" panose="020B0602020104020603"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424881859"/>
              </p:ext>
            </p:extLst>
          </p:nvPr>
        </p:nvGraphicFramePr>
        <p:xfrm>
          <a:off x="2971801" y="1975943"/>
          <a:ext cx="8077200" cy="3358056"/>
        </p:xfrm>
        <a:graphic>
          <a:graphicData uri="http://schemas.openxmlformats.org/drawingml/2006/table">
            <a:tbl>
              <a:tblPr firstRow="1" bandRow="1">
                <a:tableStyleId>{F5AB1C69-6EDB-4FF4-983F-18BD219EF322}</a:tableStyleId>
              </a:tblPr>
              <a:tblGrid>
                <a:gridCol w="3320817">
                  <a:extLst>
                    <a:ext uri="{9D8B030D-6E8A-4147-A177-3AD203B41FA5}">
                      <a16:colId xmlns:a16="http://schemas.microsoft.com/office/drawing/2014/main" xmlns="" val="20000"/>
                    </a:ext>
                  </a:extLst>
                </a:gridCol>
                <a:gridCol w="1698708"/>
                <a:gridCol w="1613773">
                  <a:extLst>
                    <a:ext uri="{9D8B030D-6E8A-4147-A177-3AD203B41FA5}">
                      <a16:colId xmlns:a16="http://schemas.microsoft.com/office/drawing/2014/main" xmlns="" val="20001"/>
                    </a:ext>
                  </a:extLst>
                </a:gridCol>
                <a:gridCol w="1443902">
                  <a:extLst>
                    <a:ext uri="{9D8B030D-6E8A-4147-A177-3AD203B41FA5}">
                      <a16:colId xmlns:a16="http://schemas.microsoft.com/office/drawing/2014/main" xmlns="" val="20002"/>
                    </a:ext>
                  </a:extLst>
                </a:gridCol>
              </a:tblGrid>
              <a:tr h="703413">
                <a:tc>
                  <a:txBody>
                    <a:bodyPr/>
                    <a:lstStyle/>
                    <a:p>
                      <a:r>
                        <a:rPr lang="en-US" sz="1050" b="1" dirty="0" smtClean="0">
                          <a:solidFill>
                            <a:srgbClr val="002060"/>
                          </a:solidFill>
                          <a:effectLst/>
                        </a:rPr>
                        <a:t>BUDGETED FTEs</a:t>
                      </a:r>
                      <a:endParaRPr lang="en-US" sz="1050" b="1" dirty="0">
                        <a:solidFill>
                          <a:srgbClr val="002060"/>
                        </a:solidFill>
                        <a:effectLst/>
                      </a:endParaRPr>
                    </a:p>
                  </a:txBody>
                  <a:tcPr anchor="ctr"/>
                </a:tc>
                <a:tc>
                  <a:txBody>
                    <a:bodyPr/>
                    <a:lstStyle/>
                    <a:p>
                      <a:pPr algn="ctr"/>
                      <a:r>
                        <a:rPr lang="en-US" sz="1200" b="1" dirty="0">
                          <a:solidFill>
                            <a:schemeClr val="tx2"/>
                          </a:solidFill>
                          <a:effectLst/>
                        </a:rPr>
                        <a:t>FY16</a:t>
                      </a:r>
                    </a:p>
                  </a:txBody>
                  <a:tcPr anchor="ctr"/>
                </a:tc>
                <a:tc>
                  <a:txBody>
                    <a:bodyPr/>
                    <a:lstStyle/>
                    <a:p>
                      <a:pPr algn="ctr"/>
                      <a:r>
                        <a:rPr lang="en-US" sz="1200" b="1" dirty="0">
                          <a:solidFill>
                            <a:schemeClr val="tx2"/>
                          </a:solidFill>
                          <a:effectLst/>
                        </a:rPr>
                        <a:t>FY17</a:t>
                      </a:r>
                    </a:p>
                  </a:txBody>
                  <a:tcPr anchor="ctr"/>
                </a:tc>
                <a:tc>
                  <a:txBody>
                    <a:bodyPr/>
                    <a:lstStyle/>
                    <a:p>
                      <a:pPr algn="ctr"/>
                      <a:r>
                        <a:rPr lang="en-US" sz="1200" b="1" dirty="0" smtClean="0">
                          <a:solidFill>
                            <a:schemeClr val="tx2"/>
                          </a:solidFill>
                          <a:effectLst/>
                        </a:rPr>
                        <a:t>FY18</a:t>
                      </a:r>
                      <a:endParaRPr lang="en-US" sz="1200" b="1" dirty="0">
                        <a:solidFill>
                          <a:schemeClr val="tx2"/>
                        </a:solidFill>
                        <a:effectLst/>
                      </a:endParaRPr>
                    </a:p>
                  </a:txBody>
                  <a:tcPr anchor="ctr"/>
                </a:tc>
                <a:extLst>
                  <a:ext uri="{0D108BD9-81ED-4DB2-BD59-A6C34878D82A}">
                    <a16:rowId xmlns:a16="http://schemas.microsoft.com/office/drawing/2014/main" xmlns="" val="10000"/>
                  </a:ext>
                </a:extLst>
              </a:tr>
              <a:tr h="390246">
                <a:tc>
                  <a:txBody>
                    <a:bodyPr/>
                    <a:lstStyle/>
                    <a:p>
                      <a:r>
                        <a:rPr lang="en-US" sz="1200" b="1" dirty="0" smtClean="0">
                          <a:solidFill>
                            <a:schemeClr val="tx2"/>
                          </a:solidFill>
                          <a:effectLst/>
                          <a:latin typeface="Tw Cen MT" panose="020B0602020104020603" pitchFamily="34" charset="0"/>
                        </a:rPr>
                        <a:t>Administration</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7</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7</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8</a:t>
                      </a:r>
                      <a:endParaRPr lang="en-US" sz="1200" b="1" dirty="0">
                        <a:solidFill>
                          <a:schemeClr val="tx2"/>
                        </a:solidFill>
                        <a:effectLst/>
                        <a:latin typeface="Tw Cen MT" panose="020B0602020104020603" pitchFamily="34" charset="0"/>
                      </a:endParaRPr>
                    </a:p>
                  </a:txBody>
                  <a:tcPr anchor="ctr"/>
                </a:tc>
              </a:tr>
              <a:tr h="390246">
                <a:tc>
                  <a:txBody>
                    <a:bodyPr/>
                    <a:lstStyle/>
                    <a:p>
                      <a:r>
                        <a:rPr lang="en-US" sz="1200" b="1" dirty="0" smtClean="0">
                          <a:solidFill>
                            <a:schemeClr val="tx2"/>
                          </a:solidFill>
                          <a:effectLst/>
                          <a:latin typeface="Tw Cen MT" panose="020B0602020104020603" pitchFamily="34" charset="0"/>
                        </a:rPr>
                        <a:t>Residential/Commercial</a:t>
                      </a:r>
                      <a:r>
                        <a:rPr lang="en-US" sz="1200" b="1" baseline="0" dirty="0" smtClean="0">
                          <a:solidFill>
                            <a:schemeClr val="tx2"/>
                          </a:solidFill>
                          <a:effectLst/>
                          <a:latin typeface="Tw Cen MT" panose="020B0602020104020603" pitchFamily="34" charset="0"/>
                        </a:rPr>
                        <a:t> Refuse</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128</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128</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128</a:t>
                      </a:r>
                      <a:endParaRPr lang="en-US" sz="1200" b="1" dirty="0">
                        <a:solidFill>
                          <a:schemeClr val="tx2"/>
                        </a:solidFill>
                        <a:effectLst/>
                        <a:latin typeface="Tw Cen MT" panose="020B0602020104020603" pitchFamily="34" charset="0"/>
                      </a:endParaRPr>
                    </a:p>
                  </a:txBody>
                  <a:tcPr anchor="ctr"/>
                </a:tc>
              </a:tr>
              <a:tr h="390246">
                <a:tc>
                  <a:txBody>
                    <a:bodyPr/>
                    <a:lstStyle/>
                    <a:p>
                      <a:r>
                        <a:rPr lang="en-US" sz="1200" b="1" dirty="0" smtClean="0">
                          <a:solidFill>
                            <a:schemeClr val="tx2"/>
                          </a:solidFill>
                          <a:effectLst/>
                          <a:latin typeface="Tw Cen MT" panose="020B0602020104020603" pitchFamily="34" charset="0"/>
                        </a:rPr>
                        <a:t>Recycling &amp; Litter</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33</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33</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33</a:t>
                      </a:r>
                      <a:endParaRPr lang="en-US" sz="1200" b="1" dirty="0">
                        <a:solidFill>
                          <a:schemeClr val="tx2"/>
                        </a:solidFill>
                        <a:effectLst/>
                        <a:latin typeface="Tw Cen MT" panose="020B0602020104020603" pitchFamily="34" charset="0"/>
                      </a:endParaRPr>
                    </a:p>
                  </a:txBody>
                  <a:tcPr anchor="ctr"/>
                </a:tc>
              </a:tr>
              <a:tr h="390246">
                <a:tc>
                  <a:txBody>
                    <a:bodyPr/>
                    <a:lstStyle/>
                    <a:p>
                      <a:r>
                        <a:rPr lang="en-US" sz="1200" b="1" dirty="0" smtClean="0">
                          <a:solidFill>
                            <a:schemeClr val="tx2"/>
                          </a:solidFill>
                          <a:effectLst/>
                          <a:latin typeface="Tw Cen MT" panose="020B0602020104020603" pitchFamily="34" charset="0"/>
                        </a:rPr>
                        <a:t>Street Cleaning</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22</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22</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22</a:t>
                      </a:r>
                      <a:endParaRPr lang="en-US" sz="1200" b="1" dirty="0">
                        <a:solidFill>
                          <a:schemeClr val="tx2"/>
                        </a:solidFill>
                        <a:effectLst/>
                        <a:latin typeface="Tw Cen MT" panose="020B0602020104020603" pitchFamily="34" charset="0"/>
                      </a:endParaRPr>
                    </a:p>
                  </a:txBody>
                  <a:tcPr anchor="ctr"/>
                </a:tc>
              </a:tr>
              <a:tr h="390246">
                <a:tc>
                  <a:txBody>
                    <a:bodyPr/>
                    <a:lstStyle/>
                    <a:p>
                      <a:r>
                        <a:rPr lang="en-US" sz="1200" b="1" dirty="0" smtClean="0">
                          <a:solidFill>
                            <a:schemeClr val="tx2"/>
                          </a:solidFill>
                          <a:effectLst/>
                          <a:latin typeface="Tw Cen MT" panose="020B0602020104020603" pitchFamily="34" charset="0"/>
                        </a:rPr>
                        <a:t>Property Maintenance/Code</a:t>
                      </a:r>
                      <a:r>
                        <a:rPr lang="en-US" sz="1200" b="1" baseline="0" dirty="0" smtClean="0">
                          <a:solidFill>
                            <a:schemeClr val="tx2"/>
                          </a:solidFill>
                          <a:effectLst/>
                          <a:latin typeface="Tw Cen MT" panose="020B0602020104020603" pitchFamily="34" charset="0"/>
                        </a:rPr>
                        <a:t> Enforcement</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31</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31</a:t>
                      </a:r>
                      <a:endParaRPr lang="en-US" sz="1200" b="1" dirty="0">
                        <a:solidFill>
                          <a:schemeClr val="tx2"/>
                        </a:solidFill>
                        <a:effectLst/>
                        <a:latin typeface="Tw Cen MT" panose="020B0602020104020603" pitchFamily="34" charset="0"/>
                      </a:endParaRPr>
                    </a:p>
                  </a:txBody>
                  <a:tcPr anchor="ctr"/>
                </a:tc>
                <a:tc>
                  <a:txBody>
                    <a:bodyPr/>
                    <a:lstStyle/>
                    <a:p>
                      <a:pPr algn="ctr"/>
                      <a:r>
                        <a:rPr lang="en-US" sz="1200" b="1" dirty="0" smtClean="0">
                          <a:solidFill>
                            <a:schemeClr val="tx2"/>
                          </a:solidFill>
                          <a:effectLst/>
                          <a:latin typeface="Tw Cen MT" panose="020B0602020104020603" pitchFamily="34" charset="0"/>
                        </a:rPr>
                        <a:t>0</a:t>
                      </a:r>
                      <a:endParaRPr lang="en-US" sz="1200" b="1" dirty="0">
                        <a:solidFill>
                          <a:schemeClr val="tx2"/>
                        </a:solidFill>
                        <a:effectLst/>
                        <a:latin typeface="Tw Cen MT" panose="020B0602020104020603" pitchFamily="34" charset="0"/>
                      </a:endParaRPr>
                    </a:p>
                  </a:txBody>
                  <a:tcPr anchor="ctr"/>
                </a:tc>
                <a:extLst>
                  <a:ext uri="{0D108BD9-81ED-4DB2-BD59-A6C34878D82A}">
                    <a16:rowId xmlns:a16="http://schemas.microsoft.com/office/drawing/2014/main" xmlns="" val="10001"/>
                  </a:ext>
                </a:extLst>
              </a:tr>
              <a:tr h="703413">
                <a:tc>
                  <a:txBody>
                    <a:bodyPr/>
                    <a:lstStyle/>
                    <a:p>
                      <a:r>
                        <a:rPr lang="en-US" sz="1200" b="1" dirty="0" smtClean="0">
                          <a:solidFill>
                            <a:schemeClr val="bg1"/>
                          </a:solidFill>
                          <a:effectLst/>
                          <a:latin typeface="Tw Cen MT" panose="020B0602020104020603" pitchFamily="34" charset="0"/>
                        </a:rPr>
                        <a:t>TOTAL SANITATION</a:t>
                      </a:r>
                      <a:r>
                        <a:rPr lang="en-US" sz="1200" b="1" baseline="0" dirty="0" smtClean="0">
                          <a:solidFill>
                            <a:schemeClr val="bg1"/>
                          </a:solidFill>
                          <a:effectLst/>
                          <a:latin typeface="Tw Cen MT" panose="020B0602020104020603" pitchFamily="34" charset="0"/>
                        </a:rPr>
                        <a:t> FUND</a:t>
                      </a:r>
                      <a:endParaRPr lang="en-US" sz="1200" b="1" dirty="0">
                        <a:solidFill>
                          <a:schemeClr val="bg1"/>
                        </a:solidFill>
                        <a:effectLst/>
                        <a:latin typeface="Tw Cen MT" panose="020B0602020104020603" pitchFamily="34" charset="0"/>
                      </a:endParaRPr>
                    </a:p>
                  </a:txBody>
                  <a:tcPr anchor="ctr">
                    <a:solidFill>
                      <a:schemeClr val="accent3">
                        <a:lumMod val="75000"/>
                      </a:schemeClr>
                    </a:solidFill>
                  </a:tcPr>
                </a:tc>
                <a:tc>
                  <a:txBody>
                    <a:bodyPr/>
                    <a:lstStyle/>
                    <a:p>
                      <a:pPr algn="ctr"/>
                      <a:r>
                        <a:rPr lang="en-US" sz="1200" b="1" dirty="0" smtClean="0">
                          <a:solidFill>
                            <a:schemeClr val="bg1"/>
                          </a:solidFill>
                          <a:effectLst/>
                          <a:latin typeface="Tw Cen MT" panose="020B0602020104020603" pitchFamily="34" charset="0"/>
                        </a:rPr>
                        <a:t>221</a:t>
                      </a:r>
                      <a:endParaRPr lang="en-US" sz="1200" b="1" dirty="0">
                        <a:solidFill>
                          <a:schemeClr val="bg1"/>
                        </a:solidFill>
                        <a:effectLst/>
                        <a:latin typeface="Tw Cen MT" panose="020B0602020104020603" pitchFamily="34" charset="0"/>
                      </a:endParaRPr>
                    </a:p>
                  </a:txBody>
                  <a:tcPr anchor="ctr">
                    <a:solidFill>
                      <a:schemeClr val="accent3">
                        <a:lumMod val="75000"/>
                      </a:schemeClr>
                    </a:solidFill>
                  </a:tcPr>
                </a:tc>
                <a:tc>
                  <a:txBody>
                    <a:bodyPr/>
                    <a:lstStyle/>
                    <a:p>
                      <a:pPr algn="ctr"/>
                      <a:r>
                        <a:rPr lang="en-US" sz="1200" b="1" dirty="0" smtClean="0">
                          <a:solidFill>
                            <a:schemeClr val="bg1"/>
                          </a:solidFill>
                          <a:effectLst/>
                          <a:latin typeface="Tw Cen MT" panose="020B0602020104020603" pitchFamily="34" charset="0"/>
                        </a:rPr>
                        <a:t>221</a:t>
                      </a:r>
                      <a:endParaRPr lang="en-US" sz="1200" b="1" dirty="0">
                        <a:solidFill>
                          <a:schemeClr val="bg1"/>
                        </a:solidFill>
                        <a:effectLst/>
                        <a:latin typeface="Tw Cen MT" panose="020B0602020104020603" pitchFamily="34" charset="0"/>
                      </a:endParaRPr>
                    </a:p>
                  </a:txBody>
                  <a:tcPr anchor="ctr">
                    <a:solidFill>
                      <a:schemeClr val="accent3">
                        <a:lumMod val="75000"/>
                      </a:schemeClr>
                    </a:solidFill>
                  </a:tcPr>
                </a:tc>
                <a:tc>
                  <a:txBody>
                    <a:bodyPr/>
                    <a:lstStyle/>
                    <a:p>
                      <a:pPr algn="ctr"/>
                      <a:r>
                        <a:rPr lang="en-US" sz="1200" b="1" dirty="0" smtClean="0">
                          <a:solidFill>
                            <a:schemeClr val="bg1"/>
                          </a:solidFill>
                          <a:effectLst/>
                          <a:latin typeface="Tw Cen MT" panose="020B0602020104020603" pitchFamily="34" charset="0"/>
                        </a:rPr>
                        <a:t>191</a:t>
                      </a:r>
                      <a:endParaRPr lang="en-US" sz="1200" b="1" dirty="0">
                        <a:solidFill>
                          <a:schemeClr val="bg1"/>
                        </a:solidFill>
                        <a:effectLst/>
                        <a:latin typeface="Tw Cen MT" panose="020B0602020104020603" pitchFamily="34" charset="0"/>
                      </a:endParaRPr>
                    </a:p>
                  </a:txBody>
                  <a:tcPr anchor="ctr">
                    <a:solidFill>
                      <a:schemeClr val="accent3">
                        <a:lumMod val="75000"/>
                      </a:schemeClr>
                    </a:solidFill>
                  </a:tcPr>
                </a:tc>
              </a:tr>
            </a:tbl>
          </a:graphicData>
        </a:graphic>
      </p:graphicFrame>
      <p:sp>
        <p:nvSpPr>
          <p:cNvPr id="18" name="Down Arrow 17"/>
          <p:cNvSpPr/>
          <p:nvPr/>
        </p:nvSpPr>
        <p:spPr>
          <a:xfrm rot="10800000" flipV="1">
            <a:off x="2201332" y="3211135"/>
            <a:ext cx="313268" cy="446464"/>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6082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155058" y="2746621"/>
            <a:ext cx="9639300" cy="584775"/>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3200" dirty="0" smtClean="0">
                <a:latin typeface="Arial" panose="020B0604020202020204" pitchFamily="34" charset="0"/>
                <a:cs typeface="Arial" panose="020B0604020202020204" pitchFamily="34" charset="0"/>
              </a:rPr>
              <a:t>General Fund Supported Debt Update</a:t>
            </a:r>
          </a:p>
        </p:txBody>
      </p:sp>
    </p:spTree>
    <p:extLst>
      <p:ext uri="{BB962C8B-B14F-4D97-AF65-F5344CB8AC3E}">
        <p14:creationId xmlns:p14="http://schemas.microsoft.com/office/powerpoint/2010/main" val="15276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314450" y="44079"/>
            <a:ext cx="9639300" cy="584775"/>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3200" dirty="0" smtClean="0">
                <a:latin typeface="Arial" panose="020B0604020202020204" pitchFamily="34" charset="0"/>
                <a:cs typeface="Arial" panose="020B0604020202020204" pitchFamily="34" charset="0"/>
              </a:rPr>
              <a:t>General Fund Supported Debt Update</a:t>
            </a:r>
          </a:p>
        </p:txBody>
      </p:sp>
      <p:sp>
        <p:nvSpPr>
          <p:cNvPr id="15" name="TextBox 14"/>
          <p:cNvSpPr txBox="1"/>
          <p:nvPr/>
        </p:nvSpPr>
        <p:spPr>
          <a:xfrm>
            <a:off x="1066800" y="643890"/>
            <a:ext cx="10668000" cy="5355312"/>
          </a:xfrm>
          <a:prstGeom prst="rect">
            <a:avLst/>
          </a:prstGeom>
          <a:solidFill>
            <a:schemeClr val="bg1"/>
          </a:solidFill>
        </p:spPr>
        <p:txBody>
          <a:bodyPr wrap="square" rtlCol="0">
            <a:spAutoFit/>
          </a:bodyPr>
          <a:lstStyle/>
          <a:p>
            <a:pPr algn="ctr"/>
            <a:r>
              <a:rPr lang="en-US" b="1" dirty="0" smtClean="0">
                <a:solidFill>
                  <a:srgbClr val="000000"/>
                </a:solidFill>
                <a:latin typeface="Arial" panose="020B0604020202020204" pitchFamily="34" charset="0"/>
                <a:cs typeface="Arial" panose="020B0604020202020204" pitchFamily="34" charset="0"/>
              </a:rPr>
              <a:t>Last update provided to Council on 4/18/2017, since then:</a:t>
            </a:r>
          </a:p>
          <a:p>
            <a:pPr algn="ctr"/>
            <a:endParaRPr lang="en-US" b="1" dirty="0" smtClean="0">
              <a:solidFill>
                <a:srgbClr val="000000"/>
              </a:solidFill>
              <a:latin typeface="Arial" panose="020B0604020202020204" pitchFamily="34" charset="0"/>
              <a:cs typeface="Arial" panose="020B0604020202020204" pitchFamily="34" charset="0"/>
            </a:endParaRPr>
          </a:p>
          <a:p>
            <a:pPr algn="ctr"/>
            <a:endParaRPr lang="en-US"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solidFill>
                  <a:srgbClr val="000000"/>
                </a:solidFill>
                <a:latin typeface="Arial" panose="020B0604020202020204" pitchFamily="34" charset="0"/>
                <a:cs typeface="Arial" panose="020B0604020202020204" pitchFamily="34" charset="0"/>
              </a:rPr>
              <a:t>Issued 2017 General Obligation Bond of $2 million to                                                          partially fund downtown streetscapes project</a:t>
            </a:r>
          </a:p>
          <a:p>
            <a:endParaRPr lang="en-US" b="1"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solidFill>
                  <a:srgbClr val="000000"/>
                </a:solidFill>
                <a:latin typeface="Arial" panose="020B0604020202020204" pitchFamily="34" charset="0"/>
                <a:cs typeface="Arial" panose="020B0604020202020204" pitchFamily="34" charset="0"/>
              </a:rPr>
              <a:t>Issued Downtown Savannah Authority, Series 2017                                                                 Bond of $6.585 million to partially fund the widening                                                                     of Gwinnett Street near the new arena site</a:t>
            </a:r>
          </a:p>
          <a:p>
            <a:endParaRPr lang="en-US" b="1" dirty="0" smtClean="0">
              <a:solidFill>
                <a:srgbClr val="000000"/>
              </a:solidFill>
              <a:latin typeface="Arial" panose="020B0604020202020204" pitchFamily="34" charset="0"/>
              <a:cs typeface="Arial" panose="020B0604020202020204" pitchFamily="34" charset="0"/>
            </a:endParaRPr>
          </a:p>
          <a:p>
            <a:endParaRPr lang="en-US" b="1"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solidFill>
                  <a:srgbClr val="000000"/>
                </a:solidFill>
                <a:latin typeface="Arial" panose="020B0604020202020204" pitchFamily="34" charset="0"/>
                <a:cs typeface="Arial" panose="020B0604020202020204" pitchFamily="34" charset="0"/>
              </a:rPr>
              <a:t>Currently in the process of issuing the Downtown Savannah Authority, Series 2018A bonds of approximately $14 million to fund the purchase of the riverwalk extension and other pedestrian improvements on the west end of River Street</a:t>
            </a:r>
          </a:p>
          <a:p>
            <a:pPr marL="285750" indent="-285750">
              <a:buFont typeface="Arial" panose="020B0604020202020204" pitchFamily="34" charset="0"/>
              <a:buChar char="•"/>
            </a:pPr>
            <a:endParaRPr lang="en-US"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solidFill>
                  <a:srgbClr val="000000"/>
                </a:solidFill>
                <a:latin typeface="Arial" panose="020B0604020202020204" pitchFamily="34" charset="0"/>
                <a:cs typeface="Arial" panose="020B0604020202020204" pitchFamily="34" charset="0"/>
              </a:rPr>
              <a:t>Still to come, a final $2 million GO bond issue in 2018 to complete the planned $14 million in funding for downtown streetscapes (River, Bay and Broughton)</a:t>
            </a:r>
          </a:p>
          <a:p>
            <a:pPr algn="ctr"/>
            <a:endParaRPr lang="en-US" b="1" dirty="0">
              <a:solidFill>
                <a:srgbClr val="000000"/>
              </a:solidFill>
              <a:latin typeface="Arial" panose="020B0604020202020204" pitchFamily="34" charset="0"/>
              <a:cs typeface="Arial" panose="020B0604020202020204" pitchFamily="34" charset="0"/>
            </a:endParaRPr>
          </a:p>
          <a:p>
            <a:pPr algn="ctr"/>
            <a:endParaRPr lang="en-US" b="1" dirty="0" smtClean="0">
              <a:solidFill>
                <a:srgbClr val="000000"/>
              </a:solidFill>
              <a:latin typeface="Arial" panose="020B0604020202020204" pitchFamily="34" charset="0"/>
              <a:cs typeface="Arial" panose="020B0604020202020204" pitchFamily="34" charset="0"/>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268522"/>
            <a:ext cx="3361128" cy="2236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5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314450" y="420469"/>
            <a:ext cx="9639300" cy="646331"/>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3600" dirty="0" smtClean="0">
                <a:latin typeface="Arial" panose="020B0604020202020204" pitchFamily="34" charset="0"/>
                <a:cs typeface="Arial" panose="020B0604020202020204" pitchFamily="34" charset="0"/>
              </a:rPr>
              <a:t>General Fund Supported Debt Update</a:t>
            </a:r>
          </a:p>
        </p:txBody>
      </p:sp>
      <p:graphicFrame>
        <p:nvGraphicFramePr>
          <p:cNvPr id="4" name="Object 3"/>
          <p:cNvGraphicFramePr>
            <a:graphicFrameLocks noChangeAspect="1"/>
          </p:cNvGraphicFramePr>
          <p:nvPr>
            <p:extLst>
              <p:ext uri="{D42A27DB-BD31-4B8C-83A1-F6EECF244321}">
                <p14:modId xmlns:p14="http://schemas.microsoft.com/office/powerpoint/2010/main" val="3252722441"/>
              </p:ext>
            </p:extLst>
          </p:nvPr>
        </p:nvGraphicFramePr>
        <p:xfrm>
          <a:off x="514350" y="1360488"/>
          <a:ext cx="11163300" cy="4133850"/>
        </p:xfrm>
        <a:graphic>
          <a:graphicData uri="http://schemas.openxmlformats.org/presentationml/2006/ole">
            <mc:AlternateContent xmlns:mc="http://schemas.openxmlformats.org/markup-compatibility/2006">
              <mc:Choice xmlns:v="urn:schemas-microsoft-com:vml" Requires="v">
                <p:oleObj spid="_x0000_s21520" name="Worksheet" r:id="rId5" imgW="11163420" imgH="4133940" progId="Excel.Sheet.12">
                  <p:embed/>
                </p:oleObj>
              </mc:Choice>
              <mc:Fallback>
                <p:oleObj name="Worksheet" r:id="rId5" imgW="11163420" imgH="4133940" progId="Excel.Sheet.12">
                  <p:embed/>
                  <p:pic>
                    <p:nvPicPr>
                      <p:cNvPr id="0" name=""/>
                      <p:cNvPicPr/>
                      <p:nvPr/>
                    </p:nvPicPr>
                    <p:blipFill>
                      <a:blip r:embed="rId6"/>
                      <a:stretch>
                        <a:fillRect/>
                      </a:stretch>
                    </p:blipFill>
                    <p:spPr>
                      <a:xfrm>
                        <a:off x="514350" y="1360488"/>
                        <a:ext cx="11163300" cy="4133850"/>
                      </a:xfrm>
                      <a:prstGeom prst="rect">
                        <a:avLst/>
                      </a:prstGeom>
                    </p:spPr>
                  </p:pic>
                </p:oleObj>
              </mc:Fallback>
            </mc:AlternateContent>
          </a:graphicData>
        </a:graphic>
      </p:graphicFrame>
    </p:spTree>
    <p:extLst>
      <p:ext uri="{BB962C8B-B14F-4D97-AF65-F5344CB8AC3E}">
        <p14:creationId xmlns:p14="http://schemas.microsoft.com/office/powerpoint/2010/main" val="96863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1314450" y="44079"/>
            <a:ext cx="9639300" cy="584775"/>
          </a:xfrm>
          <a:prstGeom prst="rect">
            <a:avLst/>
          </a:prstGeom>
          <a:solidFill>
            <a:schemeClr val="bg1"/>
          </a:solidFill>
        </p:spPr>
        <p:txBody>
          <a:bodyPr wrap="square">
            <a:spAutoFit/>
          </a:bodyPr>
          <a:lstStyle>
            <a:lvl1pPr algn="ctr" defTabSz="914400" rtl="0" eaLnBrk="1" latinLnBrk="0" hangingPunct="1">
              <a:spcBef>
                <a:spcPct val="0"/>
              </a:spcBef>
              <a:buNone/>
              <a:defRPr sz="4400" b="1" kern="1200">
                <a:solidFill>
                  <a:srgbClr val="0B6D45"/>
                </a:solidFill>
                <a:latin typeface="+mj-lt"/>
                <a:ea typeface="+mj-ea"/>
                <a:cs typeface="Times New Roman" panose="02020603050405020304" pitchFamily="18" charset="0"/>
              </a:defRPr>
            </a:lvl1pPr>
          </a:lstStyle>
          <a:p>
            <a:r>
              <a:rPr lang="en-US" sz="3200" dirty="0" smtClean="0">
                <a:latin typeface="Arial" panose="020B0604020202020204" pitchFamily="34" charset="0"/>
                <a:cs typeface="Arial" panose="020B0604020202020204" pitchFamily="34" charset="0"/>
              </a:rPr>
              <a:t>General Fund Supported Debt Update</a:t>
            </a:r>
          </a:p>
        </p:txBody>
      </p:sp>
      <p:graphicFrame>
        <p:nvGraphicFramePr>
          <p:cNvPr id="5" name="Object 4"/>
          <p:cNvGraphicFramePr>
            <a:graphicFrameLocks noChangeAspect="1"/>
          </p:cNvGraphicFramePr>
          <p:nvPr>
            <p:extLst>
              <p:ext uri="{D42A27DB-BD31-4B8C-83A1-F6EECF244321}">
                <p14:modId xmlns:p14="http://schemas.microsoft.com/office/powerpoint/2010/main" val="1065763482"/>
              </p:ext>
            </p:extLst>
          </p:nvPr>
        </p:nvGraphicFramePr>
        <p:xfrm>
          <a:off x="1066800" y="4927432"/>
          <a:ext cx="11010374" cy="1625768"/>
        </p:xfrm>
        <a:graphic>
          <a:graphicData uri="http://schemas.openxmlformats.org/presentationml/2006/ole">
            <mc:AlternateContent xmlns:mc="http://schemas.openxmlformats.org/markup-compatibility/2006">
              <mc:Choice xmlns:v="urn:schemas-microsoft-com:vml" Requires="v">
                <p:oleObj spid="_x0000_s24603" name="Worksheet" r:id="rId5" imgW="9353610" imgH="1381035" progId="Excel.Sheet.8">
                  <p:embed/>
                </p:oleObj>
              </mc:Choice>
              <mc:Fallback>
                <p:oleObj name="Worksheet" r:id="rId5" imgW="9353610" imgH="1381035" progId="Excel.Sheet.8">
                  <p:embed/>
                  <p:pic>
                    <p:nvPicPr>
                      <p:cNvPr id="0" name=""/>
                      <p:cNvPicPr/>
                      <p:nvPr/>
                    </p:nvPicPr>
                    <p:blipFill>
                      <a:blip r:embed="rId6"/>
                      <a:stretch>
                        <a:fillRect/>
                      </a:stretch>
                    </p:blipFill>
                    <p:spPr>
                      <a:xfrm>
                        <a:off x="1066800" y="4927432"/>
                        <a:ext cx="11010374" cy="1625768"/>
                      </a:xfrm>
                      <a:prstGeom prst="rect">
                        <a:avLst/>
                      </a:prstGeom>
                    </p:spPr>
                  </p:pic>
                </p:oleObj>
              </mc:Fallback>
            </mc:AlternateContent>
          </a:graphicData>
        </a:graphic>
      </p:graphicFrame>
      <p:sp>
        <p:nvSpPr>
          <p:cNvPr id="11" name="TextBox 10"/>
          <p:cNvSpPr txBox="1"/>
          <p:nvPr/>
        </p:nvSpPr>
        <p:spPr>
          <a:xfrm>
            <a:off x="990600" y="4549630"/>
            <a:ext cx="10744200" cy="369332"/>
          </a:xfrm>
          <a:prstGeom prst="rect">
            <a:avLst/>
          </a:prstGeom>
          <a:solidFill>
            <a:schemeClr val="bg1"/>
          </a:solidFill>
        </p:spPr>
        <p:txBody>
          <a:bodyPr wrap="square" rtlCol="0">
            <a:spAutoFit/>
          </a:bodyPr>
          <a:lstStyle/>
          <a:p>
            <a:pPr algn="ctr"/>
            <a:r>
              <a:rPr lang="en-US" b="1" dirty="0" smtClean="0">
                <a:solidFill>
                  <a:srgbClr val="000000"/>
                </a:solidFill>
                <a:latin typeface="Arial" panose="020B0604020202020204" pitchFamily="34" charset="0"/>
                <a:cs typeface="Arial" panose="020B0604020202020204" pitchFamily="34" charset="0"/>
              </a:rPr>
              <a:t>Debt Service Paid by the General Fund Related to Planned and Currently Outstanding Debt</a:t>
            </a:r>
            <a:endParaRPr lang="en-US" b="1" dirty="0">
              <a:solidFill>
                <a:srgbClr val="000000"/>
              </a:solidFill>
              <a:latin typeface="Arial" panose="020B0604020202020204" pitchFamily="34" charset="0"/>
              <a:cs typeface="Arial" panose="020B060402020202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42307713"/>
              </p:ext>
            </p:extLst>
          </p:nvPr>
        </p:nvGraphicFramePr>
        <p:xfrm>
          <a:off x="154671" y="952500"/>
          <a:ext cx="8450486" cy="3333571"/>
        </p:xfrm>
        <a:graphic>
          <a:graphicData uri="http://schemas.openxmlformats.org/presentationml/2006/ole">
            <mc:AlternateContent xmlns:mc="http://schemas.openxmlformats.org/markup-compatibility/2006">
              <mc:Choice xmlns:v="urn:schemas-microsoft-com:vml" Requires="v">
                <p:oleObj spid="_x0000_s24604" name="Worksheet" r:id="rId8" imgW="6905520" imgH="2724060" progId="Excel.Sheet.12">
                  <p:embed/>
                </p:oleObj>
              </mc:Choice>
              <mc:Fallback>
                <p:oleObj name="Worksheet" r:id="rId8" imgW="6905520" imgH="2724060" progId="Excel.Sheet.12">
                  <p:embed/>
                  <p:pic>
                    <p:nvPicPr>
                      <p:cNvPr id="0" name=""/>
                      <p:cNvPicPr/>
                      <p:nvPr/>
                    </p:nvPicPr>
                    <p:blipFill>
                      <a:blip r:embed="rId9"/>
                      <a:stretch>
                        <a:fillRect/>
                      </a:stretch>
                    </p:blipFill>
                    <p:spPr>
                      <a:xfrm>
                        <a:off x="154671" y="952500"/>
                        <a:ext cx="8450486" cy="3333571"/>
                      </a:xfrm>
                      <a:prstGeom prst="rect">
                        <a:avLst/>
                      </a:prstGeom>
                    </p:spPr>
                  </p:pic>
                </p:oleObj>
              </mc:Fallback>
            </mc:AlternateContent>
          </a:graphicData>
        </a:graphic>
      </p:graphicFrame>
      <p:pic>
        <p:nvPicPr>
          <p:cNvPr id="2458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1600" y="952500"/>
            <a:ext cx="2590800" cy="347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72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234440" y="278908"/>
            <a:ext cx="9509760" cy="1233424"/>
          </a:xfr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ctr"/>
            <a:r>
              <a:rPr lang="en-US" sz="4000" b="1" dirty="0" smtClean="0">
                <a:solidFill>
                  <a:schemeClr val="accent3">
                    <a:lumMod val="50000"/>
                  </a:schemeClr>
                </a:solidFill>
                <a:latin typeface="Tw Cen MT" panose="020B0602020104020603" pitchFamily="34" charset="0"/>
              </a:rPr>
              <a:t>Public Works and Water Resources</a:t>
            </a:r>
            <a:endParaRPr lang="en-US" sz="4000" b="1" dirty="0">
              <a:solidFill>
                <a:schemeClr val="accent3">
                  <a:lumMod val="50000"/>
                </a:schemeClr>
              </a:solidFill>
              <a:latin typeface="Tw Cen MT" panose="020B0602020104020603" pitchFamily="34" charset="0"/>
            </a:endParaRPr>
          </a:p>
        </p:txBody>
      </p:sp>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3219903"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578956003"/>
              </p:ext>
            </p:extLst>
          </p:nvPr>
        </p:nvGraphicFramePr>
        <p:xfrm>
          <a:off x="3448502" y="1142999"/>
          <a:ext cx="8286300" cy="4975010"/>
        </p:xfrm>
        <a:graphic>
          <a:graphicData uri="http://schemas.openxmlformats.org/drawingml/2006/table">
            <a:tbl>
              <a:tblPr/>
              <a:tblGrid>
                <a:gridCol w="784501"/>
                <a:gridCol w="306446"/>
                <a:gridCol w="894822"/>
                <a:gridCol w="563861"/>
                <a:gridCol w="723212"/>
                <a:gridCol w="257415"/>
                <a:gridCol w="821275"/>
                <a:gridCol w="588377"/>
                <a:gridCol w="833534"/>
                <a:gridCol w="245157"/>
                <a:gridCol w="1017400"/>
                <a:gridCol w="245157"/>
                <a:gridCol w="1005143"/>
              </a:tblGrid>
              <a:tr h="221982">
                <a:tc gridSpan="13">
                  <a:txBody>
                    <a:bodyPr/>
                    <a:lstStyle/>
                    <a:p>
                      <a:pPr algn="ctr" fontAlgn="b"/>
                      <a:r>
                        <a:rPr lang="en-US" sz="1000" b="1" i="0" u="none" strike="noStrike" dirty="0">
                          <a:effectLst/>
                          <a:latin typeface="Arial"/>
                        </a:rPr>
                        <a:t>CITY OF SAVANNAH, GEORGIA</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982">
                <a:tc gridSpan="13">
                  <a:txBody>
                    <a:bodyPr/>
                    <a:lstStyle/>
                    <a:p>
                      <a:pPr algn="ctr" fontAlgn="b"/>
                      <a:r>
                        <a:rPr lang="en-US" sz="1000" b="1" i="0" u="none" strike="noStrike">
                          <a:effectLst/>
                          <a:latin typeface="Arial"/>
                        </a:rPr>
                        <a:t>WATER SYSTEM PRODUCTION AND NUMBER OF SYSTEM CUSTOMERS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040">
                <a:tc gridSpan="13">
                  <a:txBody>
                    <a:bodyPr/>
                    <a:lstStyle/>
                    <a:p>
                      <a:pPr algn="ctr" fontAlgn="b"/>
                      <a:r>
                        <a:rPr lang="en-US" sz="1000" b="1" i="0" u="none" strike="noStrike" dirty="0">
                          <a:effectLst/>
                          <a:latin typeface="Arial"/>
                        </a:rPr>
                        <a:t>LAST </a:t>
                      </a:r>
                      <a:r>
                        <a:rPr lang="en-US" sz="1000" b="1" i="0" u="none" strike="noStrike" dirty="0" smtClean="0">
                          <a:effectLst/>
                          <a:latin typeface="Arial"/>
                        </a:rPr>
                        <a:t>10 </a:t>
                      </a:r>
                      <a:r>
                        <a:rPr lang="en-US" sz="1000" b="1" i="0" u="none" strike="noStrike" dirty="0">
                          <a:effectLst/>
                          <a:latin typeface="Arial"/>
                        </a:rPr>
                        <a:t>CALENDAR YEARS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982">
                <a:tc>
                  <a:txBody>
                    <a:bodyPr/>
                    <a:lstStyle/>
                    <a:p>
                      <a:pPr algn="ctr"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21982">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221982">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235040">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gridSpan="3">
                  <a:txBody>
                    <a:bodyPr/>
                    <a:lstStyle/>
                    <a:p>
                      <a:pPr algn="ctr" fontAlgn="b"/>
                      <a:r>
                        <a:rPr lang="en-US" sz="1000" b="1" i="0" u="none" strike="noStrike">
                          <a:effectLst/>
                          <a:latin typeface="Arial"/>
                        </a:rPr>
                        <a:t>Ground Water Production</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gridSpan="3">
                  <a:txBody>
                    <a:bodyPr/>
                    <a:lstStyle/>
                    <a:p>
                      <a:pPr algn="ctr" fontAlgn="b"/>
                      <a:r>
                        <a:rPr lang="en-US" sz="1000" b="1" i="0" u="none" strike="noStrike">
                          <a:effectLst/>
                          <a:latin typeface="Arial"/>
                        </a:rPr>
                        <a:t>Surface Water Production</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r>
              <a:tr h="221982">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Daily</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1"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a:rPr>
                        <a:t>Peak</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Daily</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1"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a:rPr>
                        <a:t>Peak</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Number of</a:t>
                      </a: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Number of</a:t>
                      </a:r>
                    </a:p>
                  </a:txBody>
                  <a:tcPr marL="0" marR="0" marT="0" marB="0" anchor="b">
                    <a:lnL>
                      <a:noFill/>
                    </a:lnL>
                    <a:lnR>
                      <a:noFill/>
                    </a:lnR>
                    <a:lnT>
                      <a:noFill/>
                    </a:lnT>
                    <a:lnB>
                      <a:noFill/>
                    </a:lnB>
                  </a:tcPr>
                </a:tc>
              </a:tr>
              <a:tr h="221982">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Average</a:t>
                      </a: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Day</a:t>
                      </a: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Average</a:t>
                      </a: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Day</a:t>
                      </a: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Water</a:t>
                      </a:r>
                    </a:p>
                  </a:txBody>
                  <a:tcPr marL="0" marR="0" marT="0" marB="0" anchor="b">
                    <a:lnL>
                      <a:noFill/>
                    </a:lnL>
                    <a:lnR>
                      <a:noFill/>
                    </a:lnR>
                    <a:lnT>
                      <a:noFill/>
                    </a:lnT>
                    <a:lnB>
                      <a:noFill/>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Sewer</a:t>
                      </a:r>
                    </a:p>
                  </a:txBody>
                  <a:tcPr marL="0" marR="0" marT="0" marB="0" anchor="b">
                    <a:lnL>
                      <a:noFill/>
                    </a:lnL>
                    <a:lnR>
                      <a:noFill/>
                    </a:lnR>
                    <a:lnT>
                      <a:noFill/>
                    </a:lnT>
                    <a:lnB>
                      <a:noFill/>
                    </a:lnB>
                  </a:tcPr>
                </a:tc>
              </a:tr>
              <a:tr h="261156">
                <a:tc>
                  <a:txBody>
                    <a:bodyPr/>
                    <a:lstStyle/>
                    <a:p>
                      <a:pPr algn="ctr" fontAlgn="b"/>
                      <a:r>
                        <a:rPr lang="en-US" sz="1000" b="1" i="0" u="none" strike="noStrike">
                          <a:effectLst/>
                          <a:latin typeface="Arial"/>
                        </a:rPr>
                        <a:t>Year</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(MGD)</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(MGD)</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(MGD)</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(MGD)</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Accounts</a:t>
                      </a:r>
                      <a:r>
                        <a:rPr lang="en-US" sz="1000" b="1" i="0" u="none" strike="noStrike" baseline="30000">
                          <a:effectLst/>
                          <a:latin typeface="Arial"/>
                        </a:rPr>
                        <a:t>1</a:t>
                      </a:r>
                      <a:endParaRPr lang="en-US" sz="10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1" i="0" u="none" strike="noStrike">
                          <a:effectLst/>
                          <a:latin typeface="Arial"/>
                        </a:rPr>
                        <a:t>Accounts</a:t>
                      </a:r>
                      <a:r>
                        <a:rPr lang="en-US" sz="1000" b="1" i="0" u="none" strike="noStrike" baseline="30000">
                          <a:effectLst/>
                          <a:latin typeface="Arial"/>
                        </a:rPr>
                        <a:t>1</a:t>
                      </a:r>
                      <a:endParaRPr lang="en-US" sz="10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21982">
                <a:tc>
                  <a:txBody>
                    <a:bodyPr/>
                    <a:lstStyle/>
                    <a:p>
                      <a:pPr algn="ctr" fontAlgn="b"/>
                      <a:r>
                        <a:rPr lang="en-US" sz="1000" b="0" i="0" u="none" strike="noStrike">
                          <a:effectLst/>
                          <a:latin typeface="Arial"/>
                        </a:rPr>
                        <a:t>2007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25.59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34.17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29.92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44.06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88,891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86,533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21982">
                <a:tc>
                  <a:txBody>
                    <a:bodyPr/>
                    <a:lstStyle/>
                    <a:p>
                      <a:pPr algn="ctr" fontAlgn="b"/>
                      <a:r>
                        <a:rPr lang="en-US" sz="1000" b="0" i="0" u="none" strike="noStrike">
                          <a:effectLst/>
                          <a:latin typeface="Arial"/>
                        </a:rPr>
                        <a:t>2008</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25.03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33.70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28.43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42.20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90,398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87,975 </a:t>
                      </a:r>
                    </a:p>
                  </a:txBody>
                  <a:tcPr marL="0" marR="0" marT="0" marB="0" anchor="b">
                    <a:lnL>
                      <a:noFill/>
                    </a:lnL>
                    <a:lnR>
                      <a:noFill/>
                    </a:lnR>
                    <a:lnT>
                      <a:noFill/>
                    </a:lnT>
                    <a:lnB>
                      <a:noFill/>
                    </a:lnB>
                  </a:tcPr>
                </a:tc>
              </a:tr>
              <a:tr h="221982">
                <a:tc>
                  <a:txBody>
                    <a:bodyPr/>
                    <a:lstStyle/>
                    <a:p>
                      <a:pPr algn="ctr" fontAlgn="b"/>
                      <a:r>
                        <a:rPr lang="en-US" sz="1000" b="0" i="0" u="none" strike="noStrike">
                          <a:effectLst/>
                          <a:latin typeface="Arial"/>
                        </a:rPr>
                        <a:t>2009</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23.39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31.55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27.51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38.16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91,722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89,162 </a:t>
                      </a:r>
                    </a:p>
                  </a:txBody>
                  <a:tcPr marL="0" marR="0" marT="0" marB="0" anchor="b">
                    <a:lnL>
                      <a:noFill/>
                    </a:lnL>
                    <a:lnR>
                      <a:noFill/>
                    </a:lnR>
                    <a:lnT>
                      <a:noFill/>
                    </a:lnT>
                    <a:lnB>
                      <a:noFill/>
                    </a:lnB>
                  </a:tcPr>
                </a:tc>
              </a:tr>
              <a:tr h="221982">
                <a:tc>
                  <a:txBody>
                    <a:bodyPr/>
                    <a:lstStyle/>
                    <a:p>
                      <a:pPr algn="ctr" fontAlgn="b"/>
                      <a:r>
                        <a:rPr lang="en-US" sz="1000" b="0" i="0" u="none" strike="noStrike">
                          <a:effectLst/>
                          <a:latin typeface="Arial"/>
                        </a:rPr>
                        <a:t>2010</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Arial"/>
                        </a:rPr>
                        <a:t>23.36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32.97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32.53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Arial"/>
                        </a:rPr>
                        <a:t>43.67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91,931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89,388 </a:t>
                      </a:r>
                    </a:p>
                  </a:txBody>
                  <a:tcPr marL="0" marR="0" marT="0" marB="0" anchor="b">
                    <a:lnL>
                      <a:noFill/>
                    </a:lnL>
                    <a:lnR>
                      <a:noFill/>
                    </a:lnR>
                    <a:lnT>
                      <a:noFill/>
                    </a:lnT>
                    <a:lnB>
                      <a:noFill/>
                    </a:lnB>
                  </a:tcPr>
                </a:tc>
              </a:tr>
              <a:tr h="221982">
                <a:tc>
                  <a:txBody>
                    <a:bodyPr/>
                    <a:lstStyle/>
                    <a:p>
                      <a:pPr algn="ctr" fontAlgn="b"/>
                      <a:r>
                        <a:rPr lang="en-US" sz="1000" b="0" i="0" u="none" strike="noStrike">
                          <a:effectLst/>
                          <a:latin typeface="Arial"/>
                        </a:rPr>
                        <a:t>2011</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22.86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31.82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30.00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43.55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92,130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89,573 </a:t>
                      </a:r>
                    </a:p>
                  </a:txBody>
                  <a:tcPr marL="0" marR="0" marT="0" marB="0" anchor="b">
                    <a:lnL>
                      <a:noFill/>
                    </a:lnL>
                    <a:lnR>
                      <a:noFill/>
                    </a:lnR>
                    <a:lnT>
                      <a:noFill/>
                    </a:lnT>
                    <a:lnB>
                      <a:noFill/>
                    </a:lnB>
                  </a:tcPr>
                </a:tc>
              </a:tr>
              <a:tr h="221982">
                <a:tc>
                  <a:txBody>
                    <a:bodyPr/>
                    <a:lstStyle/>
                    <a:p>
                      <a:pPr algn="ctr" fontAlgn="b"/>
                      <a:r>
                        <a:rPr lang="en-US" sz="1000" b="0" i="0" u="none" strike="noStrike">
                          <a:effectLst/>
                          <a:latin typeface="Arial"/>
                        </a:rPr>
                        <a:t>2012</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21.88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29.92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29.11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43.03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92,438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89,882 </a:t>
                      </a:r>
                    </a:p>
                  </a:txBody>
                  <a:tcPr marL="0" marR="0" marT="0" marB="0" anchor="b">
                    <a:lnL>
                      <a:noFill/>
                    </a:lnL>
                    <a:lnR>
                      <a:noFill/>
                    </a:lnR>
                    <a:lnT>
                      <a:noFill/>
                    </a:lnT>
                    <a:lnB>
                      <a:noFill/>
                    </a:lnB>
                  </a:tcPr>
                </a:tc>
              </a:tr>
              <a:tr h="221982">
                <a:tc>
                  <a:txBody>
                    <a:bodyPr/>
                    <a:lstStyle/>
                    <a:p>
                      <a:pPr algn="ctr" fontAlgn="b"/>
                      <a:r>
                        <a:rPr lang="en-US" sz="1000" b="0" i="0" u="none" strike="noStrike">
                          <a:effectLst/>
                          <a:latin typeface="Arial"/>
                        </a:rPr>
                        <a:t>2013</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21.59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31.49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28.70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41.29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92,509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89,939 </a:t>
                      </a:r>
                    </a:p>
                  </a:txBody>
                  <a:tcPr marL="0" marR="0" marT="0" marB="0" anchor="b">
                    <a:lnL>
                      <a:noFill/>
                    </a:lnL>
                    <a:lnR>
                      <a:noFill/>
                    </a:lnR>
                    <a:lnT>
                      <a:noFill/>
                    </a:lnT>
                    <a:lnB>
                      <a:noFill/>
                    </a:lnB>
                  </a:tcPr>
                </a:tc>
              </a:tr>
              <a:tr h="221982">
                <a:tc>
                  <a:txBody>
                    <a:bodyPr/>
                    <a:lstStyle/>
                    <a:p>
                      <a:pPr algn="ctr" fontAlgn="b"/>
                      <a:r>
                        <a:rPr lang="en-US" sz="1000" b="0" i="0" u="none" strike="noStrike">
                          <a:effectLst/>
                          <a:latin typeface="Arial"/>
                        </a:rPr>
                        <a:t>2014</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21.71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31.21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29.89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39.65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93,713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91,141 </a:t>
                      </a:r>
                    </a:p>
                  </a:txBody>
                  <a:tcPr marL="0" marR="0" marT="0" marB="0" anchor="b">
                    <a:lnL>
                      <a:noFill/>
                    </a:lnL>
                    <a:lnR>
                      <a:noFill/>
                    </a:lnR>
                    <a:lnT>
                      <a:noFill/>
                    </a:lnT>
                    <a:lnB>
                      <a:noFill/>
                    </a:lnB>
                  </a:tcPr>
                </a:tc>
              </a:tr>
              <a:tr h="221982">
                <a:tc>
                  <a:txBody>
                    <a:bodyPr/>
                    <a:lstStyle/>
                    <a:p>
                      <a:pPr algn="ctr" fontAlgn="b"/>
                      <a:r>
                        <a:rPr lang="en-US" sz="1000" b="0" i="0" u="none" strike="noStrike">
                          <a:effectLst/>
                          <a:latin typeface="Arial"/>
                        </a:rPr>
                        <a:t>2015</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20.42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28.79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30.71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42.36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94,545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91,955 </a:t>
                      </a:r>
                    </a:p>
                  </a:txBody>
                  <a:tcPr marL="0" marR="0" marT="0" marB="0" anchor="b">
                    <a:lnL>
                      <a:noFill/>
                    </a:lnL>
                    <a:lnR>
                      <a:noFill/>
                    </a:lnR>
                    <a:lnT>
                      <a:noFill/>
                    </a:lnT>
                    <a:lnB>
                      <a:noFill/>
                    </a:lnB>
                  </a:tcPr>
                </a:tc>
              </a:tr>
              <a:tr h="221982">
                <a:tc>
                  <a:txBody>
                    <a:bodyPr/>
                    <a:lstStyle/>
                    <a:p>
                      <a:pPr algn="ctr" fontAlgn="b"/>
                      <a:r>
                        <a:rPr lang="en-US" sz="1000" b="0" i="0" u="none" strike="noStrike">
                          <a:effectLst/>
                          <a:latin typeface="Arial"/>
                        </a:rPr>
                        <a:t>2016</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22.44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30.75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34.18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51.11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95,228 </a:t>
                      </a: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r>
                        <a:rPr lang="en-US" sz="1000" b="0" i="0" u="none" strike="noStrike">
                          <a:effectLst/>
                          <a:latin typeface="Arial"/>
                        </a:rPr>
                        <a:t>93,302 </a:t>
                      </a:r>
                    </a:p>
                  </a:txBody>
                  <a:tcPr marL="0" marR="0" marT="0" marB="0" anchor="b">
                    <a:lnL>
                      <a:noFill/>
                    </a:lnL>
                    <a:lnR>
                      <a:noFill/>
                    </a:lnR>
                    <a:lnT>
                      <a:noFill/>
                    </a:lnT>
                    <a:lnB>
                      <a:noFill/>
                    </a:lnB>
                  </a:tcPr>
                </a:tc>
              </a:tr>
              <a:tr h="221982">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Arial"/>
                      </a:endParaRPr>
                    </a:p>
                  </a:txBody>
                  <a:tcPr marL="0" marR="0" marT="0" marB="0" anchor="b">
                    <a:lnL>
                      <a:noFill/>
                    </a:lnL>
                    <a:lnR>
                      <a:noFill/>
                    </a:lnR>
                    <a:lnT>
                      <a:noFill/>
                    </a:lnT>
                    <a:lnB>
                      <a:noFill/>
                    </a:lnB>
                  </a:tcPr>
                </a:tc>
              </a:tr>
              <a:tr h="248098">
                <a:tc>
                  <a:txBody>
                    <a:bodyPr/>
                    <a:lstStyle/>
                    <a:p>
                      <a:pPr algn="r" fontAlgn="b"/>
                      <a:r>
                        <a:rPr lang="en-US" sz="1000" b="0" i="0" u="none" strike="noStrike" baseline="30000">
                          <a:effectLst/>
                          <a:latin typeface="Arial"/>
                        </a:rPr>
                        <a:t>1</a:t>
                      </a:r>
                      <a:endParaRPr lang="en-US" sz="1000" b="0" i="0" u="none" strike="noStrike">
                        <a:effectLst/>
                        <a:latin typeface="Arial"/>
                      </a:endParaRPr>
                    </a:p>
                  </a:txBody>
                  <a:tcPr marL="0" marR="0" marT="0" marB="0" anchor="b">
                    <a:lnL>
                      <a:noFill/>
                    </a:lnL>
                    <a:lnR>
                      <a:noFill/>
                    </a:lnR>
                    <a:lnT>
                      <a:noFill/>
                    </a:lnT>
                    <a:lnB>
                      <a:noFill/>
                    </a:lnB>
                  </a:tcPr>
                </a:tc>
                <a:tc gridSpan="10">
                  <a:txBody>
                    <a:bodyPr/>
                    <a:lstStyle/>
                    <a:p>
                      <a:pPr algn="l" fontAlgn="b"/>
                      <a:r>
                        <a:rPr lang="en-US" sz="1000" b="0" i="0" u="none" strike="noStrike">
                          <a:effectLst/>
                          <a:latin typeface="Arial"/>
                        </a:rPr>
                        <a:t>Water and Sewer account counts based on the total dwelling units served.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dirty="0">
                        <a:effectLst/>
                        <a:latin typeface="Arial"/>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78617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693003"/>
            <a:ext cx="11201400" cy="830997"/>
          </a:xfrm>
          <a:prstGeom prst="rect">
            <a:avLst/>
          </a:prstGeom>
          <a:noFill/>
        </p:spPr>
        <p:txBody>
          <a:bodyPr wrap="square" rtlCol="0">
            <a:spAutoFit/>
          </a:bodyPr>
          <a:lstStyle/>
          <a:p>
            <a:r>
              <a:rPr lang="en-US" sz="48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Strategies for Water and Sewer Rates</a:t>
            </a:r>
            <a:endParaRPr lang="en-US" sz="48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8" name="Straight Connector 17"/>
          <p:cNvCxnSpPr/>
          <p:nvPr/>
        </p:nvCxnSpPr>
        <p:spPr>
          <a:xfrm>
            <a:off x="3886200" y="1447800"/>
            <a:ext cx="0" cy="4724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1828800"/>
            <a:ext cx="8915400" cy="2862322"/>
          </a:xfrm>
          <a:prstGeom prst="rect">
            <a:avLst/>
          </a:prstGeom>
          <a:solidFill>
            <a:schemeClr val="bg1"/>
          </a:solidFill>
        </p:spPr>
        <p:txBody>
          <a:bodyPr wrap="square" rtlCol="0">
            <a:spAutoFit/>
          </a:bodyPr>
          <a:lstStyle/>
          <a:p>
            <a:pPr marL="342900" indent="-342900">
              <a:buFont typeface="+mj-lt"/>
              <a:buAutoNum type="arabicPeriod"/>
            </a:pPr>
            <a:r>
              <a:rPr lang="en-US" sz="2000" b="1" dirty="0" smtClean="0">
                <a:latin typeface="Arial" panose="020B0604020202020204" pitchFamily="34" charset="0"/>
                <a:cs typeface="Arial" panose="020B0604020202020204" pitchFamily="34" charset="0"/>
              </a:rPr>
              <a:t>The water and sewer fund should be self supporting</a:t>
            </a:r>
          </a:p>
          <a:p>
            <a:pPr marL="800100" lvl="1" indent="-34290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New growth pays its own way – connection fees, tap fees, etc.</a:t>
            </a:r>
          </a:p>
          <a:p>
            <a:pPr marL="800100" lvl="1" indent="-34290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Maintenance and repairs should be fully funded in order to           provide for efficient system operations</a:t>
            </a:r>
          </a:p>
          <a:p>
            <a:pPr marL="342900" indent="-342900">
              <a:buFont typeface="+mj-lt"/>
              <a:buAutoNum type="arabicPeriod"/>
            </a:pPr>
            <a:r>
              <a:rPr lang="en-US" sz="2000" b="1" dirty="0" smtClean="0">
                <a:latin typeface="Arial" panose="020B0604020202020204" pitchFamily="34" charset="0"/>
                <a:cs typeface="Arial" panose="020B0604020202020204" pitchFamily="34" charset="0"/>
              </a:rPr>
              <a:t>Systematic, small rate adjustments </a:t>
            </a:r>
            <a:r>
              <a:rPr lang="en-US" sz="2000" dirty="0" smtClean="0">
                <a:latin typeface="Arial" panose="020B0604020202020204" pitchFamily="34" charset="0"/>
                <a:cs typeface="Arial" panose="020B0604020202020204" pitchFamily="34" charset="0"/>
              </a:rPr>
              <a:t>as opposed to large,                 haphazard increases</a:t>
            </a:r>
          </a:p>
          <a:p>
            <a:pPr marL="342900" indent="-342900">
              <a:buFont typeface="+mj-lt"/>
              <a:buAutoNum type="arabicPeriod"/>
            </a:pPr>
            <a:r>
              <a:rPr lang="en-US" sz="2000" b="1" dirty="0" smtClean="0">
                <a:latin typeface="Arial" panose="020B0604020202020204" pitchFamily="34" charset="0"/>
                <a:cs typeface="Arial" panose="020B0604020202020204" pitchFamily="34" charset="0"/>
              </a:rPr>
              <a:t>Limited reliance on borrowed funds</a:t>
            </a:r>
            <a:r>
              <a:rPr lang="en-US" sz="2000" dirty="0" smtClean="0">
                <a:latin typeface="Arial" panose="020B0604020202020204" pitchFamily="34" charset="0"/>
                <a:cs typeface="Arial" panose="020B0604020202020204" pitchFamily="34" charset="0"/>
              </a:rPr>
              <a:t>; however, financial conditions           should allow for inexpensive credit when required (bond rating)</a:t>
            </a:r>
          </a:p>
          <a:p>
            <a:pPr marL="342900" indent="-342900">
              <a:buFont typeface="+mj-lt"/>
              <a:buAutoNum type="arabicPeriod"/>
            </a:pPr>
            <a:r>
              <a:rPr lang="en-US" sz="2000" b="1" dirty="0" smtClean="0">
                <a:latin typeface="Arial" panose="020B0604020202020204" pitchFamily="34" charset="0"/>
                <a:cs typeface="Arial" panose="020B0604020202020204" pitchFamily="34" charset="0"/>
              </a:rPr>
              <a:t>Long term planning </a:t>
            </a:r>
            <a:r>
              <a:rPr lang="en-US" sz="2000" dirty="0" smtClean="0">
                <a:latin typeface="Arial" panose="020B0604020202020204" pitchFamily="34" charset="0"/>
                <a:cs typeface="Arial" panose="020B0604020202020204" pitchFamily="34" charset="0"/>
              </a:rPr>
              <a:t>to provide funding for the capital needs of the fund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397" y="1871472"/>
            <a:ext cx="3733800" cy="209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03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457200"/>
            <a:ext cx="10134600" cy="4955203"/>
          </a:xfrm>
          <a:prstGeom prst="rect">
            <a:avLst/>
          </a:prstGeom>
          <a:solidFill>
            <a:schemeClr val="bg1"/>
          </a:solidFill>
        </p:spPr>
        <p:txBody>
          <a:bodyPr wrap="square" rtlCol="0">
            <a:spAutoFit/>
          </a:bodyPr>
          <a:lstStyle/>
          <a:p>
            <a:pPr algn="ctr"/>
            <a:r>
              <a:rPr lang="en-US" sz="44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and Sewer Rate Setting</a:t>
            </a:r>
          </a:p>
          <a:p>
            <a:pPr algn="ctr"/>
            <a:endParaRPr lang="en-US" sz="28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dirty="0" smtClean="0">
                <a:solidFill>
                  <a:schemeClr val="accent3">
                    <a:lumMod val="50000"/>
                  </a:schemeClr>
                </a:solidFill>
                <a:latin typeface="Arial" panose="020B0604020202020204" pitchFamily="34" charset="0"/>
                <a:cs typeface="Arial" panose="020B0604020202020204" pitchFamily="34" charset="0"/>
              </a:rPr>
              <a:t>Encompasses the following:</a:t>
            </a:r>
          </a:p>
          <a:p>
            <a:endParaRPr lang="en-US" sz="2400" dirty="0" smtClean="0">
              <a:solidFill>
                <a:schemeClr val="accent3">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Assumptions for new growth</a:t>
            </a:r>
          </a:p>
          <a:p>
            <a:pPr marL="457200" indent="-457200">
              <a:buFont typeface="Arial" panose="020B0604020202020204"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Assumptions for water/sewer usage</a:t>
            </a:r>
          </a:p>
          <a:p>
            <a:pPr marL="457200" indent="-457200">
              <a:buFont typeface="Arial" panose="020B0604020202020204"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Assumptions for increased costs</a:t>
            </a:r>
          </a:p>
          <a:p>
            <a:pPr marL="457200" indent="-457200">
              <a:buFont typeface="Arial" panose="020B0604020202020204"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Assumptions for rate increases</a:t>
            </a:r>
          </a:p>
          <a:p>
            <a:pPr marL="457200" indent="-457200">
              <a:buFont typeface="Arial" panose="020B0604020202020204"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Assumptions for capital needs</a:t>
            </a:r>
          </a:p>
          <a:p>
            <a:pPr marL="457200" indent="-457200">
              <a:buFont typeface="Arial" panose="020B0604020202020204"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Assumptions for borrowing costs</a:t>
            </a:r>
          </a:p>
          <a:p>
            <a:pPr marL="457200" indent="-457200">
              <a:buFont typeface="Arial" panose="020B0604020202020204"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Cash flow needs</a:t>
            </a:r>
          </a:p>
          <a:p>
            <a:pPr marL="457200" indent="-457200">
              <a:buFont typeface="Arial" panose="020B0604020202020204"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Coverage requirements for bond covenants</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4826833" cy="3200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886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304800"/>
            <a:ext cx="10439400" cy="707886"/>
          </a:xfrm>
          <a:prstGeom prst="rect">
            <a:avLst/>
          </a:prstGeom>
          <a:noFill/>
        </p:spPr>
        <p:txBody>
          <a:bodyPr wrap="square" rtlCol="0">
            <a:spAutoFit/>
          </a:bodyPr>
          <a:lstStyle/>
          <a:p>
            <a:pPr algn="ctr"/>
            <a:r>
              <a:rPr lang="en-US" sz="4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and Sewer Operating Net Revenues</a:t>
            </a:r>
            <a:endParaRPr lang="en-US" sz="4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71649143"/>
              </p:ext>
            </p:extLst>
          </p:nvPr>
        </p:nvGraphicFramePr>
        <p:xfrm>
          <a:off x="1447801" y="1066808"/>
          <a:ext cx="9049554" cy="4899553"/>
        </p:xfrm>
        <a:graphic>
          <a:graphicData uri="http://schemas.openxmlformats.org/drawingml/2006/table">
            <a:tbl>
              <a:tblPr/>
              <a:tblGrid>
                <a:gridCol w="573325"/>
                <a:gridCol w="2259579"/>
                <a:gridCol w="1101685"/>
                <a:gridCol w="1101685"/>
                <a:gridCol w="1180377"/>
                <a:gridCol w="1101685"/>
                <a:gridCol w="865609"/>
                <a:gridCol w="865609"/>
              </a:tblGrid>
              <a:tr h="220350">
                <a:tc gridSpan="8">
                  <a:txBody>
                    <a:bodyPr/>
                    <a:lstStyle/>
                    <a:p>
                      <a:pPr algn="ctr" fontAlgn="b"/>
                      <a:r>
                        <a:rPr lang="en-US" sz="1200" b="1" i="0" u="none" strike="noStrike" dirty="0">
                          <a:solidFill>
                            <a:srgbClr val="000000"/>
                          </a:solidFill>
                          <a:effectLst/>
                          <a:latin typeface="Arial"/>
                        </a:rPr>
                        <a:t>Projected Coverage for Water and Sewer Fund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350">
                <a:tc gridSpan="8">
                  <a:txBody>
                    <a:bodyPr/>
                    <a:lstStyle/>
                    <a:p>
                      <a:pPr algn="ctr" fontAlgn="b"/>
                      <a:r>
                        <a:rPr lang="en-US" sz="1200" b="1" i="0" u="none" strike="noStrike">
                          <a:solidFill>
                            <a:srgbClr val="000000"/>
                          </a:solidFill>
                          <a:effectLst/>
                          <a:latin typeface="Arial"/>
                        </a:rPr>
                        <a:t>Years ended December 31</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350">
                <a:tc gridSpan="8">
                  <a:txBody>
                    <a:bodyPr/>
                    <a:lstStyle/>
                    <a:p>
                      <a:pPr algn="ctr" fontAlgn="b"/>
                      <a:r>
                        <a:rPr lang="en-US" sz="1200" b="1" i="0" u="none" strike="noStrike">
                          <a:solidFill>
                            <a:srgbClr val="000000"/>
                          </a:solidFill>
                          <a:effectLst/>
                          <a:latin typeface="Arial"/>
                        </a:rPr>
                        <a:t>Amounts in Thousands (000)</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4397">
                <a:tc>
                  <a:txBody>
                    <a:bodyPr/>
                    <a:lstStyle/>
                    <a:p>
                      <a:pPr algn="ctr" fontAlgn="b"/>
                      <a:endParaRPr lang="en-US" sz="12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12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12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12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12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12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12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1200" b="1" i="0" u="none" strike="noStrike">
                        <a:solidFill>
                          <a:srgbClr val="000000"/>
                        </a:solidFill>
                        <a:effectLst/>
                        <a:latin typeface="Arial"/>
                      </a:endParaRPr>
                    </a:p>
                  </a:txBody>
                  <a:tcPr marL="0" marR="0" marT="0" marB="0" anchor="b">
                    <a:lnL>
                      <a:noFill/>
                    </a:lnL>
                    <a:lnR>
                      <a:noFill/>
                    </a:lnR>
                    <a:lnT>
                      <a:noFill/>
                    </a:lnT>
                    <a:lnB>
                      <a:noFill/>
                    </a:lnB>
                  </a:tcPr>
                </a:tc>
              </a:tr>
              <a:tr h="220350">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Actual</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Actual</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Actual</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Actual</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Projected</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Projected</a:t>
                      </a:r>
                    </a:p>
                  </a:txBody>
                  <a:tcPr marL="0" marR="0" marT="0" marB="0" anchor="b">
                    <a:lnL>
                      <a:noFill/>
                    </a:lnL>
                    <a:lnR>
                      <a:noFill/>
                    </a:lnR>
                    <a:lnT>
                      <a:noFill/>
                    </a:lnT>
                    <a:lnB>
                      <a:noFill/>
                    </a:lnB>
                  </a:tcPr>
                </a:tc>
              </a:tr>
              <a:tr h="220350">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2013</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2014</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2015</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2016</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2017</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2018</a:t>
                      </a:r>
                    </a:p>
                  </a:txBody>
                  <a:tcPr marL="0" marR="0" marT="0" marB="0" anchor="b">
                    <a:lnL>
                      <a:noFill/>
                    </a:lnL>
                    <a:lnR>
                      <a:noFill/>
                    </a:lnR>
                    <a:lnT>
                      <a:noFill/>
                    </a:lnT>
                    <a:lnB>
                      <a:noFill/>
                    </a:lnB>
                  </a:tcPr>
                </a:tc>
              </a:tr>
              <a:tr h="324045">
                <a:tc gridSpan="2">
                  <a:txBody>
                    <a:bodyPr/>
                    <a:lstStyle/>
                    <a:p>
                      <a:pPr algn="l" fontAlgn="b"/>
                      <a:r>
                        <a:rPr lang="en-US" sz="1200" b="0" i="0" u="none" strike="noStrike">
                          <a:solidFill>
                            <a:srgbClr val="000000"/>
                          </a:solidFill>
                          <a:effectLst/>
                          <a:latin typeface="Arial"/>
                        </a:rPr>
                        <a:t>Water sales</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Arial"/>
                        </a:rPr>
                        <a:t> $         20,230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         19,488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           19,018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         21,894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    21,860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    22,639 </a:t>
                      </a:r>
                    </a:p>
                  </a:txBody>
                  <a:tcPr marL="0" marR="0" marT="0" marB="0" anchor="b">
                    <a:lnL>
                      <a:noFill/>
                    </a:lnL>
                    <a:lnR>
                      <a:noFill/>
                    </a:lnR>
                    <a:lnT>
                      <a:noFill/>
                    </a:lnT>
                    <a:lnB>
                      <a:noFill/>
                    </a:lnB>
                  </a:tcPr>
                </a:tc>
              </a:tr>
              <a:tr h="220350">
                <a:tc gridSpan="2">
                  <a:txBody>
                    <a:bodyPr/>
                    <a:lstStyle/>
                    <a:p>
                      <a:pPr algn="l" fontAlgn="b"/>
                      <a:r>
                        <a:rPr lang="en-US" sz="1200" b="0" i="0" u="none" strike="noStrike">
                          <a:solidFill>
                            <a:srgbClr val="000000"/>
                          </a:solidFill>
                          <a:effectLst/>
                          <a:latin typeface="Arial"/>
                        </a:rPr>
                        <a:t>Sewer sales</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Arial"/>
                        </a:rPr>
                        <a:t>            31,587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32,731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33,116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36,097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37,842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39,129 </a:t>
                      </a:r>
                    </a:p>
                  </a:txBody>
                  <a:tcPr marL="0" marR="0" marT="0" marB="0" anchor="b">
                    <a:lnL>
                      <a:noFill/>
                    </a:lnL>
                    <a:lnR>
                      <a:noFill/>
                    </a:lnR>
                    <a:lnT>
                      <a:noFill/>
                    </a:lnT>
                    <a:lnB>
                      <a:noFill/>
                    </a:lnB>
                  </a:tcPr>
                </a:tc>
              </a:tr>
              <a:tr h="220350">
                <a:tc gridSpan="2">
                  <a:txBody>
                    <a:bodyPr/>
                    <a:lstStyle/>
                    <a:p>
                      <a:pPr algn="l" fontAlgn="b"/>
                      <a:r>
                        <a:rPr lang="en-US" sz="1200" b="0" i="0" u="none" strike="noStrike">
                          <a:solidFill>
                            <a:srgbClr val="000000"/>
                          </a:solidFill>
                          <a:effectLst/>
                          <a:latin typeface="Arial"/>
                        </a:rPr>
                        <a:t>Connection fees</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Arial"/>
                        </a:rPr>
                        <a:t>              3,951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4,897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4,791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4,136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4,222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4,222 </a:t>
                      </a:r>
                    </a:p>
                  </a:txBody>
                  <a:tcPr marL="0" marR="0" marT="0" marB="0" anchor="b">
                    <a:lnL>
                      <a:noFill/>
                    </a:lnL>
                    <a:lnR>
                      <a:noFill/>
                    </a:lnR>
                    <a:lnT>
                      <a:noFill/>
                    </a:lnT>
                    <a:lnB>
                      <a:noFill/>
                    </a:lnB>
                  </a:tcPr>
                </a:tc>
              </a:tr>
              <a:tr h="220350">
                <a:tc gridSpan="2">
                  <a:txBody>
                    <a:bodyPr/>
                    <a:lstStyle/>
                    <a:p>
                      <a:pPr algn="l" fontAlgn="b"/>
                      <a:r>
                        <a:rPr lang="en-US" sz="1200" b="0" i="0" u="none" strike="noStrike">
                          <a:solidFill>
                            <a:srgbClr val="000000"/>
                          </a:solidFill>
                          <a:effectLst/>
                          <a:latin typeface="Arial"/>
                        </a:rPr>
                        <a:t>Miscellaneous</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Arial"/>
                        </a:rPr>
                        <a:t>              1,317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4,802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4,745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4,060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4,922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5,053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20350">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Gross revenue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57,085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61,918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61,670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66,187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68,846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71,043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350">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20350">
                <a:tc gridSpan="2">
                  <a:txBody>
                    <a:bodyPr/>
                    <a:lstStyle/>
                    <a:p>
                      <a:pPr algn="l" fontAlgn="b"/>
                      <a:r>
                        <a:rPr lang="en-US" sz="1200" b="0" i="0" u="none" strike="noStrike">
                          <a:solidFill>
                            <a:srgbClr val="000000"/>
                          </a:solidFill>
                          <a:effectLst/>
                          <a:latin typeface="Arial"/>
                        </a:rPr>
                        <a:t>Operating expenses</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Arial"/>
                        </a:rPr>
                        <a:t>            37,134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38,851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40,841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40,340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43,597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45,467 </a:t>
                      </a:r>
                    </a:p>
                  </a:txBody>
                  <a:tcPr marL="0" marR="0" marT="0" marB="0" anchor="b">
                    <a:lnL>
                      <a:noFill/>
                    </a:lnL>
                    <a:lnR>
                      <a:noFill/>
                    </a:lnR>
                    <a:lnT>
                      <a:noFill/>
                    </a:lnT>
                    <a:lnB>
                      <a:noFill/>
                    </a:lnB>
                  </a:tcPr>
                </a:tc>
              </a:tr>
              <a:tr h="220350">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20350">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Net revenue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19,951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23,067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20,829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25,847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25,249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25,576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350">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20350">
                <a:tc gridSpan="2">
                  <a:txBody>
                    <a:bodyPr/>
                    <a:lstStyle/>
                    <a:p>
                      <a:pPr algn="l" fontAlgn="b"/>
                      <a:r>
                        <a:rPr lang="en-US" sz="1200" b="0" i="0" u="none" strike="noStrike">
                          <a:solidFill>
                            <a:srgbClr val="000000"/>
                          </a:solidFill>
                          <a:effectLst/>
                          <a:latin typeface="Arial"/>
                        </a:rPr>
                        <a:t>Debt service</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Arial"/>
                        </a:rPr>
                        <a:t>              2,360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4,760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4,537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6,037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3,231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4,851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72198">
                <a:tc>
                  <a:txBody>
                    <a:bodyPr/>
                    <a:lstStyle/>
                    <a:p>
                      <a:pPr algn="l" fontAlgn="b"/>
                      <a:r>
                        <a:rPr lang="en-US" sz="1200" b="0" i="0" u="none" strike="noStrike">
                          <a:solidFill>
                            <a:srgbClr val="000000"/>
                          </a:solidFill>
                          <a:effectLst/>
                          <a:latin typeface="Arial"/>
                        </a:rPr>
                        <a:t>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Arial"/>
                        </a:rPr>
                        <a:t>Total debt service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              2,360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4,760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4,537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6,037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3,231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4,851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350">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33313">
                <a:tc gridSpan="2">
                  <a:txBody>
                    <a:bodyPr/>
                    <a:lstStyle/>
                    <a:p>
                      <a:pPr algn="l" fontAlgn="b"/>
                      <a:r>
                        <a:rPr lang="en-US" sz="1200" b="0" i="0" u="none" strike="noStrike" dirty="0">
                          <a:solidFill>
                            <a:srgbClr val="000000"/>
                          </a:solidFill>
                          <a:effectLst/>
                          <a:latin typeface="Arial"/>
                        </a:rPr>
                        <a:t>Amount available for capital program</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Arial"/>
                        </a:rPr>
                        <a:t> $         17,591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18,307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16,293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19,810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22,018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 $    20,725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132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42999" y="457200"/>
            <a:ext cx="9742191" cy="707886"/>
          </a:xfrm>
          <a:prstGeom prst="rect">
            <a:avLst/>
          </a:prstGeom>
          <a:noFill/>
        </p:spPr>
        <p:txBody>
          <a:bodyPr wrap="square" rtlCol="0">
            <a:spAutoFit/>
          </a:bodyPr>
          <a:lstStyle/>
          <a:p>
            <a:pPr algn="ctr"/>
            <a:r>
              <a:rPr lang="en-US" sz="4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and Sewer Debt Outstanding</a:t>
            </a:r>
            <a:endParaRPr lang="en-US" sz="4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p:cNvSpPr txBox="1"/>
          <p:nvPr/>
        </p:nvSpPr>
        <p:spPr>
          <a:xfrm>
            <a:off x="1448790" y="4829708"/>
            <a:ext cx="10066446" cy="1477328"/>
          </a:xfrm>
          <a:prstGeom prst="rect">
            <a:avLst/>
          </a:prstGeom>
          <a:solidFill>
            <a:schemeClr val="bg1">
              <a:alpha val="75000"/>
            </a:schemeClr>
          </a:solidFill>
        </p:spPr>
        <p:txBody>
          <a:bodyPr wrap="square" rtlCol="0">
            <a:spAutoFit/>
          </a:bodyPr>
          <a:lstStyle/>
          <a:p>
            <a:r>
              <a:rPr lang="en-US" dirty="0" smtClean="0">
                <a:solidFill>
                  <a:schemeClr val="accent3">
                    <a:lumMod val="50000"/>
                  </a:schemeClr>
                </a:solidFill>
                <a:latin typeface="Arial" panose="020B0604020202020204" pitchFamily="34" charset="0"/>
                <a:cs typeface="Arial" panose="020B0604020202020204" pitchFamily="34" charset="0"/>
              </a:rPr>
              <a:t>In addition to the payable amounts listed above, the fund has contracted with GEFA (Georgia Environmental Finance Authority) for a $28 million loan to construct a new </a:t>
            </a:r>
            <a:r>
              <a:rPr lang="en-US" dirty="0" err="1" smtClean="0">
                <a:solidFill>
                  <a:schemeClr val="accent3">
                    <a:lumMod val="50000"/>
                  </a:schemeClr>
                </a:solidFill>
                <a:latin typeface="Arial" panose="020B0604020202020204" pitchFamily="34" charset="0"/>
                <a:cs typeface="Arial" panose="020B0604020202020204" pitchFamily="34" charset="0"/>
              </a:rPr>
              <a:t>biosolids</a:t>
            </a:r>
            <a:r>
              <a:rPr lang="en-US" dirty="0" smtClean="0">
                <a:solidFill>
                  <a:schemeClr val="accent3">
                    <a:lumMod val="50000"/>
                  </a:schemeClr>
                </a:solidFill>
                <a:latin typeface="Arial" panose="020B0604020202020204" pitchFamily="34" charset="0"/>
                <a:cs typeface="Arial" panose="020B0604020202020204" pitchFamily="34" charset="0"/>
              </a:rPr>
              <a:t> handling facility at the President Street Wastewater Treatment Plant. The City began drawing down this loan in 2017 and will begin debt service payments at the time of facility completion at 1.03% interest. This project was necessary due to federal clean air standards.</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1100877" y="1296390"/>
            <a:ext cx="10066446" cy="1200329"/>
          </a:xfrm>
          <a:prstGeom prst="rect">
            <a:avLst/>
          </a:prstGeom>
          <a:solidFill>
            <a:schemeClr val="bg1">
              <a:alpha val="75000"/>
            </a:schemeClr>
          </a:solidFill>
        </p:spPr>
        <p:txBody>
          <a:bodyPr wrap="square" rtlCol="0">
            <a:spAutoFit/>
          </a:bodyPr>
          <a:lstStyle/>
          <a:p>
            <a:r>
              <a:rPr lang="en-US" dirty="0" smtClean="0">
                <a:solidFill>
                  <a:schemeClr val="accent3">
                    <a:lumMod val="50000"/>
                  </a:schemeClr>
                </a:solidFill>
                <a:latin typeface="Arial" panose="020B0604020202020204" pitchFamily="34" charset="0"/>
                <a:cs typeface="Arial" panose="020B0604020202020204" pitchFamily="34" charset="0"/>
              </a:rPr>
              <a:t>The Water and Sewer system issues revenue bonds to raise funds within the capital markets. These bonds are issued by the City of Savannah and are security solely by the net revenues of water and sewer system. The system receives its own credit rating as such from the major rating agencies. The current bond ratings are: </a:t>
            </a:r>
            <a:r>
              <a:rPr lang="en-US" dirty="0" err="1" smtClean="0">
                <a:solidFill>
                  <a:schemeClr val="accent3">
                    <a:lumMod val="50000"/>
                  </a:schemeClr>
                </a:solidFill>
                <a:latin typeface="Arial" panose="020B0604020202020204" pitchFamily="34" charset="0"/>
                <a:cs typeface="Arial" panose="020B0604020202020204" pitchFamily="34" charset="0"/>
              </a:rPr>
              <a:t>Moodys</a:t>
            </a:r>
            <a:r>
              <a:rPr lang="en-US" dirty="0" smtClean="0">
                <a:solidFill>
                  <a:schemeClr val="accent3">
                    <a:lumMod val="50000"/>
                  </a:schemeClr>
                </a:solidFill>
                <a:latin typeface="Arial" panose="020B0604020202020204" pitchFamily="34" charset="0"/>
                <a:cs typeface="Arial" panose="020B0604020202020204" pitchFamily="34" charset="0"/>
              </a:rPr>
              <a:t> (Aa1) and Standard &amp; </a:t>
            </a:r>
            <a:r>
              <a:rPr lang="en-US" dirty="0" err="1" smtClean="0">
                <a:solidFill>
                  <a:schemeClr val="accent3">
                    <a:lumMod val="50000"/>
                  </a:schemeClr>
                </a:solidFill>
                <a:latin typeface="Arial" panose="020B0604020202020204" pitchFamily="34" charset="0"/>
                <a:cs typeface="Arial" panose="020B0604020202020204" pitchFamily="34" charset="0"/>
              </a:rPr>
              <a:t>Poors</a:t>
            </a:r>
            <a:r>
              <a:rPr lang="en-US" dirty="0" smtClean="0">
                <a:solidFill>
                  <a:schemeClr val="accent3">
                    <a:lumMod val="50000"/>
                  </a:schemeClr>
                </a:solidFill>
                <a:latin typeface="Arial" panose="020B0604020202020204" pitchFamily="34" charset="0"/>
                <a:cs typeface="Arial" panose="020B0604020202020204" pitchFamily="34" charset="0"/>
              </a:rPr>
              <a:t> (AA+)</a:t>
            </a:r>
            <a:endParaRPr lang="en-US" dirty="0">
              <a:solidFill>
                <a:schemeClr val="accent3">
                  <a:lumMod val="50000"/>
                </a:schemeClr>
              </a:solidFill>
              <a:latin typeface="Arial" panose="020B0604020202020204" pitchFamily="34" charset="0"/>
              <a:cs typeface="Arial" panose="020B0604020202020204" pitchFamily="34" charset="0"/>
            </a:endParaRPr>
          </a:p>
        </p:txBody>
      </p:sp>
      <p:pic>
        <p:nvPicPr>
          <p:cNvPr id="719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224" y="2780942"/>
            <a:ext cx="9820967" cy="15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20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0" y="152400"/>
            <a:ext cx="7391400" cy="707886"/>
          </a:xfrm>
          <a:prstGeom prst="rect">
            <a:avLst/>
          </a:prstGeom>
          <a:noFill/>
        </p:spPr>
        <p:txBody>
          <a:bodyPr wrap="square" rtlCol="0">
            <a:spAutoFit/>
          </a:bodyPr>
          <a:lstStyle/>
          <a:p>
            <a:pPr algn="ctr"/>
            <a:r>
              <a:rPr lang="en-US" sz="4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and Sewer Capital Plan</a:t>
            </a:r>
            <a:endParaRPr lang="en-US" sz="4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10006230"/>
              </p:ext>
            </p:extLst>
          </p:nvPr>
        </p:nvGraphicFramePr>
        <p:xfrm>
          <a:off x="76200" y="838200"/>
          <a:ext cx="11525863" cy="3784612"/>
        </p:xfrm>
        <a:graphic>
          <a:graphicData uri="http://schemas.openxmlformats.org/presentationml/2006/ole">
            <mc:AlternateContent xmlns:mc="http://schemas.openxmlformats.org/markup-compatibility/2006">
              <mc:Choice xmlns:v="urn:schemas-microsoft-com:vml" Requires="v">
                <p:oleObj spid="_x0000_s8233" name="Worksheet" r:id="rId5" imgW="10848870" imgH="3562440" progId="Excel.Sheet.12">
                  <p:embed/>
                </p:oleObj>
              </mc:Choice>
              <mc:Fallback>
                <p:oleObj name="Worksheet" r:id="rId5" imgW="10848870" imgH="3562440" progId="Excel.Sheet.12">
                  <p:embed/>
                  <p:pic>
                    <p:nvPicPr>
                      <p:cNvPr id="0" name=""/>
                      <p:cNvPicPr/>
                      <p:nvPr/>
                    </p:nvPicPr>
                    <p:blipFill>
                      <a:blip r:embed="rId6"/>
                      <a:stretch>
                        <a:fillRect/>
                      </a:stretch>
                    </p:blipFill>
                    <p:spPr>
                      <a:xfrm>
                        <a:off x="76200" y="838200"/>
                        <a:ext cx="11525863" cy="3784612"/>
                      </a:xfrm>
                      <a:prstGeom prst="rect">
                        <a:avLst/>
                      </a:prstGeom>
                    </p:spPr>
                  </p:pic>
                </p:oleObj>
              </mc:Fallback>
            </mc:AlternateContent>
          </a:graphicData>
        </a:graphic>
      </p:graphicFrame>
      <p:pic>
        <p:nvPicPr>
          <p:cNvPr id="8212"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488" y="4713439"/>
            <a:ext cx="7627938"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4400" y="4953000"/>
            <a:ext cx="34575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8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334000"/>
            <a:ext cx="1447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 y="5638800"/>
            <a:ext cx="1082892" cy="1099300"/>
          </a:xfrm>
          <a:prstGeom prst="rect">
            <a:avLst/>
          </a:prstGeom>
        </p:spPr>
      </p:pic>
      <p:cxnSp>
        <p:nvCxnSpPr>
          <p:cNvPr id="14" name="Straight Connector 13"/>
          <p:cNvCxnSpPr/>
          <p:nvPr/>
        </p:nvCxnSpPr>
        <p:spPr>
          <a:xfrm>
            <a:off x="0" y="6667672"/>
            <a:ext cx="12268200" cy="0"/>
          </a:xfrm>
          <a:prstGeom prst="line">
            <a:avLst/>
          </a:prstGeom>
          <a:ln w="57150">
            <a:solidFill>
              <a:srgbClr val="63CB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9043" y="4286071"/>
            <a:ext cx="67313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3300751748"/>
              </p:ext>
            </p:extLst>
          </p:nvPr>
        </p:nvGraphicFramePr>
        <p:xfrm>
          <a:off x="1905000" y="1543050"/>
          <a:ext cx="8369300" cy="3333750"/>
        </p:xfrm>
        <a:graphic>
          <a:graphicData uri="http://schemas.openxmlformats.org/presentationml/2006/ole">
            <mc:AlternateContent xmlns:mc="http://schemas.openxmlformats.org/markup-compatibility/2006">
              <mc:Choice xmlns:v="urn:schemas-microsoft-com:vml" Requires="v">
                <p:oleObj spid="_x0000_s9249" name="Worksheet" r:id="rId5" imgW="6489710" imgH="2584608" progId="Excel.Sheet.12">
                  <p:embed/>
                </p:oleObj>
              </mc:Choice>
              <mc:Fallback>
                <p:oleObj name="Worksheet" r:id="rId5" imgW="6489710" imgH="2584608" progId="Excel.Sheet.12">
                  <p:embed/>
                  <p:pic>
                    <p:nvPicPr>
                      <p:cNvPr id="0" name=""/>
                      <p:cNvPicPr/>
                      <p:nvPr/>
                    </p:nvPicPr>
                    <p:blipFill>
                      <a:blip r:embed="rId6"/>
                      <a:stretch>
                        <a:fillRect/>
                      </a:stretch>
                    </p:blipFill>
                    <p:spPr>
                      <a:xfrm>
                        <a:off x="1905000" y="1543050"/>
                        <a:ext cx="8369300" cy="3333750"/>
                      </a:xfrm>
                      <a:prstGeom prst="rect">
                        <a:avLst/>
                      </a:prstGeom>
                    </p:spPr>
                  </p:pic>
                </p:oleObj>
              </mc:Fallback>
            </mc:AlternateContent>
          </a:graphicData>
        </a:graphic>
      </p:graphicFrame>
      <p:sp>
        <p:nvSpPr>
          <p:cNvPr id="11" name="TextBox 10"/>
          <p:cNvSpPr txBox="1"/>
          <p:nvPr/>
        </p:nvSpPr>
        <p:spPr>
          <a:xfrm>
            <a:off x="2438400" y="457200"/>
            <a:ext cx="7391400" cy="707886"/>
          </a:xfrm>
          <a:prstGeom prst="rect">
            <a:avLst/>
          </a:prstGeom>
          <a:noFill/>
        </p:spPr>
        <p:txBody>
          <a:bodyPr wrap="square" rtlCol="0">
            <a:spAutoFit/>
          </a:bodyPr>
          <a:lstStyle/>
          <a:p>
            <a:pPr algn="ctr"/>
            <a:r>
              <a:rPr lang="en-US" sz="40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and Sewer Rate Plan</a:t>
            </a:r>
            <a:endParaRPr lang="en-US" sz="40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76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17271">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tf03417271</Template>
  <TotalTime>18796</TotalTime>
  <Words>1672</Words>
  <Application>Microsoft Office PowerPoint</Application>
  <PresentationFormat>Custom</PresentationFormat>
  <Paragraphs>403</Paragraphs>
  <Slides>29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tf03417271</vt:lpstr>
      <vt:lpstr>Worksheet</vt:lpstr>
      <vt:lpstr>Enterprise Fund Overview 2018 Preliminary Budget November 21, 2017 </vt:lpstr>
      <vt:lpstr>What is the Water and Sewer Fund?</vt:lpstr>
      <vt:lpstr>Public Works and Water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BlackTiger</dc:creator>
  <cp:lastModifiedBy>Kimberly Kendricks</cp:lastModifiedBy>
  <cp:revision>224</cp:revision>
  <cp:lastPrinted>2017-11-21T14:22:02Z</cp:lastPrinted>
  <dcterms:created xsi:type="dcterms:W3CDTF">2017-10-12T00:07:51Z</dcterms:created>
  <dcterms:modified xsi:type="dcterms:W3CDTF">2017-11-29T15:37:09Z</dcterms:modified>
</cp:coreProperties>
</file>