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/>
    <p:restoredTop sz="94712"/>
  </p:normalViewPr>
  <p:slideViewPr>
    <p:cSldViewPr snapToGrid="0" snapToObjects="1">
      <p:cViewPr varScale="1">
        <p:scale>
          <a:sx n="86" d="100"/>
          <a:sy n="86" d="100"/>
        </p:scale>
        <p:origin x="9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BC85-D475-6345-82C4-D230BFE04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B4ED8-B563-C342-8646-E708E1E94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F84BE-1721-E245-996D-D4A38E2D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EF880-5F0C-3E4E-B1FE-89FD24F9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CC4F-F67F-AB4D-97F9-953C403A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774B-0B69-B44A-9C90-F9E44DDC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448C9-469C-664B-AB4D-C1FE34D53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B45E9-AF07-BF47-8CD1-C2BCF753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11316-06C3-3543-AC41-2DE8ED24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43213-92EA-DF45-98DE-FFEA88C4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24217-72EC-B245-AD7E-B7208FCEC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36917-CD9C-2B42-B8D6-73EF732DA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BD2F0-D339-6140-A89E-4B92FD32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EAABE-28C2-0D49-8FCC-3DD028A8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F3F4D-4A14-E345-9663-BDE87A77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3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5CD4-DB15-334A-857A-E2E85973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420D-692A-5343-8EE7-0FB338E4B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86AFA-57EE-5046-AE9F-DB02F1E8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AE32-F3A0-E542-8DE7-7D4D3F86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36670-5730-4C42-B323-CDECA17F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E414-932D-164E-8CFB-3D66D6D63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819F9-EE7B-3548-B15B-B33918CF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A2EE5-FD9A-4A47-B04C-504A568F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9F541-3B88-F944-B6BF-9711AD9A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D10A0-91A5-874C-8B45-5CCB6593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C202-16FD-3F44-9244-1EF8588F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79B4-C126-6144-ACF3-D7BD19BDF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AB18F-8AA4-3C46-AF57-C2071E82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218F9-4F34-804C-92BC-8F121E38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21BB-46A3-7340-883C-264C3BBA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7860A-E579-5A45-BC5F-BDFF66D0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79D1-30E8-EA46-A3C6-AB44D85F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F3803-73E6-824F-A344-E07B4821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B2AE1-894E-CC43-8255-AF8A8A506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41533-709E-394D-8DFD-8F100529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6ED90-B0F0-1C4C-9ABC-7451A1141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BD5FD-858A-A048-998E-09A1E628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D196C-F86C-D54B-8958-238EBEC6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01E05-9F30-5C47-8C11-A0DF764F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8F52-2E73-B74A-AC25-FA4E548E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2886C-7CB3-5242-BC37-1A2F3460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91DCE-CACF-A54E-B878-9956A197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45D88-3374-A946-A60B-0FAEDC30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3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B2A14-41E0-974A-9804-8BD158BA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9A58A-D3E3-1747-89A4-1EF7ED57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CCCA5-2CEE-A84F-9C4E-94A39E00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4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C798-073F-744F-871D-92D0870C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780E-64DA-8845-8FDE-6D304348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452D-9356-354D-B4DE-6B64FEA98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4EFE2-F0EE-914D-9BA8-2A7D5624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5A2-D35D-9F41-A02D-080091C7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8956D-C57D-E447-868A-EE6400E6E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9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3361-FFF3-FB4A-9F16-B301073A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4A9766-450A-904B-BC16-BD5C46CD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C659C-1555-4F4A-B350-03714B999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9FAE7-4F2F-AA4E-B781-C708F580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01BE0-93AF-A344-900E-496FF3D2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875CB-4AF9-F74D-8EF0-8C020F0C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D2E-2125-8A4B-B1B7-314388239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375A9-565F-2B4B-9298-A4CC093B2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2F90A-B321-5043-A587-8CE199388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3869-AA97-D141-B59A-56FD2EB2385B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B8CF-25F2-F445-BD8B-5586360C3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3959E-82F0-C943-94F0-2DDA9F516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DFB8-B8DA-9146-BAA4-3D4492B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0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Savannah</a:t>
            </a:r>
            <a:br>
              <a:rPr lang="en-US" sz="36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City Attorney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71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Ethics Ordinance Discussion</a:t>
            </a:r>
          </a:p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May 2020</a:t>
            </a:r>
          </a:p>
          <a:p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491"/>
            <a:ext cx="2963773" cy="90519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91300"/>
            <a:ext cx="12192000" cy="266700"/>
          </a:xfrm>
          <a:prstGeom prst="rect">
            <a:avLst/>
          </a:prstGeom>
          <a:solidFill>
            <a:srgbClr val="228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#1: Campaign Contributions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2-106-6.1.  </a:t>
            </a:r>
            <a:r>
              <a:rPr lang="en-US" sz="3000" i="1" dirty="0">
                <a:latin typeface="Georgia" panose="02040502050405020303" pitchFamily="18" charset="0"/>
              </a:rPr>
              <a:t>Conflicts of Interest; Prohibitions; City Contracts.</a:t>
            </a:r>
            <a:r>
              <a:rPr lang="en-US" sz="3000" dirty="0">
                <a:latin typeface="Georgia" panose="02040502050405020303" pitchFamily="18" charset="0"/>
              </a:rPr>
              <a:t>  It shall be construed as a conflict of interest if an elected official of the City of Savannah </a:t>
            </a:r>
            <a:r>
              <a:rPr lang="en-US" sz="3000" b="1" dirty="0">
                <a:latin typeface="Georgia" panose="02040502050405020303" pitchFamily="18" charset="0"/>
              </a:rPr>
              <a:t>accepts</a:t>
            </a:r>
            <a:r>
              <a:rPr lang="en-US" sz="3000" dirty="0">
                <a:latin typeface="Georgia" panose="02040502050405020303" pitchFamily="18" charset="0"/>
              </a:rPr>
              <a:t> campaign contributions in an amount in excess of </a:t>
            </a:r>
            <a:r>
              <a:rPr lang="en-US" sz="3000" b="1" dirty="0">
                <a:latin typeface="Georgia" panose="02040502050405020303" pitchFamily="18" charset="0"/>
              </a:rPr>
              <a:t>$250 </a:t>
            </a:r>
            <a:r>
              <a:rPr lang="en-US" sz="3000" dirty="0">
                <a:latin typeface="Georgia" panose="02040502050405020303" pitchFamily="18" charset="0"/>
              </a:rPr>
              <a:t>from any entity or person that is a party to a current contract with the City of Savannah where such contract’s value exceeds </a:t>
            </a:r>
            <a:r>
              <a:rPr lang="en-US" sz="3000" b="1" dirty="0">
                <a:latin typeface="Georgia" panose="02040502050405020303" pitchFamily="18" charset="0"/>
              </a:rPr>
              <a:t>$25,000</a:t>
            </a:r>
            <a:r>
              <a:rPr lang="en-US" sz="3000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3000" dirty="0">
              <a:latin typeface="Georgia" panose="02040502050405020303" pitchFamily="18" charset="0"/>
            </a:endParaRPr>
          </a:p>
          <a:p>
            <a:r>
              <a:rPr lang="en-US" sz="3000" dirty="0">
                <a:latin typeface="Georgia" panose="02040502050405020303" pitchFamily="18" charset="0"/>
              </a:rPr>
              <a:t>Cannot accept.  </a:t>
            </a:r>
          </a:p>
        </p:txBody>
      </p:sp>
    </p:spTree>
    <p:extLst>
      <p:ext uri="{BB962C8B-B14F-4D97-AF65-F5344CB8AC3E}">
        <p14:creationId xmlns:p14="http://schemas.microsoft.com/office/powerpoint/2010/main" val="11218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#2: Campaign Contributions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2-106-6.1.  </a:t>
            </a:r>
            <a:r>
              <a:rPr lang="en-US" i="1" dirty="0">
                <a:latin typeface="Georgia" panose="02040502050405020303" pitchFamily="18" charset="0"/>
              </a:rPr>
              <a:t>Conflicts of Interest; Prohibitions; City Contracts.</a:t>
            </a:r>
            <a:r>
              <a:rPr lang="en-US" dirty="0">
                <a:latin typeface="Georgia" panose="02040502050405020303" pitchFamily="18" charset="0"/>
              </a:rPr>
              <a:t>  It shall be construed as a conflict of interest if an elected official of the City of Savannah participates in discussion during the meeting(s) at which a vote is to occur or votes upon the award of any contract to a person or entity that has donated more than $250 to the Council member’s election campaign.  This prohibition shall only apply to contracts with a value in excess of $25,000.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Cannot discuss or vote.  </a:t>
            </a:r>
          </a:p>
        </p:txBody>
      </p:sp>
    </p:spTree>
    <p:extLst>
      <p:ext uri="{BB962C8B-B14F-4D97-AF65-F5344CB8AC3E}">
        <p14:creationId xmlns:p14="http://schemas.microsoft.com/office/powerpoint/2010/main" val="339834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#3: 2-year limitation on doing business with City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2-106-8.  </a:t>
            </a:r>
            <a:r>
              <a:rPr lang="en-US" i="1" dirty="0"/>
              <a:t>Restrictions on Contracts with Former Elected Officials of the City of Savannah</a:t>
            </a:r>
            <a:r>
              <a:rPr lang="en-US" dirty="0"/>
              <a:t>.  The City shall not enter into any contract with any person or business represented by such person who has served as an elected official of the City of Savannah for a period of two years following the last day of the former elected official’s last term in office.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Former elected officials cannot do business with City for 2 years.</a:t>
            </a:r>
          </a:p>
          <a:p>
            <a:r>
              <a:rPr lang="en-US" dirty="0">
                <a:latin typeface="Georgia" panose="02040502050405020303" pitchFamily="18" charset="0"/>
              </a:rPr>
              <a:t>Going forward only…</a:t>
            </a:r>
          </a:p>
        </p:txBody>
      </p:sp>
    </p:spTree>
    <p:extLst>
      <p:ext uri="{BB962C8B-B14F-4D97-AF65-F5344CB8AC3E}">
        <p14:creationId xmlns:p14="http://schemas.microsoft.com/office/powerpoint/2010/main" val="272847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#4: Removal from Office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Right now the only way for an alderperson to be removed would be via recall action. </a:t>
            </a:r>
          </a:p>
          <a:p>
            <a:endParaRPr lang="en-US" dirty="0"/>
          </a:p>
          <a:p>
            <a:r>
              <a:rPr lang="en-US" dirty="0"/>
              <a:t> The language added would be:</a:t>
            </a:r>
          </a:p>
          <a:p>
            <a:endParaRPr lang="en-US" dirty="0"/>
          </a:p>
          <a:p>
            <a:pPr lvl="1"/>
            <a:r>
              <a:rPr lang="en-US" u="sng" dirty="0"/>
              <a:t>Grounds for Removal</a:t>
            </a:r>
            <a:r>
              <a:rPr lang="en-US" dirty="0"/>
              <a:t>. In addition to public reprimand or censure, the mayor and any alderman shall be subject to removal from office for any of the following causes: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05477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#4: Removal from Office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73971"/>
            <a:ext cx="10515600" cy="4602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            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(1)       Malpractice, misfeasance, or malfeasance in office;</a:t>
            </a:r>
          </a:p>
          <a:p>
            <a:pPr marL="0" indent="0">
              <a:buNone/>
            </a:pPr>
            <a:r>
              <a:rPr lang="en-US" sz="2200" dirty="0"/>
              <a:t>(2)       Failure at any time to possess any of the qualifications of office as provided by the City Charter or by law;      </a:t>
            </a:r>
          </a:p>
          <a:p>
            <a:pPr marL="0" indent="0">
              <a:buNone/>
            </a:pPr>
            <a:r>
              <a:rPr lang="en-US" sz="2200" dirty="0"/>
              <a:t>(3)       Failure to maintain continuously the residency within the district or districts from which elected;</a:t>
            </a:r>
          </a:p>
          <a:p>
            <a:pPr marL="0" indent="0">
              <a:buNone/>
            </a:pPr>
            <a:r>
              <a:rPr lang="en-US" sz="2200" dirty="0"/>
              <a:t>(4)       Violation of the conflicts of interest and standards of conduct provided in the Charter or City Code;</a:t>
            </a:r>
          </a:p>
          <a:p>
            <a:pPr marL="0" indent="0">
              <a:buNone/>
            </a:pPr>
            <a:r>
              <a:rPr lang="en-US" sz="2200" dirty="0"/>
              <a:t>(5)       Violation of the oath of office;</a:t>
            </a:r>
          </a:p>
          <a:p>
            <a:pPr marL="0" indent="0">
              <a:buNone/>
            </a:pPr>
            <a:r>
              <a:rPr lang="en-US" sz="2200" dirty="0"/>
              <a:t>(6)       Abandonment of office or ceasing to perform the duties thereof; or</a:t>
            </a:r>
          </a:p>
          <a:p>
            <a:pPr marL="0" indent="0">
              <a:buNone/>
            </a:pPr>
            <a:r>
              <a:rPr lang="en-US" sz="2200" dirty="0"/>
              <a:t>(7)       Failure for any cause to perform the duties of office as required by the provisions herein or by law.</a:t>
            </a:r>
          </a:p>
        </p:txBody>
      </p:sp>
    </p:spTree>
    <p:extLst>
      <p:ext uri="{BB962C8B-B14F-4D97-AF65-F5344CB8AC3E}">
        <p14:creationId xmlns:p14="http://schemas.microsoft.com/office/powerpoint/2010/main" val="94309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#4: Removal from Office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u="sng" dirty="0"/>
              <a:t>Procedures for removal</a:t>
            </a:r>
            <a:r>
              <a:rPr lang="en-US" dirty="0"/>
              <a:t>. Removal of the mayor or any alderman pursuant to this subsection shall be accomplished by the following method.  </a:t>
            </a:r>
          </a:p>
          <a:p>
            <a:pPr lvl="1"/>
            <a:r>
              <a:rPr lang="en-US" dirty="0"/>
              <a:t>In the event that the mayor or any alderman is ought to be removed by action of the council, an impartial panel shall conduct a hearing and render a decision on the matter. </a:t>
            </a:r>
          </a:p>
          <a:p>
            <a:pPr lvl="1"/>
            <a:r>
              <a:rPr lang="en-US" dirty="0"/>
              <a:t>Such elected official sought to be removed shall be entitled to a written notice specifying the ground(s) for removal and to a public hearing which shall be held not less than ten days after the service of such written notice. </a:t>
            </a:r>
          </a:p>
        </p:txBody>
      </p:sp>
    </p:spTree>
    <p:extLst>
      <p:ext uri="{BB962C8B-B14F-4D97-AF65-F5344CB8AC3E}">
        <p14:creationId xmlns:p14="http://schemas.microsoft.com/office/powerpoint/2010/main" val="250773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50863"/>
            <a:ext cx="98806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60600" y="11636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i="1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93"/>
          <a:stretch/>
        </p:blipFill>
        <p:spPr>
          <a:xfrm>
            <a:off x="863599" y="6333809"/>
            <a:ext cx="1757885" cy="4606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0" y="6333809"/>
            <a:ext cx="12192000" cy="1"/>
          </a:xfrm>
          <a:prstGeom prst="line">
            <a:avLst/>
          </a:prstGeom>
          <a:ln>
            <a:solidFill>
              <a:srgbClr val="22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1484" y="6475254"/>
            <a:ext cx="87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28848"/>
                </a:solidFill>
                <a:latin typeface="Lato" panose="020F0502020204030203" pitchFamily="34" charset="0"/>
              </a:rPr>
              <a:t>City of Savannah City Attorney’s Office			Status Report February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Proposal #4: Removal from Office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council shall provide by ordinance or resolution for the appointment of an impartial panel and the manner in which such hearings shall be held to render a decision.  </a:t>
            </a:r>
          </a:p>
          <a:p>
            <a:r>
              <a:rPr lang="en-US" dirty="0"/>
              <a:t>Any elected official sought to be removed from office as herein provided shall have the right of appeal from the decision to the Superior Court of Chatham County.  </a:t>
            </a:r>
          </a:p>
          <a:p>
            <a:r>
              <a:rPr lang="en-US" dirty="0"/>
              <a:t>Such appeals shall be governed by the same rules as govern appeals to the superior court from the probate court.</a:t>
            </a:r>
          </a:p>
        </p:txBody>
      </p:sp>
    </p:spTree>
    <p:extLst>
      <p:ext uri="{BB962C8B-B14F-4D97-AF65-F5344CB8AC3E}">
        <p14:creationId xmlns:p14="http://schemas.microsoft.com/office/powerpoint/2010/main" val="215969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771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Lato</vt:lpstr>
      <vt:lpstr>Office Theme</vt:lpstr>
      <vt:lpstr>City of Savannah Office of the City Attorney</vt:lpstr>
      <vt:lpstr>Proposal #1: Campaign Contributions</vt:lpstr>
      <vt:lpstr>Proposal #2: Campaign Contributions</vt:lpstr>
      <vt:lpstr>Proposal #3: 2-year limitation on doing business with City</vt:lpstr>
      <vt:lpstr>Proposal #4: Removal from Office</vt:lpstr>
      <vt:lpstr>Proposal #4: Removal from Office</vt:lpstr>
      <vt:lpstr>Proposal #4: Removal from Office</vt:lpstr>
      <vt:lpstr>Proposal #4: Removal from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Civil Litigation Matters</dc:title>
  <dc:creator>Bates Lovett</dc:creator>
  <cp:lastModifiedBy>Bates Lovett</cp:lastModifiedBy>
  <cp:revision>28</cp:revision>
  <cp:lastPrinted>2019-12-13T15:09:57Z</cp:lastPrinted>
  <dcterms:created xsi:type="dcterms:W3CDTF">2019-12-02T15:31:53Z</dcterms:created>
  <dcterms:modified xsi:type="dcterms:W3CDTF">2020-05-13T15:28:36Z</dcterms:modified>
</cp:coreProperties>
</file>