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7"/>
  </p:notesMasterIdLst>
  <p:sldIdLst>
    <p:sldId id="256" r:id="rId2"/>
    <p:sldId id="273" r:id="rId3"/>
    <p:sldId id="274" r:id="rId4"/>
    <p:sldId id="275" r:id="rId5"/>
    <p:sldId id="257" r:id="rId6"/>
    <p:sldId id="258" r:id="rId7"/>
    <p:sldId id="259" r:id="rId8"/>
    <p:sldId id="269" r:id="rId9"/>
    <p:sldId id="270" r:id="rId10"/>
    <p:sldId id="262" r:id="rId11"/>
    <p:sldId id="271" r:id="rId12"/>
    <p:sldId id="272" r:id="rId13"/>
    <p:sldId id="263" r:id="rId14"/>
    <p:sldId id="265" r:id="rId15"/>
    <p:sldId id="268" r:id="rId16"/>
  </p:sldIdLst>
  <p:sldSz cx="12192000" cy="6858000"/>
  <p:notesSz cx="6950075" cy="11979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4" d="100"/>
          <a:sy n="64" d="100"/>
        </p:scale>
        <p:origin x="71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1" y="0"/>
            <a:ext cx="3011699" cy="601044"/>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79" y="0"/>
            <a:ext cx="3011699" cy="601044"/>
          </a:xfrm>
          <a:prstGeom prst="rect">
            <a:avLst/>
          </a:prstGeom>
        </p:spPr>
        <p:txBody>
          <a:bodyPr vert="horz" lIns="92492" tIns="46246" rIns="92492" bIns="46246" rtlCol="0"/>
          <a:lstStyle>
            <a:lvl1pPr algn="r">
              <a:defRPr sz="1200"/>
            </a:lvl1pPr>
          </a:lstStyle>
          <a:p>
            <a:fld id="{56D1BE22-053C-47C1-B359-7C23BE437FA4}" type="datetimeFigureOut">
              <a:rPr lang="en-US" smtClean="0"/>
              <a:t>3/23/2022</a:t>
            </a:fld>
            <a:endParaRPr lang="en-US" dirty="0"/>
          </a:p>
        </p:txBody>
      </p:sp>
      <p:sp>
        <p:nvSpPr>
          <p:cNvPr id="4" name="Slide Image Placeholder 3"/>
          <p:cNvSpPr>
            <a:spLocks noGrp="1" noRot="1" noChangeAspect="1"/>
          </p:cNvSpPr>
          <p:nvPr>
            <p:ph type="sldImg" idx="2"/>
          </p:nvPr>
        </p:nvSpPr>
        <p:spPr>
          <a:xfrm>
            <a:off x="-119063" y="1497013"/>
            <a:ext cx="7188201" cy="4043362"/>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5765029"/>
            <a:ext cx="5560060" cy="4716840"/>
          </a:xfrm>
          <a:prstGeom prst="rect">
            <a:avLst/>
          </a:prstGeom>
        </p:spPr>
        <p:txBody>
          <a:bodyPr vert="horz" lIns="92492" tIns="46246" rIns="92492" bIns="4624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1" y="11378240"/>
            <a:ext cx="3011699" cy="601043"/>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79" y="11378240"/>
            <a:ext cx="3011699" cy="601043"/>
          </a:xfrm>
          <a:prstGeom prst="rect">
            <a:avLst/>
          </a:prstGeom>
        </p:spPr>
        <p:txBody>
          <a:bodyPr vert="horz" lIns="92492" tIns="46246" rIns="92492" bIns="46246" rtlCol="0" anchor="b"/>
          <a:lstStyle>
            <a:lvl1pPr algn="r">
              <a:defRPr sz="1200"/>
            </a:lvl1pPr>
          </a:lstStyle>
          <a:p>
            <a:fld id="{BBFD38BA-101D-4EBF-AA1E-021D92565C7C}" type="slidenum">
              <a:rPr lang="en-US" smtClean="0"/>
              <a:t>‹#›</a:t>
            </a:fld>
            <a:endParaRPr lang="en-US" dirty="0"/>
          </a:p>
        </p:txBody>
      </p:sp>
    </p:spTree>
    <p:extLst>
      <p:ext uri="{BB962C8B-B14F-4D97-AF65-F5344CB8AC3E}">
        <p14:creationId xmlns:p14="http://schemas.microsoft.com/office/powerpoint/2010/main" val="3444831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9E5581B-2535-4A4A-A29A-E53A70FE199B}" type="datetime1">
              <a:rPr lang="en-US" smtClean="0"/>
              <a:t>3/23/2022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3406C4-B35D-41BE-B452-86592B260827}" type="slidenum">
              <a:rPr lang="en-US" smtClean="0"/>
              <a:t>‹#›</a:t>
            </a:fld>
            <a:endParaRPr lang="en-US" dirty="0"/>
          </a:p>
        </p:txBody>
      </p:sp>
    </p:spTree>
    <p:extLst>
      <p:ext uri="{BB962C8B-B14F-4D97-AF65-F5344CB8AC3E}">
        <p14:creationId xmlns:p14="http://schemas.microsoft.com/office/powerpoint/2010/main" val="312390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D44948-5848-4E51-9FD9-8014D5DE19BE}" type="datetime1">
              <a:rPr lang="en-US" smtClean="0"/>
              <a:t>3/23/2022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3406C4-B35D-41BE-B452-86592B260827}" type="slidenum">
              <a:rPr lang="en-US" smtClean="0"/>
              <a:t>‹#›</a:t>
            </a:fld>
            <a:endParaRPr lang="en-US" dirty="0"/>
          </a:p>
        </p:txBody>
      </p:sp>
    </p:spTree>
    <p:extLst>
      <p:ext uri="{BB962C8B-B14F-4D97-AF65-F5344CB8AC3E}">
        <p14:creationId xmlns:p14="http://schemas.microsoft.com/office/powerpoint/2010/main" val="2734790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BF7FF0EB-C6A7-4E4A-9380-E5BC85CC461B}" type="datetime1">
              <a:rPr lang="en-US" smtClean="0"/>
              <a:t>3/23/2022</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913406C4-B35D-41BE-B452-86592B260827}" type="slidenum">
              <a:rPr lang="en-US" smtClean="0"/>
              <a:t>‹#›</a:t>
            </a:fld>
            <a:endParaRPr lang="en-US" dirty="0"/>
          </a:p>
        </p:txBody>
      </p:sp>
    </p:spTree>
    <p:extLst>
      <p:ext uri="{BB962C8B-B14F-4D97-AF65-F5344CB8AC3E}">
        <p14:creationId xmlns:p14="http://schemas.microsoft.com/office/powerpoint/2010/main" val="3016401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CC073A-643B-4693-B90C-564CCD2AA917}" type="datetime1">
              <a:rPr lang="en-US" smtClean="0"/>
              <a:t>3/23/2022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3406C4-B35D-41BE-B452-86592B260827}" type="slidenum">
              <a:rPr lang="en-US" smtClean="0"/>
              <a:t>‹#›</a:t>
            </a:fld>
            <a:endParaRPr lang="en-US" dirty="0"/>
          </a:p>
        </p:txBody>
      </p:sp>
    </p:spTree>
    <p:extLst>
      <p:ext uri="{BB962C8B-B14F-4D97-AF65-F5344CB8AC3E}">
        <p14:creationId xmlns:p14="http://schemas.microsoft.com/office/powerpoint/2010/main" val="3858477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3D2B8C01-03E8-4791-958A-24F31A2F67A3}" type="datetime1">
              <a:rPr lang="en-US" smtClean="0"/>
              <a:t>3/23/2022</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913406C4-B35D-41BE-B452-86592B260827}" type="slidenum">
              <a:rPr lang="en-US" smtClean="0"/>
              <a:t>‹#›</a:t>
            </a:fld>
            <a:endParaRPr lang="en-US" dirty="0"/>
          </a:p>
        </p:txBody>
      </p:sp>
    </p:spTree>
    <p:extLst>
      <p:ext uri="{BB962C8B-B14F-4D97-AF65-F5344CB8AC3E}">
        <p14:creationId xmlns:p14="http://schemas.microsoft.com/office/powerpoint/2010/main" val="197037760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2F8C7B-9F40-44CE-B268-AD3D1C3899FD}" type="datetime1">
              <a:rPr lang="en-US" smtClean="0"/>
              <a:t>3/23/2022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3406C4-B35D-41BE-B452-86592B260827}" type="slidenum">
              <a:rPr lang="en-US" smtClean="0"/>
              <a:t>‹#›</a:t>
            </a:fld>
            <a:endParaRPr lang="en-US" dirty="0"/>
          </a:p>
        </p:txBody>
      </p:sp>
    </p:spTree>
    <p:extLst>
      <p:ext uri="{BB962C8B-B14F-4D97-AF65-F5344CB8AC3E}">
        <p14:creationId xmlns:p14="http://schemas.microsoft.com/office/powerpoint/2010/main" val="2165687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271DF21-FBFC-43E8-A6CF-9F54F90CA6C0}" type="datetime1">
              <a:rPr lang="en-US" smtClean="0"/>
              <a:t>3/23/2022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13406C4-B35D-41BE-B452-86592B260827}" type="slidenum">
              <a:rPr lang="en-US" smtClean="0"/>
              <a:t>‹#›</a:t>
            </a:fld>
            <a:endParaRPr lang="en-US" dirty="0"/>
          </a:p>
        </p:txBody>
      </p:sp>
    </p:spTree>
    <p:extLst>
      <p:ext uri="{BB962C8B-B14F-4D97-AF65-F5344CB8AC3E}">
        <p14:creationId xmlns:p14="http://schemas.microsoft.com/office/powerpoint/2010/main" val="1937196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ACFBD7B-0804-4D5B-9434-2D15C7D0D881}" type="datetime1">
              <a:rPr lang="en-US" smtClean="0"/>
              <a:t>3/23/2022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13406C4-B35D-41BE-B452-86592B260827}" type="slidenum">
              <a:rPr lang="en-US" smtClean="0"/>
              <a:t>‹#›</a:t>
            </a:fld>
            <a:endParaRPr lang="en-US" dirty="0"/>
          </a:p>
        </p:txBody>
      </p:sp>
    </p:spTree>
    <p:extLst>
      <p:ext uri="{BB962C8B-B14F-4D97-AF65-F5344CB8AC3E}">
        <p14:creationId xmlns:p14="http://schemas.microsoft.com/office/powerpoint/2010/main" val="2090326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F2A07F-F2FC-4F5A-99B3-6DFF08A692D1}" type="datetime1">
              <a:rPr lang="en-US" smtClean="0"/>
              <a:t>3/23/2022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13406C4-B35D-41BE-B452-86592B260827}" type="slidenum">
              <a:rPr lang="en-US" smtClean="0"/>
              <a:t>‹#›</a:t>
            </a:fld>
            <a:endParaRPr lang="en-US" dirty="0"/>
          </a:p>
        </p:txBody>
      </p:sp>
    </p:spTree>
    <p:extLst>
      <p:ext uri="{BB962C8B-B14F-4D97-AF65-F5344CB8AC3E}">
        <p14:creationId xmlns:p14="http://schemas.microsoft.com/office/powerpoint/2010/main" val="239666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C395C15-95F8-4BE7-A1BD-3F3B8C0F72A2}" type="datetime1">
              <a:rPr lang="en-US" smtClean="0"/>
              <a:t>3/23/2022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3406C4-B35D-41BE-B452-86592B260827}" type="slidenum">
              <a:rPr lang="en-US" smtClean="0"/>
              <a:t>‹#›</a:t>
            </a:fld>
            <a:endParaRPr lang="en-US" dirty="0"/>
          </a:p>
        </p:txBody>
      </p:sp>
    </p:spTree>
    <p:extLst>
      <p:ext uri="{BB962C8B-B14F-4D97-AF65-F5344CB8AC3E}">
        <p14:creationId xmlns:p14="http://schemas.microsoft.com/office/powerpoint/2010/main" val="2358531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0906E90-59C0-4BA7-8210-943D9C17F06D}" type="datetime1">
              <a:rPr lang="en-US" smtClean="0"/>
              <a:t>3/23/2022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3406C4-B35D-41BE-B452-86592B260827}" type="slidenum">
              <a:rPr lang="en-US" smtClean="0"/>
              <a:t>‹#›</a:t>
            </a:fld>
            <a:endParaRPr lang="en-US" dirty="0"/>
          </a:p>
        </p:txBody>
      </p:sp>
    </p:spTree>
    <p:extLst>
      <p:ext uri="{BB962C8B-B14F-4D97-AF65-F5344CB8AC3E}">
        <p14:creationId xmlns:p14="http://schemas.microsoft.com/office/powerpoint/2010/main" val="3749454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5CF93B64-E7DA-4E0D-9DD9-C1007D5CB6B4}" type="datetime1">
              <a:rPr lang="en-US" smtClean="0"/>
              <a:t>3/23/2022</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913406C4-B35D-41BE-B452-86592B260827}" type="slidenum">
              <a:rPr lang="en-US" smtClean="0"/>
              <a:t>‹#›</a:t>
            </a:fld>
            <a:endParaRPr lang="en-US" dirty="0"/>
          </a:p>
        </p:txBody>
      </p:sp>
    </p:spTree>
    <p:extLst>
      <p:ext uri="{BB962C8B-B14F-4D97-AF65-F5344CB8AC3E}">
        <p14:creationId xmlns:p14="http://schemas.microsoft.com/office/powerpoint/2010/main" val="174839412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400" dirty="0">
                <a:latin typeface="Baskerville Old Face" panose="02020602080505020303" pitchFamily="18" charset="0"/>
              </a:rPr>
              <a:t>Savannah City Council Workshop</a:t>
            </a:r>
            <a:br>
              <a:rPr lang="en-US" sz="2400" dirty="0">
                <a:latin typeface="Baskerville Old Face" panose="02020602080505020303" pitchFamily="18" charset="0"/>
              </a:rPr>
            </a:br>
            <a:r>
              <a:rPr lang="en-US" sz="2400" dirty="0">
                <a:latin typeface="Baskerville Old Face" panose="02020602080505020303" pitchFamily="18" charset="0"/>
              </a:rPr>
              <a:t>Earline W. Davis, Executive director</a:t>
            </a:r>
            <a:br>
              <a:rPr lang="en-US" sz="2400" dirty="0">
                <a:latin typeface="Baskerville Old Face" panose="02020602080505020303" pitchFamily="18" charset="0"/>
              </a:rPr>
            </a:br>
            <a:br>
              <a:rPr lang="en-US" sz="2400" dirty="0">
                <a:latin typeface="Baskerville Old Face" panose="02020602080505020303" pitchFamily="18" charset="0"/>
              </a:rPr>
            </a:br>
            <a:r>
              <a:rPr lang="en-US" sz="2400" dirty="0">
                <a:latin typeface="Baskerville Old Face" panose="02020602080505020303" pitchFamily="18" charset="0"/>
              </a:rPr>
              <a:t>March 24, 2022</a:t>
            </a:r>
          </a:p>
        </p:txBody>
      </p:sp>
      <p:sp>
        <p:nvSpPr>
          <p:cNvPr id="3" name="Subtitle 2"/>
          <p:cNvSpPr>
            <a:spLocks noGrp="1"/>
          </p:cNvSpPr>
          <p:nvPr>
            <p:ph type="subTitle" idx="1"/>
          </p:nvPr>
        </p:nvSpPr>
        <p:spPr>
          <a:xfrm>
            <a:off x="773085" y="4148051"/>
            <a:ext cx="10457410" cy="2460568"/>
          </a:xfrm>
        </p:spPr>
        <p:txBody>
          <a:bodyPr>
            <a:normAutofit fontScale="77500" lnSpcReduction="20000"/>
          </a:bodyPr>
          <a:lstStyle/>
          <a:p>
            <a:r>
              <a:rPr lang="en-US" sz="2100" dirty="0">
                <a:latin typeface="Baskerville Old Face" panose="02020602080505020303" pitchFamily="18" charset="0"/>
              </a:rPr>
              <a:t>Mayor Van R. Johnson, II</a:t>
            </a:r>
          </a:p>
          <a:p>
            <a:r>
              <a:rPr lang="en-US" sz="2100" dirty="0">
                <a:latin typeface="Baskerville Old Face" panose="02020602080505020303" pitchFamily="18" charset="0"/>
              </a:rPr>
              <a:t>Jay Melder, City Manager</a:t>
            </a:r>
          </a:p>
          <a:p>
            <a:r>
              <a:rPr lang="en-US" sz="2100" b="1" dirty="0">
                <a:latin typeface="Baskerville Old Face" panose="02020602080505020303" pitchFamily="18" charset="0"/>
              </a:rPr>
              <a:t>Aldermen</a:t>
            </a:r>
          </a:p>
          <a:p>
            <a:r>
              <a:rPr lang="en-US" sz="2100" dirty="0" err="1">
                <a:latin typeface="Baskerville Old Face" panose="02020602080505020303" pitchFamily="18" charset="0"/>
              </a:rPr>
              <a:t>Kesha</a:t>
            </a:r>
            <a:r>
              <a:rPr lang="en-US" sz="2100" dirty="0">
                <a:latin typeface="Baskerville Old Face" panose="02020602080505020303" pitchFamily="18" charset="0"/>
              </a:rPr>
              <a:t> Gibson-Carter, Post 1 At-Large                                                                                  Alicia Miller Blakely, Post 2 At-Large</a:t>
            </a:r>
          </a:p>
          <a:p>
            <a:pPr algn="l"/>
            <a:r>
              <a:rPr lang="en-US" sz="2100" dirty="0">
                <a:latin typeface="Baskerville Old Face" panose="02020602080505020303" pitchFamily="18" charset="0"/>
              </a:rPr>
              <a:t>Bernetta B. Lanier, District 1                                                                                                 Detric Legget, District 2</a:t>
            </a:r>
          </a:p>
          <a:p>
            <a:pPr algn="l"/>
            <a:r>
              <a:rPr lang="en-US" sz="2100" dirty="0">
                <a:latin typeface="Baskerville Old Face" panose="02020602080505020303" pitchFamily="18" charset="0"/>
              </a:rPr>
              <a:t>Linda Wilder-Bryan, District 3                                                                                              Nick Palumbo, District 4</a:t>
            </a:r>
          </a:p>
          <a:p>
            <a:pPr algn="l"/>
            <a:r>
              <a:rPr lang="en-US" sz="2100" dirty="0">
                <a:latin typeface="Baskerville Old Face" panose="02020602080505020303" pitchFamily="18" charset="0"/>
              </a:rPr>
              <a:t>Dr. Estella Edwards Shabazz, District 5                                                                                  Kurtis Purtee, District 6</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887" y="2559167"/>
            <a:ext cx="1577340" cy="953740"/>
          </a:xfrm>
          <a:prstGeom prst="rect">
            <a:avLst/>
          </a:prstGeom>
        </p:spPr>
      </p:pic>
    </p:spTree>
    <p:extLst>
      <p:ext uri="{BB962C8B-B14F-4D97-AF65-F5344CB8AC3E}">
        <p14:creationId xmlns:p14="http://schemas.microsoft.com/office/powerpoint/2010/main" val="1777356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32837" y="2793077"/>
            <a:ext cx="10515600" cy="1484824"/>
          </a:xfrm>
        </p:spPr>
        <p:txBody>
          <a:bodyPr>
            <a:noAutofit/>
          </a:bodyPr>
          <a:lstStyle/>
          <a:p>
            <a:pPr algn="ctr"/>
            <a:r>
              <a:rPr lang="en-US" sz="2400" dirty="0">
                <a:latin typeface="Baskerville Old Face" panose="02020602080505020303" pitchFamily="18" charset="0"/>
              </a:rPr>
              <a:t>Yamacraw village:</a:t>
            </a:r>
            <a:br>
              <a:rPr lang="en-US" sz="2400" dirty="0">
                <a:latin typeface="Baskerville Old Face" panose="02020602080505020303" pitchFamily="18" charset="0"/>
              </a:rPr>
            </a:br>
            <a:r>
              <a:rPr lang="en-US" sz="2400" dirty="0">
                <a:latin typeface="Baskerville Old Face" panose="02020602080505020303" pitchFamily="18" charset="0"/>
              </a:rPr>
              <a:t>Eligible for demolition</a:t>
            </a:r>
            <a:br>
              <a:rPr lang="en-US" sz="2400" dirty="0">
                <a:latin typeface="Baskerville Old Face" panose="02020602080505020303" pitchFamily="18" charset="0"/>
              </a:rPr>
            </a:br>
            <a:r>
              <a:rPr lang="en-US" sz="2400" dirty="0">
                <a:latin typeface="Baskerville Old Face" panose="02020602080505020303" pitchFamily="18" charset="0"/>
              </a:rPr>
              <a:t>slated for redevelopment </a:t>
            </a:r>
            <a:br>
              <a:rPr lang="en-US" sz="2400" dirty="0">
                <a:latin typeface="Baskerville Old Face" panose="02020602080505020303" pitchFamily="18" charset="0"/>
              </a:rPr>
            </a:br>
            <a:r>
              <a:rPr lang="en-US" sz="2400" dirty="0">
                <a:latin typeface="Baskerville Old Face" panose="02020602080505020303" pitchFamily="18" charset="0"/>
              </a:rPr>
              <a:t> </a:t>
            </a:r>
            <a:br>
              <a:rPr lang="en-US" sz="2400" dirty="0">
                <a:latin typeface="Baskerville Old Face" panose="02020602080505020303" pitchFamily="18" charset="0"/>
              </a:rPr>
            </a:br>
            <a:endParaRPr lang="en-US" sz="2400" dirty="0">
              <a:latin typeface="Baskerville Old Face" panose="02020602080505020303" pitchFamily="18" charset="0"/>
            </a:endParaRPr>
          </a:p>
        </p:txBody>
      </p:sp>
      <p:sp>
        <p:nvSpPr>
          <p:cNvPr id="20" name="Slide Number Placeholder 19"/>
          <p:cNvSpPr>
            <a:spLocks noGrp="1"/>
          </p:cNvSpPr>
          <p:nvPr>
            <p:ph type="sldNum" sz="quarter" idx="12"/>
          </p:nvPr>
        </p:nvSpPr>
        <p:spPr>
          <a:xfrm>
            <a:off x="11845636" y="6414542"/>
            <a:ext cx="266007" cy="343706"/>
          </a:xfrm>
        </p:spPr>
        <p:txBody>
          <a:bodyPr/>
          <a:lstStyle/>
          <a:p>
            <a:fld id="{913406C4-B35D-41BE-B452-86592B260827}" type="slidenum">
              <a:rPr lang="en-US" sz="900" smtClean="0">
                <a:latin typeface="Baskerville Old Face" panose="02020602080505020303" pitchFamily="18" charset="0"/>
              </a:rPr>
              <a:t>10</a:t>
            </a:fld>
            <a:endParaRPr lang="en-US" sz="900" dirty="0">
              <a:latin typeface="Baskerville Old Face" panose="02020602080505020303" pitchFamily="18" charset="0"/>
            </a:endParaRPr>
          </a:p>
        </p:txBody>
      </p:sp>
      <p:sp>
        <p:nvSpPr>
          <p:cNvPr id="8" name="Text Placeholder 7"/>
          <p:cNvSpPr>
            <a:spLocks noGrp="1"/>
          </p:cNvSpPr>
          <p:nvPr>
            <p:ph type="body" sz="half" idx="4294967295"/>
          </p:nvPr>
        </p:nvSpPr>
        <p:spPr>
          <a:xfrm>
            <a:off x="104441" y="4095583"/>
            <a:ext cx="12007202" cy="2482500"/>
          </a:xfrm>
        </p:spPr>
        <p:txBody>
          <a:bodyPr>
            <a:normAutofit fontScale="92500"/>
          </a:bodyPr>
          <a:lstStyle/>
          <a:p>
            <a:r>
              <a:rPr lang="en-US" dirty="0">
                <a:latin typeface="Baskerville Old Face" panose="02020602080505020303" pitchFamily="18" charset="0"/>
              </a:rPr>
              <a:t>Year Built: 1941 </a:t>
            </a:r>
          </a:p>
          <a:p>
            <a:r>
              <a:rPr lang="en-US" dirty="0">
                <a:latin typeface="Baskerville Old Face" panose="02020602080505020303" pitchFamily="18" charset="0"/>
              </a:rPr>
              <a:t>Number of Units: 315 </a:t>
            </a:r>
          </a:p>
          <a:p>
            <a:r>
              <a:rPr lang="en-US" dirty="0">
                <a:latin typeface="Baskerville Old Face" panose="02020602080505020303" pitchFamily="18" charset="0"/>
              </a:rPr>
              <a:t>Unit mix:18 one-bedroom, 138 two-bedroom, and 159 three-bedroom units</a:t>
            </a:r>
          </a:p>
          <a:p>
            <a:r>
              <a:rPr lang="en-US" dirty="0">
                <a:latin typeface="Baskerville Old Face" panose="02020602080505020303" pitchFamily="18" charset="0"/>
              </a:rPr>
              <a:t>Capital Needs Assessment: Completed in 2019, concluding renovation of property is infeasible, not cost-effective</a:t>
            </a:r>
          </a:p>
          <a:p>
            <a:r>
              <a:rPr lang="en-US" dirty="0">
                <a:latin typeface="Baskerville Old Face" panose="02020602080505020303" pitchFamily="18" charset="0"/>
              </a:rPr>
              <a:t>Current Status: Inventory Removal Application for Demolition being finalized by HAS – forecasted submission to HUD in the spring of 2022</a:t>
            </a:r>
          </a:p>
          <a:p>
            <a:endParaRPr lang="en-US" dirty="0">
              <a:latin typeface="Baskerville Old Face" panose="02020602080505020303" pitchFamily="18" charset="0"/>
            </a:endParaRPr>
          </a:p>
          <a:p>
            <a:endParaRPr lang="en-US" dirty="0">
              <a:latin typeface="Baskerville Old Face" panose="02020602080505020303" pitchFamily="18" charset="0"/>
            </a:endParaRPr>
          </a:p>
        </p:txBody>
      </p:sp>
      <p:sp>
        <p:nvSpPr>
          <p:cNvPr id="10" name="Oval 9"/>
          <p:cNvSpPr/>
          <p:nvPr/>
        </p:nvSpPr>
        <p:spPr>
          <a:xfrm>
            <a:off x="184798" y="2223505"/>
            <a:ext cx="2882598" cy="1475659"/>
          </a:xfrm>
          <a:prstGeom prst="ellipse">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askerville Old Face" panose="02020602080505020303" pitchFamily="18" charset="0"/>
              </a:rPr>
              <a:t>1. Profile and Status</a:t>
            </a:r>
          </a:p>
        </p:txBody>
      </p:sp>
      <p:pic>
        <p:nvPicPr>
          <p:cNvPr id="16" name="Picture 2" descr="The future of Yamacraw Village is in question as the Housing Authority of Savannah has petitioned to demolish the 80-year-old public housing developm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7000" y="474320"/>
            <a:ext cx="2970010" cy="198000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9966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11853950" y="6552726"/>
            <a:ext cx="302408" cy="259744"/>
          </a:xfrm>
        </p:spPr>
        <p:txBody>
          <a:bodyPr/>
          <a:lstStyle/>
          <a:p>
            <a:fld id="{913406C4-B35D-41BE-B452-86592B260827}" type="slidenum">
              <a:rPr lang="en-US" sz="900" smtClean="0">
                <a:latin typeface="Baskerville Old Face" panose="02020602080505020303" pitchFamily="18" charset="0"/>
              </a:rPr>
              <a:t>11</a:t>
            </a:fld>
            <a:endParaRPr lang="en-US" sz="900" dirty="0">
              <a:latin typeface="Baskerville Old Face" panose="02020602080505020303" pitchFamily="18" charset="0"/>
            </a:endParaRPr>
          </a:p>
        </p:txBody>
      </p:sp>
      <p:sp>
        <p:nvSpPr>
          <p:cNvPr id="8" name="Oval 7"/>
          <p:cNvSpPr/>
          <p:nvPr/>
        </p:nvSpPr>
        <p:spPr>
          <a:xfrm>
            <a:off x="210587" y="2261062"/>
            <a:ext cx="2798620" cy="1404851"/>
          </a:xfrm>
          <a:prstGeom prst="ellipse">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askerville Old Face" panose="02020602080505020303" pitchFamily="18" charset="0"/>
              </a:rPr>
              <a:t>2. Important </a:t>
            </a:r>
            <a:r>
              <a:rPr lang="en-US" sz="2400" u="sng" dirty="0">
                <a:latin typeface="Baskerville Old Face" panose="02020602080505020303" pitchFamily="18" charset="0"/>
              </a:rPr>
              <a:t>Section 18 </a:t>
            </a:r>
            <a:r>
              <a:rPr lang="en-US" sz="2400" dirty="0">
                <a:latin typeface="Baskerville Old Face" panose="02020602080505020303" pitchFamily="18" charset="0"/>
              </a:rPr>
              <a:t>regulations </a:t>
            </a:r>
          </a:p>
        </p:txBody>
      </p:sp>
      <p:sp>
        <p:nvSpPr>
          <p:cNvPr id="9" name="TextBox 8"/>
          <p:cNvSpPr txBox="1"/>
          <p:nvPr/>
        </p:nvSpPr>
        <p:spPr>
          <a:xfrm>
            <a:off x="275253" y="4025772"/>
            <a:ext cx="11658671" cy="2554545"/>
          </a:xfrm>
          <a:prstGeom prst="rect">
            <a:avLst/>
          </a:prstGeom>
          <a:noFill/>
        </p:spPr>
        <p:txBody>
          <a:bodyPr wrap="square" rtlCol="0">
            <a:spAutoFit/>
          </a:bodyPr>
          <a:lstStyle/>
          <a:p>
            <a:pPr marL="342900" indent="-342900">
              <a:buFont typeface="Arial" panose="020B0604020202020204" pitchFamily="34" charset="0"/>
              <a:buChar char="•"/>
            </a:pPr>
            <a:r>
              <a:rPr lang="en-US" sz="2000" dirty="0">
                <a:latin typeface="Baskerville Old Face" panose="02020602080505020303" pitchFamily="18" charset="0"/>
              </a:rPr>
              <a:t>All residents in good standing with their lease at the time of HUD approval are eligible for full relocation assistance, which include relocation to comparable unit and payment of actual and reasonable relocation expenses</a:t>
            </a:r>
          </a:p>
          <a:p>
            <a:endParaRPr lang="en-US" sz="2000" dirty="0">
              <a:latin typeface="Baskerville Old Face" panose="02020602080505020303" pitchFamily="18" charset="0"/>
            </a:endParaRPr>
          </a:p>
          <a:p>
            <a:pPr marL="342900" indent="-342900">
              <a:buFont typeface="Arial" panose="020B0604020202020204" pitchFamily="34" charset="0"/>
              <a:buChar char="•"/>
            </a:pPr>
            <a:r>
              <a:rPr lang="en-US" sz="2000" dirty="0">
                <a:latin typeface="Baskerville Old Face" panose="02020602080505020303" pitchFamily="18" charset="0"/>
              </a:rPr>
              <a:t>Relocation can begin 90 days after HUD approval </a:t>
            </a:r>
          </a:p>
          <a:p>
            <a:endParaRPr lang="en-US" sz="2000" dirty="0">
              <a:latin typeface="Baskerville Old Face" panose="02020602080505020303" pitchFamily="18" charset="0"/>
            </a:endParaRPr>
          </a:p>
          <a:p>
            <a:pPr marL="342900" indent="-342900">
              <a:buFont typeface="Arial" panose="020B0604020202020204" pitchFamily="34" charset="0"/>
              <a:buChar char="•"/>
            </a:pPr>
            <a:r>
              <a:rPr lang="en-US" sz="2000" dirty="0">
                <a:latin typeface="Baskerville Old Face" panose="02020602080505020303" pitchFamily="18" charset="0"/>
              </a:rPr>
              <a:t>Disposition of land based on commensurate </a:t>
            </a:r>
            <a:r>
              <a:rPr lang="en-US" sz="2000" u="sng" dirty="0">
                <a:latin typeface="Baskerville Old Face" panose="02020602080505020303" pitchFamily="18" charset="0"/>
              </a:rPr>
              <a:t>public benefit</a:t>
            </a:r>
            <a:r>
              <a:rPr lang="en-US" sz="2000" dirty="0">
                <a:latin typeface="Baskerville Old Face" panose="02020602080505020303" pitchFamily="18" charset="0"/>
              </a:rPr>
              <a:t>, HAS authorized to exercise an exception to the offer of sale to established resident organizations </a:t>
            </a:r>
          </a:p>
        </p:txBody>
      </p:sp>
      <p:sp>
        <p:nvSpPr>
          <p:cNvPr id="10" name="Title 5"/>
          <p:cNvSpPr>
            <a:spLocks noGrp="1"/>
          </p:cNvSpPr>
          <p:nvPr>
            <p:ph type="title"/>
          </p:nvPr>
        </p:nvSpPr>
        <p:spPr>
          <a:xfrm>
            <a:off x="732837" y="2793077"/>
            <a:ext cx="10515600" cy="1484824"/>
          </a:xfrm>
        </p:spPr>
        <p:txBody>
          <a:bodyPr>
            <a:noAutofit/>
          </a:bodyPr>
          <a:lstStyle/>
          <a:p>
            <a:pPr algn="ctr"/>
            <a:r>
              <a:rPr lang="en-US" sz="2400" dirty="0">
                <a:latin typeface="Baskerville Old Face" panose="02020602080505020303" pitchFamily="18" charset="0"/>
              </a:rPr>
              <a:t>Yamacraw village:</a:t>
            </a:r>
            <a:br>
              <a:rPr lang="en-US" sz="2400" dirty="0">
                <a:latin typeface="Baskerville Old Face" panose="02020602080505020303" pitchFamily="18" charset="0"/>
              </a:rPr>
            </a:br>
            <a:r>
              <a:rPr lang="en-US" sz="2400" dirty="0">
                <a:latin typeface="Baskerville Old Face" panose="02020602080505020303" pitchFamily="18" charset="0"/>
              </a:rPr>
              <a:t>Eligible for demolition</a:t>
            </a:r>
            <a:br>
              <a:rPr lang="en-US" sz="2400" dirty="0">
                <a:latin typeface="Baskerville Old Face" panose="02020602080505020303" pitchFamily="18" charset="0"/>
              </a:rPr>
            </a:br>
            <a:r>
              <a:rPr lang="en-US" sz="2400" dirty="0">
                <a:latin typeface="Baskerville Old Face" panose="02020602080505020303" pitchFamily="18" charset="0"/>
              </a:rPr>
              <a:t>slated for redevelopment </a:t>
            </a:r>
            <a:br>
              <a:rPr lang="en-US" sz="2400" dirty="0">
                <a:latin typeface="Baskerville Old Face" panose="02020602080505020303" pitchFamily="18" charset="0"/>
              </a:rPr>
            </a:br>
            <a:r>
              <a:rPr lang="en-US" sz="2400" dirty="0">
                <a:latin typeface="Baskerville Old Face" panose="02020602080505020303" pitchFamily="18" charset="0"/>
              </a:rPr>
              <a:t> </a:t>
            </a:r>
            <a:br>
              <a:rPr lang="en-US" sz="2400" dirty="0">
                <a:latin typeface="Baskerville Old Face" panose="02020602080505020303" pitchFamily="18" charset="0"/>
              </a:rPr>
            </a:br>
            <a:endParaRPr lang="en-US" sz="2400" dirty="0">
              <a:latin typeface="Baskerville Old Face" panose="02020602080505020303" pitchFamily="18" charset="0"/>
            </a:endParaRPr>
          </a:p>
        </p:txBody>
      </p:sp>
      <p:pic>
        <p:nvPicPr>
          <p:cNvPr id="1030" name="Picture 6" descr="Yamacraw Village Apartments - Savannah, GA 314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43963" y="490661"/>
            <a:ext cx="2855105" cy="190340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3582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11820630" y="6482096"/>
            <a:ext cx="272309" cy="335393"/>
          </a:xfrm>
        </p:spPr>
        <p:txBody>
          <a:bodyPr/>
          <a:lstStyle/>
          <a:p>
            <a:fld id="{913406C4-B35D-41BE-B452-86592B260827}" type="slidenum">
              <a:rPr lang="en-US" sz="900" smtClean="0">
                <a:latin typeface="Baskerville Old Face" panose="02020602080505020303" pitchFamily="18" charset="0"/>
              </a:rPr>
              <a:t>12</a:t>
            </a:fld>
            <a:endParaRPr lang="en-US" sz="900" dirty="0">
              <a:latin typeface="Baskerville Old Face" panose="02020602080505020303" pitchFamily="18" charset="0"/>
            </a:endParaRPr>
          </a:p>
        </p:txBody>
      </p:sp>
      <p:sp>
        <p:nvSpPr>
          <p:cNvPr id="8" name="Oval 7"/>
          <p:cNvSpPr/>
          <p:nvPr/>
        </p:nvSpPr>
        <p:spPr>
          <a:xfrm>
            <a:off x="160645" y="2299937"/>
            <a:ext cx="2973254" cy="1407540"/>
          </a:xfrm>
          <a:prstGeom prst="ellipse">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askerville Old Face" panose="02020602080505020303" pitchFamily="18" charset="0"/>
              </a:rPr>
              <a:t>3. Redevelopment </a:t>
            </a:r>
          </a:p>
        </p:txBody>
      </p:sp>
      <p:sp>
        <p:nvSpPr>
          <p:cNvPr id="9" name="TextBox 8"/>
          <p:cNvSpPr txBox="1"/>
          <p:nvPr/>
        </p:nvSpPr>
        <p:spPr>
          <a:xfrm>
            <a:off x="674648" y="4101617"/>
            <a:ext cx="11087793" cy="707886"/>
          </a:xfrm>
          <a:prstGeom prst="rect">
            <a:avLst/>
          </a:prstGeom>
          <a:noFill/>
        </p:spPr>
        <p:txBody>
          <a:bodyPr wrap="square" rtlCol="0">
            <a:spAutoFit/>
          </a:bodyPr>
          <a:lstStyle/>
          <a:p>
            <a:pPr marL="342900" indent="-342900">
              <a:buFont typeface="Arial" panose="020B0604020202020204" pitchFamily="34" charset="0"/>
              <a:buChar char="•"/>
            </a:pPr>
            <a:r>
              <a:rPr lang="en-US" sz="2000" dirty="0">
                <a:latin typeface="Baskerville Old Face" panose="02020602080505020303" pitchFamily="18" charset="0"/>
              </a:rPr>
              <a:t>HAS plans to issue an RFQ (Request for Qualifications) as soon as demolition begins, for selection of a partnering Master Developer</a:t>
            </a:r>
          </a:p>
        </p:txBody>
      </p:sp>
      <p:sp>
        <p:nvSpPr>
          <p:cNvPr id="10" name="TextBox 9"/>
          <p:cNvSpPr txBox="1"/>
          <p:nvPr/>
        </p:nvSpPr>
        <p:spPr>
          <a:xfrm>
            <a:off x="674648" y="4834452"/>
            <a:ext cx="11055927" cy="1631216"/>
          </a:xfrm>
          <a:prstGeom prst="rect">
            <a:avLst/>
          </a:prstGeom>
          <a:noFill/>
        </p:spPr>
        <p:txBody>
          <a:bodyPr wrap="square" rtlCol="0">
            <a:spAutoFit/>
          </a:bodyPr>
          <a:lstStyle/>
          <a:p>
            <a:pPr marL="342900" indent="-342900">
              <a:buFont typeface="Arial" panose="020B0604020202020204" pitchFamily="34" charset="0"/>
              <a:buChar char="•"/>
            </a:pPr>
            <a:r>
              <a:rPr lang="en-US" sz="2000" dirty="0">
                <a:latin typeface="Baskerville Old Face" panose="02020602080505020303" pitchFamily="18" charset="0"/>
              </a:rPr>
              <a:t>Engagement with Developer will initiate the pre-development phase for the site; HAS will invite stakeholders, including the City of Savannah, to participate in planning process</a:t>
            </a:r>
          </a:p>
          <a:p>
            <a:endParaRPr lang="en-US" sz="2000" dirty="0">
              <a:latin typeface="Baskerville Old Face" panose="02020602080505020303" pitchFamily="18" charset="0"/>
            </a:endParaRPr>
          </a:p>
          <a:p>
            <a:pPr marL="342900" indent="-342900">
              <a:buFont typeface="Arial" panose="020B0604020202020204" pitchFamily="34" charset="0"/>
              <a:buChar char="•"/>
            </a:pPr>
            <a:r>
              <a:rPr lang="en-US" sz="2000" dirty="0">
                <a:latin typeface="Baskerville Old Face" panose="02020602080505020303" pitchFamily="18" charset="0"/>
              </a:rPr>
              <a:t>Redevelopment to be potentially funded by a blend of tax credit equity (LIHTC / NMTC), private loans and HAS Replacement Housing Funds</a:t>
            </a:r>
          </a:p>
        </p:txBody>
      </p:sp>
      <p:sp>
        <p:nvSpPr>
          <p:cNvPr id="11" name="Title 5"/>
          <p:cNvSpPr>
            <a:spLocks noGrp="1"/>
          </p:cNvSpPr>
          <p:nvPr>
            <p:ph type="title"/>
          </p:nvPr>
        </p:nvSpPr>
        <p:spPr>
          <a:xfrm>
            <a:off x="732837" y="2793077"/>
            <a:ext cx="10515600" cy="1484824"/>
          </a:xfrm>
        </p:spPr>
        <p:txBody>
          <a:bodyPr>
            <a:noAutofit/>
          </a:bodyPr>
          <a:lstStyle/>
          <a:p>
            <a:pPr algn="ctr"/>
            <a:r>
              <a:rPr lang="en-US" sz="2400" dirty="0">
                <a:latin typeface="Baskerville Old Face" panose="02020602080505020303" pitchFamily="18" charset="0"/>
              </a:rPr>
              <a:t>Yamacraw village:</a:t>
            </a:r>
            <a:br>
              <a:rPr lang="en-US" sz="2400" dirty="0">
                <a:latin typeface="Baskerville Old Face" panose="02020602080505020303" pitchFamily="18" charset="0"/>
              </a:rPr>
            </a:br>
            <a:r>
              <a:rPr lang="en-US" sz="2400" dirty="0">
                <a:latin typeface="Baskerville Old Face" panose="02020602080505020303" pitchFamily="18" charset="0"/>
              </a:rPr>
              <a:t>Eligible for demolition</a:t>
            </a:r>
            <a:br>
              <a:rPr lang="en-US" sz="2400" dirty="0">
                <a:latin typeface="Baskerville Old Face" panose="02020602080505020303" pitchFamily="18" charset="0"/>
              </a:rPr>
            </a:br>
            <a:r>
              <a:rPr lang="en-US" sz="2400" dirty="0">
                <a:latin typeface="Baskerville Old Face" panose="02020602080505020303" pitchFamily="18" charset="0"/>
              </a:rPr>
              <a:t>slated for redevelopment </a:t>
            </a:r>
            <a:br>
              <a:rPr lang="en-US" sz="2400" dirty="0">
                <a:latin typeface="Baskerville Old Face" panose="02020602080505020303" pitchFamily="18" charset="0"/>
              </a:rPr>
            </a:br>
            <a:r>
              <a:rPr lang="en-US" sz="2400" dirty="0">
                <a:latin typeface="Baskerville Old Face" panose="02020602080505020303" pitchFamily="18" charset="0"/>
              </a:rPr>
              <a:t> </a:t>
            </a:r>
            <a:br>
              <a:rPr lang="en-US" sz="2400" dirty="0">
                <a:latin typeface="Baskerville Old Face" panose="02020602080505020303" pitchFamily="18" charset="0"/>
              </a:rPr>
            </a:br>
            <a:endParaRPr lang="en-US" sz="2400" dirty="0">
              <a:latin typeface="Baskerville Old Face" panose="02020602080505020303" pitchFamily="18" charset="0"/>
            </a:endParaRPr>
          </a:p>
        </p:txBody>
      </p:sp>
      <p:pic>
        <p:nvPicPr>
          <p:cNvPr id="2052" name="Picture 4" descr="Yamacraw Village Apartments - Savannah, GA 314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22752" y="422037"/>
            <a:ext cx="2970511" cy="1980341"/>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994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2536740589"/>
              </p:ext>
            </p:extLst>
          </p:nvPr>
        </p:nvGraphicFramePr>
        <p:xfrm>
          <a:off x="640076" y="1907764"/>
          <a:ext cx="4442273" cy="4763740"/>
        </p:xfrm>
        <a:graphic>
          <a:graphicData uri="http://schemas.openxmlformats.org/drawingml/2006/table">
            <a:tbl>
              <a:tblPr firstRow="1" firstCol="1" bandRow="1" bandCol="1">
                <a:tableStyleId>{93296810-A885-4BE3-A3E7-6D5BEEA58F35}</a:tableStyleId>
              </a:tblPr>
              <a:tblGrid>
                <a:gridCol w="2283754">
                  <a:extLst>
                    <a:ext uri="{9D8B030D-6E8A-4147-A177-3AD203B41FA5}">
                      <a16:colId xmlns:a16="http://schemas.microsoft.com/office/drawing/2014/main" val="1868914505"/>
                    </a:ext>
                  </a:extLst>
                </a:gridCol>
                <a:gridCol w="2158519">
                  <a:extLst>
                    <a:ext uri="{9D8B030D-6E8A-4147-A177-3AD203B41FA5}">
                      <a16:colId xmlns:a16="http://schemas.microsoft.com/office/drawing/2014/main" val="2718702966"/>
                    </a:ext>
                  </a:extLst>
                </a:gridCol>
              </a:tblGrid>
              <a:tr h="967948">
                <a:tc gridSpan="2">
                  <a:txBody>
                    <a:bodyPr/>
                    <a:lstStyle/>
                    <a:p>
                      <a:pPr marL="0" marR="0" algn="ctr">
                        <a:spcBef>
                          <a:spcPts val="0"/>
                        </a:spcBef>
                        <a:spcAft>
                          <a:spcPts val="0"/>
                        </a:spcAft>
                      </a:pPr>
                      <a:r>
                        <a:rPr lang="en-US" sz="1400" dirty="0">
                          <a:effectLst/>
                          <a:latin typeface="Baskerville Old Face" panose="02020602080505020303" pitchFamily="18" charset="0"/>
                        </a:rPr>
                        <a:t> </a:t>
                      </a:r>
                    </a:p>
                    <a:p>
                      <a:pPr marL="0" marR="0" algn="ctr">
                        <a:spcBef>
                          <a:spcPts val="0"/>
                        </a:spcBef>
                        <a:spcAft>
                          <a:spcPts val="0"/>
                        </a:spcAft>
                      </a:pPr>
                      <a:r>
                        <a:rPr lang="en-US" sz="1400" dirty="0">
                          <a:effectLst/>
                          <a:latin typeface="Baskerville Old Face" panose="02020602080505020303" pitchFamily="18" charset="0"/>
                        </a:rPr>
                        <a:t>HOUSING CHOICE VOUCHER PROGRAM </a:t>
                      </a:r>
                    </a:p>
                    <a:p>
                      <a:pPr marL="0" marR="0" algn="ctr">
                        <a:spcBef>
                          <a:spcPts val="0"/>
                        </a:spcBef>
                        <a:spcAft>
                          <a:spcPts val="0"/>
                        </a:spcAft>
                      </a:pPr>
                      <a:r>
                        <a:rPr lang="en-US" sz="1400" dirty="0">
                          <a:effectLst/>
                          <a:latin typeface="Baskerville Old Face" panose="02020602080505020303" pitchFamily="18" charset="0"/>
                        </a:rPr>
                        <a:t>FAIR MARKET RENTS</a:t>
                      </a:r>
                    </a:p>
                    <a:p>
                      <a:pPr marL="0" marR="0" algn="ctr">
                        <a:spcBef>
                          <a:spcPts val="0"/>
                        </a:spcBef>
                        <a:spcAft>
                          <a:spcPts val="0"/>
                        </a:spcAft>
                      </a:pPr>
                      <a:r>
                        <a:rPr lang="en-US" sz="1400" dirty="0">
                          <a:effectLst/>
                          <a:latin typeface="Baskerville Old Face" panose="02020602080505020303" pitchFamily="18" charset="0"/>
                        </a:rPr>
                        <a:t> </a:t>
                      </a:r>
                      <a:endParaRPr lang="en-US" sz="1400" dirty="0">
                        <a:solidFill>
                          <a:schemeClr val="bg1"/>
                        </a:solidFill>
                        <a:effectLst/>
                        <a:latin typeface="Baskerville Old Face" panose="02020602080505020303" pitchFamily="18" charset="0"/>
                        <a:ea typeface="Times New Roman" panose="02020603050405020304" pitchFamily="18" charset="0"/>
                        <a:cs typeface="Times New Roman" panose="02020603050405020304" pitchFamily="18" charset="0"/>
                      </a:endParaRPr>
                    </a:p>
                  </a:txBody>
                  <a:tcPr marL="65732" marR="65732" marT="0" marB="0"/>
                </a:tc>
                <a:tc hMerge="1">
                  <a:txBody>
                    <a:bodyPr/>
                    <a:lstStyle/>
                    <a:p>
                      <a:endParaRPr lang="en-US"/>
                    </a:p>
                  </a:txBody>
                  <a:tcPr/>
                </a:tc>
                <a:extLst>
                  <a:ext uri="{0D108BD9-81ED-4DB2-BD59-A6C34878D82A}">
                    <a16:rowId xmlns:a16="http://schemas.microsoft.com/office/drawing/2014/main" val="555855663"/>
                  </a:ext>
                </a:extLst>
              </a:tr>
              <a:tr h="474474">
                <a:tc>
                  <a:txBody>
                    <a:bodyPr/>
                    <a:lstStyle/>
                    <a:p>
                      <a:pPr marL="0" marR="0" algn="ctr">
                        <a:spcBef>
                          <a:spcPts val="0"/>
                        </a:spcBef>
                        <a:spcAft>
                          <a:spcPts val="0"/>
                        </a:spcAft>
                      </a:pPr>
                      <a:r>
                        <a:rPr lang="en-US" sz="1400" dirty="0">
                          <a:effectLst/>
                          <a:latin typeface="Baskerville Old Face" panose="02020602080505020303" pitchFamily="18" charset="0"/>
                        </a:rPr>
                        <a:t> </a:t>
                      </a:r>
                    </a:p>
                    <a:p>
                      <a:pPr marL="0" marR="0" algn="ctr">
                        <a:spcBef>
                          <a:spcPts val="0"/>
                        </a:spcBef>
                        <a:spcAft>
                          <a:spcPts val="0"/>
                        </a:spcAft>
                      </a:pPr>
                      <a:r>
                        <a:rPr lang="en-US" sz="1400" dirty="0">
                          <a:effectLst/>
                          <a:latin typeface="Baskerville Old Face" panose="02020602080505020303" pitchFamily="18" charset="0"/>
                        </a:rPr>
                        <a:t>0 Bedrooms</a:t>
                      </a:r>
                      <a:endParaRPr lang="en-US" sz="1400" dirty="0">
                        <a:solidFill>
                          <a:schemeClr val="bg1"/>
                        </a:solidFill>
                        <a:effectLst/>
                        <a:latin typeface="Baskerville Old Face" panose="02020602080505020303" pitchFamily="18" charset="0"/>
                        <a:ea typeface="Times New Roman" panose="02020603050405020304" pitchFamily="18" charset="0"/>
                        <a:cs typeface="Times New Roman" panose="02020603050405020304" pitchFamily="18" charset="0"/>
                      </a:endParaRPr>
                    </a:p>
                  </a:txBody>
                  <a:tcPr marL="65732" marR="65732" marT="0" marB="0"/>
                </a:tc>
                <a:tc>
                  <a:txBody>
                    <a:bodyPr/>
                    <a:lstStyle/>
                    <a:p>
                      <a:pPr marL="0" marR="0" algn="ctr">
                        <a:spcBef>
                          <a:spcPts val="0"/>
                        </a:spcBef>
                        <a:spcAft>
                          <a:spcPts val="0"/>
                        </a:spcAft>
                      </a:pPr>
                      <a:r>
                        <a:rPr lang="en-US" sz="1400">
                          <a:effectLst/>
                          <a:latin typeface="Baskerville Old Face" panose="02020602080505020303" pitchFamily="18" charset="0"/>
                        </a:rPr>
                        <a:t> </a:t>
                      </a:r>
                    </a:p>
                    <a:p>
                      <a:pPr marL="0" marR="0" algn="ctr">
                        <a:spcBef>
                          <a:spcPts val="0"/>
                        </a:spcBef>
                        <a:spcAft>
                          <a:spcPts val="0"/>
                        </a:spcAft>
                      </a:pPr>
                      <a:r>
                        <a:rPr lang="en-US" sz="1400">
                          <a:effectLst/>
                          <a:latin typeface="Baskerville Old Face" panose="02020602080505020303" pitchFamily="18" charset="0"/>
                        </a:rPr>
                        <a:t>$880</a:t>
                      </a:r>
                      <a:endParaRPr lang="en-US" sz="1400">
                        <a:solidFill>
                          <a:schemeClr val="bg1"/>
                        </a:solidFill>
                        <a:effectLst/>
                        <a:latin typeface="Baskerville Old Face" panose="02020602080505020303" pitchFamily="18" charset="0"/>
                        <a:ea typeface="Times New Roman" panose="02020603050405020304" pitchFamily="18" charset="0"/>
                        <a:cs typeface="Times New Roman" panose="02020603050405020304" pitchFamily="18" charset="0"/>
                      </a:endParaRPr>
                    </a:p>
                  </a:txBody>
                  <a:tcPr marL="65732" marR="65732" marT="0" marB="0"/>
                </a:tc>
                <a:extLst>
                  <a:ext uri="{0D108BD9-81ED-4DB2-BD59-A6C34878D82A}">
                    <a16:rowId xmlns:a16="http://schemas.microsoft.com/office/drawing/2014/main" val="1632861296"/>
                  </a:ext>
                </a:extLst>
              </a:tr>
              <a:tr h="474474">
                <a:tc>
                  <a:txBody>
                    <a:bodyPr/>
                    <a:lstStyle/>
                    <a:p>
                      <a:pPr marL="0" marR="0" algn="ctr">
                        <a:spcBef>
                          <a:spcPts val="0"/>
                        </a:spcBef>
                        <a:spcAft>
                          <a:spcPts val="0"/>
                        </a:spcAft>
                      </a:pPr>
                      <a:r>
                        <a:rPr lang="en-US" sz="1400" dirty="0">
                          <a:effectLst/>
                          <a:latin typeface="Baskerville Old Face" panose="02020602080505020303" pitchFamily="18" charset="0"/>
                        </a:rPr>
                        <a:t> </a:t>
                      </a:r>
                    </a:p>
                    <a:p>
                      <a:pPr marL="0" marR="0" algn="ctr">
                        <a:spcBef>
                          <a:spcPts val="0"/>
                        </a:spcBef>
                        <a:spcAft>
                          <a:spcPts val="0"/>
                        </a:spcAft>
                      </a:pPr>
                      <a:r>
                        <a:rPr lang="en-US" sz="1400" dirty="0">
                          <a:effectLst/>
                          <a:latin typeface="Baskerville Old Face" panose="02020602080505020303" pitchFamily="18" charset="0"/>
                        </a:rPr>
                        <a:t>1 Bedroom</a:t>
                      </a:r>
                      <a:endParaRPr lang="en-US" sz="1400" dirty="0">
                        <a:solidFill>
                          <a:schemeClr val="bg1"/>
                        </a:solidFill>
                        <a:effectLst/>
                        <a:latin typeface="Baskerville Old Face" panose="02020602080505020303" pitchFamily="18" charset="0"/>
                        <a:ea typeface="Times New Roman" panose="02020603050405020304" pitchFamily="18" charset="0"/>
                        <a:cs typeface="Times New Roman" panose="02020603050405020304" pitchFamily="18" charset="0"/>
                      </a:endParaRPr>
                    </a:p>
                  </a:txBody>
                  <a:tcPr marL="65732" marR="65732" marT="0" marB="0"/>
                </a:tc>
                <a:tc>
                  <a:txBody>
                    <a:bodyPr/>
                    <a:lstStyle/>
                    <a:p>
                      <a:pPr marL="0" marR="0" algn="ctr">
                        <a:spcBef>
                          <a:spcPts val="0"/>
                        </a:spcBef>
                        <a:spcAft>
                          <a:spcPts val="0"/>
                        </a:spcAft>
                      </a:pPr>
                      <a:r>
                        <a:rPr lang="en-US" sz="1400" dirty="0">
                          <a:effectLst/>
                          <a:latin typeface="Baskerville Old Face" panose="02020602080505020303" pitchFamily="18" charset="0"/>
                        </a:rPr>
                        <a:t> </a:t>
                      </a:r>
                    </a:p>
                    <a:p>
                      <a:pPr marL="0" marR="0" algn="ctr">
                        <a:spcBef>
                          <a:spcPts val="0"/>
                        </a:spcBef>
                        <a:spcAft>
                          <a:spcPts val="0"/>
                        </a:spcAft>
                      </a:pPr>
                      <a:r>
                        <a:rPr lang="en-US" sz="1400" dirty="0">
                          <a:effectLst/>
                          <a:latin typeface="Baskerville Old Face" panose="02020602080505020303" pitchFamily="18" charset="0"/>
                        </a:rPr>
                        <a:t>$937</a:t>
                      </a:r>
                      <a:endParaRPr lang="en-US" sz="1400" dirty="0">
                        <a:solidFill>
                          <a:schemeClr val="bg1"/>
                        </a:solidFill>
                        <a:effectLst/>
                        <a:latin typeface="Baskerville Old Face" panose="02020602080505020303" pitchFamily="18" charset="0"/>
                        <a:ea typeface="Times New Roman" panose="02020603050405020304" pitchFamily="18" charset="0"/>
                        <a:cs typeface="Times New Roman" panose="02020603050405020304" pitchFamily="18" charset="0"/>
                      </a:endParaRPr>
                    </a:p>
                  </a:txBody>
                  <a:tcPr marL="65732" marR="65732" marT="0" marB="0"/>
                </a:tc>
                <a:extLst>
                  <a:ext uri="{0D108BD9-81ED-4DB2-BD59-A6C34878D82A}">
                    <a16:rowId xmlns:a16="http://schemas.microsoft.com/office/drawing/2014/main" val="2119441263"/>
                  </a:ext>
                </a:extLst>
              </a:tr>
              <a:tr h="474474">
                <a:tc>
                  <a:txBody>
                    <a:bodyPr/>
                    <a:lstStyle/>
                    <a:p>
                      <a:pPr marL="0" marR="0" algn="ctr">
                        <a:spcBef>
                          <a:spcPts val="0"/>
                        </a:spcBef>
                        <a:spcAft>
                          <a:spcPts val="0"/>
                        </a:spcAft>
                      </a:pPr>
                      <a:r>
                        <a:rPr lang="en-US" sz="1400" dirty="0">
                          <a:effectLst/>
                          <a:latin typeface="Baskerville Old Face" panose="02020602080505020303" pitchFamily="18" charset="0"/>
                        </a:rPr>
                        <a:t> </a:t>
                      </a:r>
                    </a:p>
                    <a:p>
                      <a:pPr marL="0" marR="0" algn="ctr">
                        <a:spcBef>
                          <a:spcPts val="0"/>
                        </a:spcBef>
                        <a:spcAft>
                          <a:spcPts val="0"/>
                        </a:spcAft>
                      </a:pPr>
                      <a:r>
                        <a:rPr lang="en-US" sz="1400" dirty="0">
                          <a:effectLst/>
                          <a:latin typeface="Baskerville Old Face" panose="02020602080505020303" pitchFamily="18" charset="0"/>
                        </a:rPr>
                        <a:t>2 Bedrooms</a:t>
                      </a:r>
                      <a:endParaRPr lang="en-US" sz="1400" dirty="0">
                        <a:solidFill>
                          <a:schemeClr val="bg1"/>
                        </a:solidFill>
                        <a:effectLst/>
                        <a:latin typeface="Baskerville Old Face" panose="02020602080505020303" pitchFamily="18" charset="0"/>
                        <a:ea typeface="Times New Roman" panose="02020603050405020304" pitchFamily="18" charset="0"/>
                        <a:cs typeface="Times New Roman" panose="02020603050405020304" pitchFamily="18" charset="0"/>
                      </a:endParaRPr>
                    </a:p>
                  </a:txBody>
                  <a:tcPr marL="65732" marR="65732" marT="0" marB="0"/>
                </a:tc>
                <a:tc>
                  <a:txBody>
                    <a:bodyPr/>
                    <a:lstStyle/>
                    <a:p>
                      <a:pPr marL="0" marR="0" algn="ctr">
                        <a:spcBef>
                          <a:spcPts val="0"/>
                        </a:spcBef>
                        <a:spcAft>
                          <a:spcPts val="0"/>
                        </a:spcAft>
                      </a:pPr>
                      <a:r>
                        <a:rPr lang="en-US" sz="1400" dirty="0">
                          <a:effectLst/>
                          <a:latin typeface="Baskerville Old Face" panose="02020602080505020303" pitchFamily="18" charset="0"/>
                        </a:rPr>
                        <a:t> </a:t>
                      </a:r>
                    </a:p>
                    <a:p>
                      <a:pPr marL="0" marR="0" algn="ctr">
                        <a:spcBef>
                          <a:spcPts val="0"/>
                        </a:spcBef>
                        <a:spcAft>
                          <a:spcPts val="0"/>
                        </a:spcAft>
                      </a:pPr>
                      <a:r>
                        <a:rPr lang="en-US" sz="1400" dirty="0">
                          <a:effectLst/>
                          <a:latin typeface="Baskerville Old Face" panose="02020602080505020303" pitchFamily="18" charset="0"/>
                        </a:rPr>
                        <a:t>$1067</a:t>
                      </a:r>
                      <a:endParaRPr lang="en-US" sz="1400" dirty="0">
                        <a:solidFill>
                          <a:schemeClr val="bg1"/>
                        </a:solidFill>
                        <a:effectLst/>
                        <a:latin typeface="Baskerville Old Face" panose="02020602080505020303" pitchFamily="18" charset="0"/>
                        <a:ea typeface="Times New Roman" panose="02020603050405020304" pitchFamily="18" charset="0"/>
                        <a:cs typeface="Times New Roman" panose="02020603050405020304" pitchFamily="18" charset="0"/>
                      </a:endParaRPr>
                    </a:p>
                  </a:txBody>
                  <a:tcPr marL="65732" marR="65732" marT="0" marB="0"/>
                </a:tc>
                <a:extLst>
                  <a:ext uri="{0D108BD9-81ED-4DB2-BD59-A6C34878D82A}">
                    <a16:rowId xmlns:a16="http://schemas.microsoft.com/office/drawing/2014/main" val="2419408795"/>
                  </a:ext>
                </a:extLst>
              </a:tr>
              <a:tr h="474474">
                <a:tc>
                  <a:txBody>
                    <a:bodyPr/>
                    <a:lstStyle/>
                    <a:p>
                      <a:pPr marL="0" marR="0" algn="ctr">
                        <a:spcBef>
                          <a:spcPts val="0"/>
                        </a:spcBef>
                        <a:spcAft>
                          <a:spcPts val="0"/>
                        </a:spcAft>
                      </a:pPr>
                      <a:r>
                        <a:rPr lang="en-US" sz="1400" dirty="0">
                          <a:effectLst/>
                          <a:latin typeface="Baskerville Old Face" panose="02020602080505020303" pitchFamily="18" charset="0"/>
                        </a:rPr>
                        <a:t> </a:t>
                      </a:r>
                    </a:p>
                    <a:p>
                      <a:pPr marL="0" marR="0" algn="ctr">
                        <a:spcBef>
                          <a:spcPts val="0"/>
                        </a:spcBef>
                        <a:spcAft>
                          <a:spcPts val="0"/>
                        </a:spcAft>
                      </a:pPr>
                      <a:r>
                        <a:rPr lang="en-US" sz="1400" dirty="0">
                          <a:effectLst/>
                          <a:latin typeface="Baskerville Old Face" panose="02020602080505020303" pitchFamily="18" charset="0"/>
                        </a:rPr>
                        <a:t>3 Bedrooms</a:t>
                      </a:r>
                      <a:endParaRPr lang="en-US" sz="1400" dirty="0">
                        <a:solidFill>
                          <a:schemeClr val="bg1"/>
                        </a:solidFill>
                        <a:effectLst/>
                        <a:latin typeface="Baskerville Old Face" panose="02020602080505020303" pitchFamily="18" charset="0"/>
                        <a:ea typeface="Times New Roman" panose="02020603050405020304" pitchFamily="18" charset="0"/>
                        <a:cs typeface="Times New Roman" panose="02020603050405020304" pitchFamily="18" charset="0"/>
                      </a:endParaRPr>
                    </a:p>
                  </a:txBody>
                  <a:tcPr marL="65732" marR="65732" marT="0" marB="0"/>
                </a:tc>
                <a:tc>
                  <a:txBody>
                    <a:bodyPr/>
                    <a:lstStyle/>
                    <a:p>
                      <a:pPr marL="0" marR="0" algn="ctr">
                        <a:spcBef>
                          <a:spcPts val="0"/>
                        </a:spcBef>
                        <a:spcAft>
                          <a:spcPts val="0"/>
                        </a:spcAft>
                      </a:pPr>
                      <a:r>
                        <a:rPr lang="en-US" sz="1400" dirty="0">
                          <a:effectLst/>
                          <a:latin typeface="Baskerville Old Face" panose="02020602080505020303" pitchFamily="18" charset="0"/>
                        </a:rPr>
                        <a:t> </a:t>
                      </a:r>
                    </a:p>
                    <a:p>
                      <a:pPr marL="0" marR="0" algn="ctr">
                        <a:spcBef>
                          <a:spcPts val="0"/>
                        </a:spcBef>
                        <a:spcAft>
                          <a:spcPts val="0"/>
                        </a:spcAft>
                      </a:pPr>
                      <a:r>
                        <a:rPr lang="en-US" sz="1400" dirty="0">
                          <a:effectLst/>
                          <a:latin typeface="Baskerville Old Face" panose="02020602080505020303" pitchFamily="18" charset="0"/>
                        </a:rPr>
                        <a:t>$1466</a:t>
                      </a:r>
                      <a:endParaRPr lang="en-US" sz="1400" dirty="0">
                        <a:solidFill>
                          <a:schemeClr val="bg1"/>
                        </a:solidFill>
                        <a:effectLst/>
                        <a:latin typeface="Baskerville Old Face" panose="02020602080505020303" pitchFamily="18" charset="0"/>
                        <a:ea typeface="Times New Roman" panose="02020603050405020304" pitchFamily="18" charset="0"/>
                        <a:cs typeface="Times New Roman" panose="02020603050405020304" pitchFamily="18" charset="0"/>
                      </a:endParaRPr>
                    </a:p>
                  </a:txBody>
                  <a:tcPr marL="65732" marR="65732" marT="0" marB="0"/>
                </a:tc>
                <a:extLst>
                  <a:ext uri="{0D108BD9-81ED-4DB2-BD59-A6C34878D82A}">
                    <a16:rowId xmlns:a16="http://schemas.microsoft.com/office/drawing/2014/main" val="3021887670"/>
                  </a:ext>
                </a:extLst>
              </a:tr>
              <a:tr h="474474">
                <a:tc>
                  <a:txBody>
                    <a:bodyPr/>
                    <a:lstStyle/>
                    <a:p>
                      <a:pPr marL="0" marR="0" algn="ctr">
                        <a:spcBef>
                          <a:spcPts val="0"/>
                        </a:spcBef>
                        <a:spcAft>
                          <a:spcPts val="0"/>
                        </a:spcAft>
                      </a:pPr>
                      <a:r>
                        <a:rPr lang="en-US" sz="1400">
                          <a:effectLst/>
                          <a:latin typeface="Baskerville Old Face" panose="02020602080505020303" pitchFamily="18" charset="0"/>
                        </a:rPr>
                        <a:t> </a:t>
                      </a:r>
                    </a:p>
                    <a:p>
                      <a:pPr marL="0" marR="0" algn="ctr">
                        <a:spcBef>
                          <a:spcPts val="0"/>
                        </a:spcBef>
                        <a:spcAft>
                          <a:spcPts val="0"/>
                        </a:spcAft>
                      </a:pPr>
                      <a:r>
                        <a:rPr lang="en-US" sz="1400">
                          <a:effectLst/>
                          <a:latin typeface="Baskerville Old Face" panose="02020602080505020303" pitchFamily="18" charset="0"/>
                        </a:rPr>
                        <a:t>4 Bedrooms</a:t>
                      </a:r>
                      <a:endParaRPr lang="en-US" sz="1400">
                        <a:solidFill>
                          <a:schemeClr val="bg1"/>
                        </a:solidFill>
                        <a:effectLst/>
                        <a:latin typeface="Baskerville Old Face" panose="02020602080505020303" pitchFamily="18" charset="0"/>
                        <a:ea typeface="Times New Roman" panose="02020603050405020304" pitchFamily="18" charset="0"/>
                        <a:cs typeface="Times New Roman" panose="02020603050405020304" pitchFamily="18" charset="0"/>
                      </a:endParaRPr>
                    </a:p>
                  </a:txBody>
                  <a:tcPr marL="65732" marR="65732" marT="0" marB="0"/>
                </a:tc>
                <a:tc>
                  <a:txBody>
                    <a:bodyPr/>
                    <a:lstStyle/>
                    <a:p>
                      <a:pPr marL="0" marR="0" algn="ctr">
                        <a:spcBef>
                          <a:spcPts val="0"/>
                        </a:spcBef>
                        <a:spcAft>
                          <a:spcPts val="0"/>
                        </a:spcAft>
                      </a:pPr>
                      <a:r>
                        <a:rPr lang="en-US" sz="1400" dirty="0">
                          <a:effectLst/>
                          <a:latin typeface="Baskerville Old Face" panose="02020602080505020303" pitchFamily="18" charset="0"/>
                        </a:rPr>
                        <a:t> </a:t>
                      </a:r>
                    </a:p>
                    <a:p>
                      <a:pPr marL="0" marR="0" algn="ctr">
                        <a:spcBef>
                          <a:spcPts val="0"/>
                        </a:spcBef>
                        <a:spcAft>
                          <a:spcPts val="0"/>
                        </a:spcAft>
                      </a:pPr>
                      <a:r>
                        <a:rPr lang="en-US" sz="1400" dirty="0">
                          <a:effectLst/>
                          <a:latin typeface="Baskerville Old Face" panose="02020602080505020303" pitchFamily="18" charset="0"/>
                        </a:rPr>
                        <a:t>$1713</a:t>
                      </a:r>
                      <a:endParaRPr lang="en-US" sz="1400" dirty="0">
                        <a:solidFill>
                          <a:schemeClr val="bg1"/>
                        </a:solidFill>
                        <a:effectLst/>
                        <a:latin typeface="Baskerville Old Face" panose="02020602080505020303" pitchFamily="18" charset="0"/>
                        <a:ea typeface="Times New Roman" panose="02020603050405020304" pitchFamily="18" charset="0"/>
                        <a:cs typeface="Times New Roman" panose="02020603050405020304" pitchFamily="18" charset="0"/>
                      </a:endParaRPr>
                    </a:p>
                  </a:txBody>
                  <a:tcPr marL="65732" marR="65732" marT="0" marB="0"/>
                </a:tc>
                <a:extLst>
                  <a:ext uri="{0D108BD9-81ED-4DB2-BD59-A6C34878D82A}">
                    <a16:rowId xmlns:a16="http://schemas.microsoft.com/office/drawing/2014/main" val="3159530307"/>
                  </a:ext>
                </a:extLst>
              </a:tr>
              <a:tr h="474474">
                <a:tc>
                  <a:txBody>
                    <a:bodyPr/>
                    <a:lstStyle/>
                    <a:p>
                      <a:pPr marL="0" marR="0" algn="ctr">
                        <a:spcBef>
                          <a:spcPts val="0"/>
                        </a:spcBef>
                        <a:spcAft>
                          <a:spcPts val="0"/>
                        </a:spcAft>
                      </a:pPr>
                      <a:r>
                        <a:rPr lang="en-US" sz="1400">
                          <a:effectLst/>
                          <a:latin typeface="Baskerville Old Face" panose="02020602080505020303" pitchFamily="18" charset="0"/>
                        </a:rPr>
                        <a:t> </a:t>
                      </a:r>
                    </a:p>
                    <a:p>
                      <a:pPr marL="0" marR="0" algn="ctr">
                        <a:spcBef>
                          <a:spcPts val="0"/>
                        </a:spcBef>
                        <a:spcAft>
                          <a:spcPts val="0"/>
                        </a:spcAft>
                      </a:pPr>
                      <a:r>
                        <a:rPr lang="en-US" sz="1400">
                          <a:effectLst/>
                          <a:latin typeface="Baskerville Old Face" panose="02020602080505020303" pitchFamily="18" charset="0"/>
                        </a:rPr>
                        <a:t>5 Bedrooms</a:t>
                      </a:r>
                      <a:endParaRPr lang="en-US" sz="1400">
                        <a:solidFill>
                          <a:schemeClr val="bg1"/>
                        </a:solidFill>
                        <a:effectLst/>
                        <a:latin typeface="Baskerville Old Face" panose="02020602080505020303" pitchFamily="18" charset="0"/>
                        <a:ea typeface="Times New Roman" panose="02020603050405020304" pitchFamily="18" charset="0"/>
                        <a:cs typeface="Times New Roman" panose="02020603050405020304" pitchFamily="18" charset="0"/>
                      </a:endParaRPr>
                    </a:p>
                  </a:txBody>
                  <a:tcPr marL="65732" marR="65732" marT="0" marB="0"/>
                </a:tc>
                <a:tc>
                  <a:txBody>
                    <a:bodyPr/>
                    <a:lstStyle/>
                    <a:p>
                      <a:pPr marL="0" marR="0" algn="ctr">
                        <a:spcBef>
                          <a:spcPts val="0"/>
                        </a:spcBef>
                        <a:spcAft>
                          <a:spcPts val="0"/>
                        </a:spcAft>
                      </a:pPr>
                      <a:r>
                        <a:rPr lang="en-US" sz="1400" dirty="0">
                          <a:effectLst/>
                          <a:latin typeface="Baskerville Old Face" panose="02020602080505020303" pitchFamily="18" charset="0"/>
                        </a:rPr>
                        <a:t> </a:t>
                      </a:r>
                    </a:p>
                    <a:p>
                      <a:pPr marL="0" marR="0" algn="ctr">
                        <a:spcBef>
                          <a:spcPts val="0"/>
                        </a:spcBef>
                        <a:spcAft>
                          <a:spcPts val="0"/>
                        </a:spcAft>
                      </a:pPr>
                      <a:r>
                        <a:rPr lang="en-US" sz="1400" dirty="0">
                          <a:effectLst/>
                          <a:latin typeface="Baskerville Old Face" panose="02020602080505020303" pitchFamily="18" charset="0"/>
                        </a:rPr>
                        <a:t>$1970</a:t>
                      </a:r>
                      <a:endParaRPr lang="en-US" sz="1400" dirty="0">
                        <a:solidFill>
                          <a:schemeClr val="bg1"/>
                        </a:solidFill>
                        <a:effectLst/>
                        <a:latin typeface="Baskerville Old Face" panose="02020602080505020303" pitchFamily="18" charset="0"/>
                        <a:ea typeface="Times New Roman" panose="02020603050405020304" pitchFamily="18" charset="0"/>
                        <a:cs typeface="Times New Roman" panose="02020603050405020304" pitchFamily="18" charset="0"/>
                      </a:endParaRPr>
                    </a:p>
                  </a:txBody>
                  <a:tcPr marL="65732" marR="65732" marT="0" marB="0"/>
                </a:tc>
                <a:extLst>
                  <a:ext uri="{0D108BD9-81ED-4DB2-BD59-A6C34878D82A}">
                    <a16:rowId xmlns:a16="http://schemas.microsoft.com/office/drawing/2014/main" val="781676918"/>
                  </a:ext>
                </a:extLst>
              </a:tr>
              <a:tr h="474474">
                <a:tc>
                  <a:txBody>
                    <a:bodyPr/>
                    <a:lstStyle/>
                    <a:p>
                      <a:pPr marL="0" marR="0" algn="ctr">
                        <a:spcBef>
                          <a:spcPts val="0"/>
                        </a:spcBef>
                        <a:spcAft>
                          <a:spcPts val="0"/>
                        </a:spcAft>
                      </a:pPr>
                      <a:r>
                        <a:rPr lang="en-US" sz="1400">
                          <a:effectLst/>
                          <a:latin typeface="Baskerville Old Face" panose="02020602080505020303" pitchFamily="18" charset="0"/>
                        </a:rPr>
                        <a:t> </a:t>
                      </a:r>
                    </a:p>
                    <a:p>
                      <a:pPr marL="0" marR="0" algn="ctr">
                        <a:spcBef>
                          <a:spcPts val="0"/>
                        </a:spcBef>
                        <a:spcAft>
                          <a:spcPts val="0"/>
                        </a:spcAft>
                      </a:pPr>
                      <a:r>
                        <a:rPr lang="en-US" sz="1400">
                          <a:effectLst/>
                          <a:latin typeface="Baskerville Old Face" panose="02020602080505020303" pitchFamily="18" charset="0"/>
                        </a:rPr>
                        <a:t>6 Bedrooms</a:t>
                      </a:r>
                      <a:endParaRPr lang="en-US" sz="1400">
                        <a:solidFill>
                          <a:schemeClr val="bg1"/>
                        </a:solidFill>
                        <a:effectLst/>
                        <a:latin typeface="Baskerville Old Face" panose="02020602080505020303" pitchFamily="18" charset="0"/>
                        <a:ea typeface="Times New Roman" panose="02020603050405020304" pitchFamily="18" charset="0"/>
                        <a:cs typeface="Times New Roman" panose="02020603050405020304" pitchFamily="18" charset="0"/>
                      </a:endParaRPr>
                    </a:p>
                  </a:txBody>
                  <a:tcPr marL="65732" marR="65732" marT="0" marB="0"/>
                </a:tc>
                <a:tc>
                  <a:txBody>
                    <a:bodyPr/>
                    <a:lstStyle/>
                    <a:p>
                      <a:pPr marL="0" marR="0" algn="ctr">
                        <a:spcBef>
                          <a:spcPts val="0"/>
                        </a:spcBef>
                        <a:spcAft>
                          <a:spcPts val="0"/>
                        </a:spcAft>
                      </a:pPr>
                      <a:r>
                        <a:rPr lang="en-US" sz="1400" dirty="0">
                          <a:effectLst/>
                          <a:latin typeface="Baskerville Old Face" panose="02020602080505020303" pitchFamily="18" charset="0"/>
                        </a:rPr>
                        <a:t> </a:t>
                      </a:r>
                    </a:p>
                    <a:p>
                      <a:pPr marL="0" marR="0" algn="ctr">
                        <a:spcBef>
                          <a:spcPts val="0"/>
                        </a:spcBef>
                        <a:spcAft>
                          <a:spcPts val="0"/>
                        </a:spcAft>
                      </a:pPr>
                      <a:r>
                        <a:rPr lang="en-US" sz="1400" dirty="0">
                          <a:effectLst/>
                          <a:latin typeface="Baskerville Old Face" panose="02020602080505020303" pitchFamily="18" charset="0"/>
                        </a:rPr>
                        <a:t>$2227</a:t>
                      </a:r>
                      <a:endParaRPr lang="en-US" sz="1400" dirty="0">
                        <a:solidFill>
                          <a:schemeClr val="bg1"/>
                        </a:solidFill>
                        <a:effectLst/>
                        <a:latin typeface="Baskerville Old Face" panose="02020602080505020303" pitchFamily="18" charset="0"/>
                        <a:ea typeface="Times New Roman" panose="02020603050405020304" pitchFamily="18" charset="0"/>
                        <a:cs typeface="Times New Roman" panose="02020603050405020304" pitchFamily="18" charset="0"/>
                      </a:endParaRPr>
                    </a:p>
                  </a:txBody>
                  <a:tcPr marL="65732" marR="65732" marT="0" marB="0"/>
                </a:tc>
                <a:extLst>
                  <a:ext uri="{0D108BD9-81ED-4DB2-BD59-A6C34878D82A}">
                    <a16:rowId xmlns:a16="http://schemas.microsoft.com/office/drawing/2014/main" val="682749011"/>
                  </a:ext>
                </a:extLst>
              </a:tr>
              <a:tr h="474474">
                <a:tc>
                  <a:txBody>
                    <a:bodyPr/>
                    <a:lstStyle/>
                    <a:p>
                      <a:pPr marL="0" marR="0" algn="ctr">
                        <a:spcBef>
                          <a:spcPts val="0"/>
                        </a:spcBef>
                        <a:spcAft>
                          <a:spcPts val="0"/>
                        </a:spcAft>
                      </a:pPr>
                      <a:r>
                        <a:rPr lang="en-US" sz="1400">
                          <a:effectLst/>
                          <a:latin typeface="Baskerville Old Face" panose="02020602080505020303" pitchFamily="18" charset="0"/>
                        </a:rPr>
                        <a:t> </a:t>
                      </a:r>
                    </a:p>
                    <a:p>
                      <a:pPr marL="0" marR="0" algn="ctr">
                        <a:spcBef>
                          <a:spcPts val="0"/>
                        </a:spcBef>
                        <a:spcAft>
                          <a:spcPts val="0"/>
                        </a:spcAft>
                      </a:pPr>
                      <a:r>
                        <a:rPr lang="en-US" sz="1400">
                          <a:effectLst/>
                          <a:latin typeface="Baskerville Old Face" panose="02020602080505020303" pitchFamily="18" charset="0"/>
                        </a:rPr>
                        <a:t>7 Bedrooms</a:t>
                      </a:r>
                      <a:endParaRPr lang="en-US" sz="1400">
                        <a:solidFill>
                          <a:schemeClr val="bg1"/>
                        </a:solidFill>
                        <a:effectLst/>
                        <a:latin typeface="Baskerville Old Face" panose="02020602080505020303" pitchFamily="18" charset="0"/>
                        <a:ea typeface="Times New Roman" panose="02020603050405020304" pitchFamily="18" charset="0"/>
                        <a:cs typeface="Times New Roman" panose="02020603050405020304" pitchFamily="18" charset="0"/>
                      </a:endParaRPr>
                    </a:p>
                  </a:txBody>
                  <a:tcPr marL="65732" marR="65732" marT="0" marB="0"/>
                </a:tc>
                <a:tc>
                  <a:txBody>
                    <a:bodyPr/>
                    <a:lstStyle/>
                    <a:p>
                      <a:pPr marL="0" marR="0" algn="ctr">
                        <a:spcBef>
                          <a:spcPts val="0"/>
                        </a:spcBef>
                        <a:spcAft>
                          <a:spcPts val="0"/>
                        </a:spcAft>
                      </a:pPr>
                      <a:r>
                        <a:rPr lang="en-US" sz="1400" dirty="0">
                          <a:effectLst/>
                          <a:latin typeface="Baskerville Old Face" panose="02020602080505020303" pitchFamily="18" charset="0"/>
                        </a:rPr>
                        <a:t> </a:t>
                      </a:r>
                    </a:p>
                    <a:p>
                      <a:pPr marL="0" marR="0" algn="ctr">
                        <a:spcBef>
                          <a:spcPts val="0"/>
                        </a:spcBef>
                        <a:spcAft>
                          <a:spcPts val="0"/>
                        </a:spcAft>
                      </a:pPr>
                      <a:r>
                        <a:rPr lang="en-US" sz="1400" dirty="0">
                          <a:effectLst/>
                          <a:latin typeface="Baskerville Old Face" panose="02020602080505020303" pitchFamily="18" charset="0"/>
                        </a:rPr>
                        <a:t>$2484</a:t>
                      </a:r>
                      <a:endParaRPr lang="en-US" sz="1400" dirty="0">
                        <a:solidFill>
                          <a:schemeClr val="bg1"/>
                        </a:solidFill>
                        <a:effectLst/>
                        <a:latin typeface="Baskerville Old Face" panose="02020602080505020303" pitchFamily="18" charset="0"/>
                        <a:ea typeface="Times New Roman" panose="02020603050405020304" pitchFamily="18" charset="0"/>
                        <a:cs typeface="Times New Roman" panose="02020603050405020304" pitchFamily="18" charset="0"/>
                      </a:endParaRPr>
                    </a:p>
                  </a:txBody>
                  <a:tcPr marL="65732" marR="65732" marT="0" marB="0"/>
                </a:tc>
                <a:extLst>
                  <a:ext uri="{0D108BD9-81ED-4DB2-BD59-A6C34878D82A}">
                    <a16:rowId xmlns:a16="http://schemas.microsoft.com/office/drawing/2014/main" val="4208024333"/>
                  </a:ext>
                </a:extLst>
              </a:tr>
            </a:tbl>
          </a:graphicData>
        </a:graphic>
      </p:graphicFrame>
      <p:sp>
        <p:nvSpPr>
          <p:cNvPr id="10" name="Rectangle 9"/>
          <p:cNvSpPr/>
          <p:nvPr/>
        </p:nvSpPr>
        <p:spPr>
          <a:xfrm>
            <a:off x="1047403" y="166662"/>
            <a:ext cx="10033462" cy="1200329"/>
          </a:xfrm>
          <a:prstGeom prst="rect">
            <a:avLst/>
          </a:prstGeom>
        </p:spPr>
        <p:txBody>
          <a:bodyPr wrap="square">
            <a:spAutoFit/>
          </a:bodyPr>
          <a:lstStyle/>
          <a:p>
            <a:pPr algn="ctr"/>
            <a:r>
              <a:rPr lang="en-US" sz="2400" b="1" dirty="0">
                <a:solidFill>
                  <a:schemeClr val="bg2">
                    <a:lumMod val="10000"/>
                  </a:schemeClr>
                </a:solidFill>
                <a:effectLst>
                  <a:outerShdw blurRad="38100" dist="38100" dir="2700000" algn="tl">
                    <a:srgbClr val="000000">
                      <a:alpha val="43137"/>
                    </a:srgbClr>
                  </a:outerShdw>
                </a:effectLst>
                <a:latin typeface="Baskerville Old Face" panose="02020602080505020303" pitchFamily="18" charset="0"/>
              </a:rPr>
              <a:t>Section 18 (public housing inventory removals) regulation on relocation eligibility </a:t>
            </a:r>
            <a:br>
              <a:rPr lang="en-US" sz="2400" dirty="0">
                <a:latin typeface="Baskerville Old Face" panose="02020602080505020303" pitchFamily="18" charset="0"/>
              </a:rPr>
            </a:br>
            <a:br>
              <a:rPr lang="en-US" sz="2400" dirty="0">
                <a:latin typeface="Baskerville Old Face" panose="02020602080505020303" pitchFamily="18" charset="0"/>
              </a:rPr>
            </a:br>
            <a:endParaRPr lang="en-US" sz="2400" dirty="0"/>
          </a:p>
        </p:txBody>
      </p:sp>
      <p:sp>
        <p:nvSpPr>
          <p:cNvPr id="13" name="Rectangle 12"/>
          <p:cNvSpPr/>
          <p:nvPr/>
        </p:nvSpPr>
        <p:spPr>
          <a:xfrm>
            <a:off x="5173286" y="6476545"/>
            <a:ext cx="1290738" cy="276999"/>
          </a:xfrm>
          <a:prstGeom prst="rect">
            <a:avLst/>
          </a:prstGeom>
        </p:spPr>
        <p:txBody>
          <a:bodyPr wrap="none">
            <a:spAutoFit/>
          </a:bodyPr>
          <a:lstStyle/>
          <a:p>
            <a:pPr algn="ctr"/>
            <a:r>
              <a:rPr lang="en-US" sz="1200" b="1" dirty="0">
                <a:solidFill>
                  <a:schemeClr val="bg2">
                    <a:lumMod val="10000"/>
                  </a:schemeClr>
                </a:solidFill>
                <a:latin typeface="Baskerville Old Face" panose="02020602080505020303" pitchFamily="18" charset="0"/>
              </a:rPr>
              <a:t>Effective 10/01/21</a:t>
            </a:r>
          </a:p>
        </p:txBody>
      </p:sp>
      <p:graphicFrame>
        <p:nvGraphicFramePr>
          <p:cNvPr id="14" name="Table 13"/>
          <p:cNvGraphicFramePr>
            <a:graphicFrameLocks noGrp="1"/>
          </p:cNvGraphicFramePr>
          <p:nvPr>
            <p:extLst>
              <p:ext uri="{D42A27DB-BD31-4B8C-83A1-F6EECF244321}">
                <p14:modId xmlns:p14="http://schemas.microsoft.com/office/powerpoint/2010/main" val="1776671771"/>
              </p:ext>
            </p:extLst>
          </p:nvPr>
        </p:nvGraphicFramePr>
        <p:xfrm>
          <a:off x="6538335" y="1907763"/>
          <a:ext cx="4484341" cy="4763740"/>
        </p:xfrm>
        <a:graphic>
          <a:graphicData uri="http://schemas.openxmlformats.org/drawingml/2006/table">
            <a:tbl>
              <a:tblPr firstRow="1" firstCol="1" bandRow="1" bandCol="1">
                <a:tableStyleId>{93296810-A885-4BE3-A3E7-6D5BEEA58F35}</a:tableStyleId>
              </a:tblPr>
              <a:tblGrid>
                <a:gridCol w="1782149">
                  <a:extLst>
                    <a:ext uri="{9D8B030D-6E8A-4147-A177-3AD203B41FA5}">
                      <a16:colId xmlns:a16="http://schemas.microsoft.com/office/drawing/2014/main" val="2089543486"/>
                    </a:ext>
                  </a:extLst>
                </a:gridCol>
                <a:gridCol w="2702192">
                  <a:extLst>
                    <a:ext uri="{9D8B030D-6E8A-4147-A177-3AD203B41FA5}">
                      <a16:colId xmlns:a16="http://schemas.microsoft.com/office/drawing/2014/main" val="85569036"/>
                    </a:ext>
                  </a:extLst>
                </a:gridCol>
              </a:tblGrid>
              <a:tr h="936400">
                <a:tc gridSpan="2">
                  <a:txBody>
                    <a:bodyPr/>
                    <a:lstStyle/>
                    <a:p>
                      <a:pPr marL="0" marR="0" algn="ctr">
                        <a:spcBef>
                          <a:spcPts val="0"/>
                        </a:spcBef>
                        <a:spcAft>
                          <a:spcPts val="0"/>
                        </a:spcAft>
                      </a:pPr>
                      <a:r>
                        <a:rPr lang="en-US" sz="1400" dirty="0">
                          <a:effectLst/>
                          <a:latin typeface="Baskerville Old Face" panose="02020602080505020303" pitchFamily="18" charset="0"/>
                        </a:rPr>
                        <a:t> </a:t>
                      </a:r>
                    </a:p>
                    <a:p>
                      <a:pPr marL="0" marR="0" algn="ctr">
                        <a:spcBef>
                          <a:spcPts val="0"/>
                        </a:spcBef>
                        <a:spcAft>
                          <a:spcPts val="0"/>
                        </a:spcAft>
                      </a:pPr>
                      <a:r>
                        <a:rPr lang="en-US" sz="1400" dirty="0">
                          <a:effectLst/>
                          <a:latin typeface="Baskerville Old Face" panose="02020602080505020303" pitchFamily="18" charset="0"/>
                        </a:rPr>
                        <a:t>HOUSING CHOICE VOUCHER PROGRAM </a:t>
                      </a:r>
                    </a:p>
                    <a:p>
                      <a:pPr marL="0" marR="0" algn="ctr">
                        <a:spcBef>
                          <a:spcPts val="0"/>
                        </a:spcBef>
                        <a:spcAft>
                          <a:spcPts val="0"/>
                        </a:spcAft>
                      </a:pPr>
                      <a:r>
                        <a:rPr lang="en-US" sz="1400" dirty="0">
                          <a:effectLst/>
                          <a:latin typeface="Baskerville Old Face" panose="02020602080505020303" pitchFamily="18" charset="0"/>
                        </a:rPr>
                        <a:t>PAYMENT STANDARDS</a:t>
                      </a:r>
                    </a:p>
                    <a:p>
                      <a:pPr marL="0" marR="0" algn="ctr">
                        <a:spcBef>
                          <a:spcPts val="0"/>
                        </a:spcBef>
                        <a:spcAft>
                          <a:spcPts val="0"/>
                        </a:spcAft>
                      </a:pPr>
                      <a:r>
                        <a:rPr lang="en-US" sz="1400" dirty="0">
                          <a:effectLst/>
                          <a:latin typeface="Baskerville Old Face" panose="02020602080505020303" pitchFamily="18" charset="0"/>
                        </a:rPr>
                        <a:t> </a:t>
                      </a:r>
                      <a:endParaRPr lang="en-US" sz="1400" dirty="0">
                        <a:effectLst/>
                        <a:latin typeface="Baskerville Old Face" panose="02020602080505020303" pitchFamily="18" charset="0"/>
                        <a:ea typeface="Times New Roman" panose="02020603050405020304" pitchFamily="18" charset="0"/>
                        <a:cs typeface="Times New Roman" panose="02020603050405020304" pitchFamily="18" charset="0"/>
                      </a:endParaRPr>
                    </a:p>
                  </a:txBody>
                  <a:tcPr marL="62685" marR="62685" marT="0" marB="0"/>
                </a:tc>
                <a:tc hMerge="1">
                  <a:txBody>
                    <a:bodyPr/>
                    <a:lstStyle/>
                    <a:p>
                      <a:endParaRPr lang="en-US"/>
                    </a:p>
                  </a:txBody>
                  <a:tcPr/>
                </a:tc>
                <a:extLst>
                  <a:ext uri="{0D108BD9-81ED-4DB2-BD59-A6C34878D82A}">
                    <a16:rowId xmlns:a16="http://schemas.microsoft.com/office/drawing/2014/main" val="1333148576"/>
                  </a:ext>
                </a:extLst>
              </a:tr>
              <a:tr h="448200">
                <a:tc>
                  <a:txBody>
                    <a:bodyPr/>
                    <a:lstStyle/>
                    <a:p>
                      <a:pPr marL="0" marR="0" algn="ctr">
                        <a:spcBef>
                          <a:spcPts val="0"/>
                        </a:spcBef>
                        <a:spcAft>
                          <a:spcPts val="0"/>
                        </a:spcAft>
                      </a:pPr>
                      <a:r>
                        <a:rPr lang="en-US" sz="1400" dirty="0">
                          <a:effectLst/>
                          <a:latin typeface="Baskerville Old Face" panose="02020602080505020303" pitchFamily="18" charset="0"/>
                        </a:rPr>
                        <a:t> </a:t>
                      </a:r>
                    </a:p>
                    <a:p>
                      <a:pPr marL="0" marR="0" algn="ctr">
                        <a:spcBef>
                          <a:spcPts val="0"/>
                        </a:spcBef>
                        <a:spcAft>
                          <a:spcPts val="0"/>
                        </a:spcAft>
                      </a:pPr>
                      <a:r>
                        <a:rPr lang="en-US" sz="1400" dirty="0">
                          <a:effectLst/>
                          <a:latin typeface="Baskerville Old Face" panose="02020602080505020303" pitchFamily="18" charset="0"/>
                        </a:rPr>
                        <a:t>0 Bedrooms</a:t>
                      </a:r>
                      <a:endParaRPr lang="en-US" sz="1400" dirty="0">
                        <a:effectLst/>
                        <a:latin typeface="Baskerville Old Face" panose="02020602080505020303" pitchFamily="18" charset="0"/>
                        <a:ea typeface="Times New Roman" panose="02020603050405020304" pitchFamily="18" charset="0"/>
                        <a:cs typeface="Times New Roman" panose="02020603050405020304" pitchFamily="18" charset="0"/>
                      </a:endParaRPr>
                    </a:p>
                  </a:txBody>
                  <a:tcPr marL="62685" marR="62685" marT="0" marB="0"/>
                </a:tc>
                <a:tc>
                  <a:txBody>
                    <a:bodyPr/>
                    <a:lstStyle/>
                    <a:p>
                      <a:pPr marL="0" marR="0" algn="ctr">
                        <a:spcBef>
                          <a:spcPts val="0"/>
                        </a:spcBef>
                        <a:spcAft>
                          <a:spcPts val="0"/>
                        </a:spcAft>
                      </a:pPr>
                      <a:r>
                        <a:rPr lang="en-US" sz="1400" dirty="0">
                          <a:solidFill>
                            <a:schemeClr val="bg2">
                              <a:lumMod val="10000"/>
                            </a:schemeClr>
                          </a:solidFill>
                          <a:effectLst/>
                          <a:latin typeface="Baskerville Old Face" panose="02020602080505020303" pitchFamily="18" charset="0"/>
                        </a:rPr>
                        <a:t> </a:t>
                      </a:r>
                    </a:p>
                    <a:p>
                      <a:pPr marL="0" marR="0" algn="ctr">
                        <a:spcBef>
                          <a:spcPts val="0"/>
                        </a:spcBef>
                        <a:spcAft>
                          <a:spcPts val="0"/>
                        </a:spcAft>
                      </a:pPr>
                      <a:r>
                        <a:rPr lang="en-US" sz="1400" dirty="0">
                          <a:solidFill>
                            <a:schemeClr val="bg2">
                              <a:lumMod val="10000"/>
                            </a:schemeClr>
                          </a:solidFill>
                          <a:effectLst/>
                          <a:latin typeface="Baskerville Old Face" panose="02020602080505020303" pitchFamily="18" charset="0"/>
                        </a:rPr>
                        <a:t>$968</a:t>
                      </a:r>
                      <a:endParaRPr lang="en-US" sz="1400" dirty="0">
                        <a:solidFill>
                          <a:schemeClr val="bg2">
                            <a:lumMod val="10000"/>
                          </a:schemeClr>
                        </a:solidFill>
                        <a:effectLst/>
                        <a:latin typeface="Baskerville Old Face" panose="02020602080505020303" pitchFamily="18" charset="0"/>
                        <a:ea typeface="Times New Roman" panose="02020603050405020304" pitchFamily="18" charset="0"/>
                        <a:cs typeface="Times New Roman" panose="02020603050405020304" pitchFamily="18" charset="0"/>
                      </a:endParaRPr>
                    </a:p>
                  </a:txBody>
                  <a:tcPr marL="62685" marR="62685" marT="0" marB="0"/>
                </a:tc>
                <a:extLst>
                  <a:ext uri="{0D108BD9-81ED-4DB2-BD59-A6C34878D82A}">
                    <a16:rowId xmlns:a16="http://schemas.microsoft.com/office/drawing/2014/main" val="579398480"/>
                  </a:ext>
                </a:extLst>
              </a:tr>
              <a:tr h="448200">
                <a:tc>
                  <a:txBody>
                    <a:bodyPr/>
                    <a:lstStyle/>
                    <a:p>
                      <a:pPr marL="0" marR="0" algn="ctr">
                        <a:spcBef>
                          <a:spcPts val="0"/>
                        </a:spcBef>
                        <a:spcAft>
                          <a:spcPts val="0"/>
                        </a:spcAft>
                      </a:pPr>
                      <a:r>
                        <a:rPr lang="en-US" sz="1400" dirty="0">
                          <a:effectLst/>
                          <a:latin typeface="Baskerville Old Face" panose="02020602080505020303" pitchFamily="18" charset="0"/>
                        </a:rPr>
                        <a:t> </a:t>
                      </a:r>
                    </a:p>
                    <a:p>
                      <a:pPr marL="0" marR="0" algn="ctr">
                        <a:spcBef>
                          <a:spcPts val="0"/>
                        </a:spcBef>
                        <a:spcAft>
                          <a:spcPts val="0"/>
                        </a:spcAft>
                      </a:pPr>
                      <a:r>
                        <a:rPr lang="en-US" sz="1400" dirty="0">
                          <a:effectLst/>
                          <a:latin typeface="Baskerville Old Face" panose="02020602080505020303" pitchFamily="18" charset="0"/>
                        </a:rPr>
                        <a:t>1 Bedroom</a:t>
                      </a:r>
                      <a:endParaRPr lang="en-US" sz="1400" dirty="0">
                        <a:effectLst/>
                        <a:latin typeface="Baskerville Old Face" panose="02020602080505020303" pitchFamily="18" charset="0"/>
                        <a:ea typeface="Times New Roman" panose="02020603050405020304" pitchFamily="18" charset="0"/>
                        <a:cs typeface="Times New Roman" panose="02020603050405020304" pitchFamily="18" charset="0"/>
                      </a:endParaRPr>
                    </a:p>
                  </a:txBody>
                  <a:tcPr marL="62685" marR="62685" marT="0" marB="0"/>
                </a:tc>
                <a:tc>
                  <a:txBody>
                    <a:bodyPr/>
                    <a:lstStyle/>
                    <a:p>
                      <a:pPr marL="0" marR="0" algn="ctr">
                        <a:spcBef>
                          <a:spcPts val="0"/>
                        </a:spcBef>
                        <a:spcAft>
                          <a:spcPts val="0"/>
                        </a:spcAft>
                      </a:pPr>
                      <a:r>
                        <a:rPr lang="en-US" sz="1400" dirty="0">
                          <a:solidFill>
                            <a:schemeClr val="bg2">
                              <a:lumMod val="10000"/>
                            </a:schemeClr>
                          </a:solidFill>
                          <a:effectLst/>
                          <a:latin typeface="Baskerville Old Face" panose="02020602080505020303" pitchFamily="18" charset="0"/>
                        </a:rPr>
                        <a:t> </a:t>
                      </a:r>
                    </a:p>
                    <a:p>
                      <a:pPr marL="0" marR="0" algn="ctr">
                        <a:spcBef>
                          <a:spcPts val="0"/>
                        </a:spcBef>
                        <a:spcAft>
                          <a:spcPts val="0"/>
                        </a:spcAft>
                      </a:pPr>
                      <a:r>
                        <a:rPr lang="en-US" sz="1400" dirty="0">
                          <a:solidFill>
                            <a:schemeClr val="bg2">
                              <a:lumMod val="10000"/>
                            </a:schemeClr>
                          </a:solidFill>
                          <a:effectLst/>
                          <a:latin typeface="Baskerville Old Face" panose="02020602080505020303" pitchFamily="18" charset="0"/>
                        </a:rPr>
                        <a:t>$1030</a:t>
                      </a:r>
                      <a:endParaRPr lang="en-US" sz="1400" dirty="0">
                        <a:solidFill>
                          <a:schemeClr val="bg2">
                            <a:lumMod val="10000"/>
                          </a:schemeClr>
                        </a:solidFill>
                        <a:effectLst/>
                        <a:latin typeface="Baskerville Old Face" panose="02020602080505020303" pitchFamily="18" charset="0"/>
                        <a:ea typeface="Times New Roman" panose="02020603050405020304" pitchFamily="18" charset="0"/>
                        <a:cs typeface="Times New Roman" panose="02020603050405020304" pitchFamily="18" charset="0"/>
                      </a:endParaRPr>
                    </a:p>
                  </a:txBody>
                  <a:tcPr marL="62685" marR="62685" marT="0" marB="0"/>
                </a:tc>
                <a:extLst>
                  <a:ext uri="{0D108BD9-81ED-4DB2-BD59-A6C34878D82A}">
                    <a16:rowId xmlns:a16="http://schemas.microsoft.com/office/drawing/2014/main" val="1304320209"/>
                  </a:ext>
                </a:extLst>
              </a:tr>
              <a:tr h="448200">
                <a:tc>
                  <a:txBody>
                    <a:bodyPr/>
                    <a:lstStyle/>
                    <a:p>
                      <a:pPr marL="0" marR="0" algn="ctr">
                        <a:spcBef>
                          <a:spcPts val="0"/>
                        </a:spcBef>
                        <a:spcAft>
                          <a:spcPts val="0"/>
                        </a:spcAft>
                      </a:pPr>
                      <a:r>
                        <a:rPr lang="en-US" sz="1400" dirty="0">
                          <a:effectLst/>
                          <a:latin typeface="Baskerville Old Face" panose="02020602080505020303" pitchFamily="18" charset="0"/>
                        </a:rPr>
                        <a:t> </a:t>
                      </a:r>
                    </a:p>
                    <a:p>
                      <a:pPr marL="0" marR="0" algn="ctr">
                        <a:spcBef>
                          <a:spcPts val="0"/>
                        </a:spcBef>
                        <a:spcAft>
                          <a:spcPts val="0"/>
                        </a:spcAft>
                      </a:pPr>
                      <a:r>
                        <a:rPr lang="en-US" sz="1400" dirty="0">
                          <a:effectLst/>
                          <a:latin typeface="Baskerville Old Face" panose="02020602080505020303" pitchFamily="18" charset="0"/>
                        </a:rPr>
                        <a:t>2 Bedrooms</a:t>
                      </a:r>
                      <a:endParaRPr lang="en-US" sz="1400" dirty="0">
                        <a:effectLst/>
                        <a:latin typeface="Baskerville Old Face" panose="02020602080505020303" pitchFamily="18" charset="0"/>
                        <a:ea typeface="Times New Roman" panose="02020603050405020304" pitchFamily="18" charset="0"/>
                        <a:cs typeface="Times New Roman" panose="02020603050405020304" pitchFamily="18" charset="0"/>
                      </a:endParaRPr>
                    </a:p>
                  </a:txBody>
                  <a:tcPr marL="62685" marR="62685" marT="0" marB="0"/>
                </a:tc>
                <a:tc>
                  <a:txBody>
                    <a:bodyPr/>
                    <a:lstStyle/>
                    <a:p>
                      <a:pPr marL="0" marR="0" algn="ctr">
                        <a:spcBef>
                          <a:spcPts val="0"/>
                        </a:spcBef>
                        <a:spcAft>
                          <a:spcPts val="0"/>
                        </a:spcAft>
                      </a:pPr>
                      <a:r>
                        <a:rPr lang="en-US" sz="1400" dirty="0">
                          <a:solidFill>
                            <a:schemeClr val="bg2">
                              <a:lumMod val="10000"/>
                            </a:schemeClr>
                          </a:solidFill>
                          <a:effectLst/>
                          <a:latin typeface="Baskerville Old Face" panose="02020602080505020303" pitchFamily="18" charset="0"/>
                        </a:rPr>
                        <a:t> </a:t>
                      </a:r>
                    </a:p>
                    <a:p>
                      <a:pPr marL="0" marR="0" algn="ctr">
                        <a:spcBef>
                          <a:spcPts val="0"/>
                        </a:spcBef>
                        <a:spcAft>
                          <a:spcPts val="0"/>
                        </a:spcAft>
                      </a:pPr>
                      <a:r>
                        <a:rPr lang="en-US" sz="1400" dirty="0">
                          <a:solidFill>
                            <a:schemeClr val="bg2">
                              <a:lumMod val="10000"/>
                            </a:schemeClr>
                          </a:solidFill>
                          <a:effectLst/>
                          <a:latin typeface="Baskerville Old Face" panose="02020602080505020303" pitchFamily="18" charset="0"/>
                        </a:rPr>
                        <a:t>$1173</a:t>
                      </a:r>
                      <a:endParaRPr lang="en-US" sz="1400" dirty="0">
                        <a:solidFill>
                          <a:schemeClr val="bg2">
                            <a:lumMod val="10000"/>
                          </a:schemeClr>
                        </a:solidFill>
                        <a:effectLst/>
                        <a:latin typeface="Baskerville Old Face" panose="02020602080505020303" pitchFamily="18" charset="0"/>
                        <a:ea typeface="Times New Roman" panose="02020603050405020304" pitchFamily="18" charset="0"/>
                        <a:cs typeface="Times New Roman" panose="02020603050405020304" pitchFamily="18" charset="0"/>
                      </a:endParaRPr>
                    </a:p>
                  </a:txBody>
                  <a:tcPr marL="62685" marR="62685" marT="0" marB="0"/>
                </a:tc>
                <a:extLst>
                  <a:ext uri="{0D108BD9-81ED-4DB2-BD59-A6C34878D82A}">
                    <a16:rowId xmlns:a16="http://schemas.microsoft.com/office/drawing/2014/main" val="3630795960"/>
                  </a:ext>
                </a:extLst>
              </a:tr>
              <a:tr h="448200">
                <a:tc>
                  <a:txBody>
                    <a:bodyPr/>
                    <a:lstStyle/>
                    <a:p>
                      <a:pPr marL="0" marR="0" algn="ctr">
                        <a:spcBef>
                          <a:spcPts val="0"/>
                        </a:spcBef>
                        <a:spcAft>
                          <a:spcPts val="0"/>
                        </a:spcAft>
                      </a:pPr>
                      <a:r>
                        <a:rPr lang="en-US" sz="1400">
                          <a:effectLst/>
                          <a:latin typeface="Baskerville Old Face" panose="02020602080505020303" pitchFamily="18" charset="0"/>
                        </a:rPr>
                        <a:t> </a:t>
                      </a:r>
                    </a:p>
                    <a:p>
                      <a:pPr marL="0" marR="0" algn="ctr">
                        <a:spcBef>
                          <a:spcPts val="0"/>
                        </a:spcBef>
                        <a:spcAft>
                          <a:spcPts val="0"/>
                        </a:spcAft>
                      </a:pPr>
                      <a:r>
                        <a:rPr lang="en-US" sz="1400">
                          <a:effectLst/>
                          <a:latin typeface="Baskerville Old Face" panose="02020602080505020303" pitchFamily="18" charset="0"/>
                        </a:rPr>
                        <a:t>3 Bedrooms</a:t>
                      </a:r>
                      <a:endParaRPr lang="en-US" sz="1400">
                        <a:effectLst/>
                        <a:latin typeface="Baskerville Old Face" panose="02020602080505020303" pitchFamily="18" charset="0"/>
                        <a:ea typeface="Times New Roman" panose="02020603050405020304" pitchFamily="18" charset="0"/>
                        <a:cs typeface="Times New Roman" panose="02020603050405020304" pitchFamily="18" charset="0"/>
                      </a:endParaRPr>
                    </a:p>
                  </a:txBody>
                  <a:tcPr marL="62685" marR="62685" marT="0" marB="0"/>
                </a:tc>
                <a:tc>
                  <a:txBody>
                    <a:bodyPr/>
                    <a:lstStyle/>
                    <a:p>
                      <a:pPr marL="0" marR="0" algn="ctr">
                        <a:spcBef>
                          <a:spcPts val="0"/>
                        </a:spcBef>
                        <a:spcAft>
                          <a:spcPts val="0"/>
                        </a:spcAft>
                      </a:pPr>
                      <a:r>
                        <a:rPr lang="en-US" sz="1400" dirty="0">
                          <a:solidFill>
                            <a:schemeClr val="bg2">
                              <a:lumMod val="10000"/>
                            </a:schemeClr>
                          </a:solidFill>
                          <a:effectLst/>
                          <a:latin typeface="Baskerville Old Face" panose="02020602080505020303" pitchFamily="18" charset="0"/>
                        </a:rPr>
                        <a:t> </a:t>
                      </a:r>
                    </a:p>
                    <a:p>
                      <a:pPr marL="0" marR="0" algn="ctr">
                        <a:spcBef>
                          <a:spcPts val="0"/>
                        </a:spcBef>
                        <a:spcAft>
                          <a:spcPts val="0"/>
                        </a:spcAft>
                      </a:pPr>
                      <a:r>
                        <a:rPr lang="en-US" sz="1400" dirty="0">
                          <a:solidFill>
                            <a:schemeClr val="bg2">
                              <a:lumMod val="10000"/>
                            </a:schemeClr>
                          </a:solidFill>
                          <a:effectLst/>
                          <a:latin typeface="Baskerville Old Face" panose="02020602080505020303" pitchFamily="18" charset="0"/>
                        </a:rPr>
                        <a:t>$1612</a:t>
                      </a:r>
                      <a:endParaRPr lang="en-US" sz="1400" dirty="0">
                        <a:solidFill>
                          <a:schemeClr val="bg2">
                            <a:lumMod val="10000"/>
                          </a:schemeClr>
                        </a:solidFill>
                        <a:effectLst/>
                        <a:latin typeface="Baskerville Old Face" panose="02020602080505020303" pitchFamily="18" charset="0"/>
                        <a:ea typeface="Times New Roman" panose="02020603050405020304" pitchFamily="18" charset="0"/>
                        <a:cs typeface="Times New Roman" panose="02020603050405020304" pitchFamily="18" charset="0"/>
                      </a:endParaRPr>
                    </a:p>
                  </a:txBody>
                  <a:tcPr marL="62685" marR="62685" marT="0" marB="0"/>
                </a:tc>
                <a:extLst>
                  <a:ext uri="{0D108BD9-81ED-4DB2-BD59-A6C34878D82A}">
                    <a16:rowId xmlns:a16="http://schemas.microsoft.com/office/drawing/2014/main" val="4256618257"/>
                  </a:ext>
                </a:extLst>
              </a:tr>
              <a:tr h="448200">
                <a:tc>
                  <a:txBody>
                    <a:bodyPr/>
                    <a:lstStyle/>
                    <a:p>
                      <a:pPr marL="0" marR="0" algn="ctr">
                        <a:spcBef>
                          <a:spcPts val="0"/>
                        </a:spcBef>
                        <a:spcAft>
                          <a:spcPts val="0"/>
                        </a:spcAft>
                      </a:pPr>
                      <a:r>
                        <a:rPr lang="en-US" sz="1400">
                          <a:effectLst/>
                          <a:latin typeface="Baskerville Old Face" panose="02020602080505020303" pitchFamily="18" charset="0"/>
                        </a:rPr>
                        <a:t> </a:t>
                      </a:r>
                    </a:p>
                    <a:p>
                      <a:pPr marL="0" marR="0" algn="ctr">
                        <a:spcBef>
                          <a:spcPts val="0"/>
                        </a:spcBef>
                        <a:spcAft>
                          <a:spcPts val="0"/>
                        </a:spcAft>
                      </a:pPr>
                      <a:r>
                        <a:rPr lang="en-US" sz="1400">
                          <a:effectLst/>
                          <a:latin typeface="Baskerville Old Face" panose="02020602080505020303" pitchFamily="18" charset="0"/>
                        </a:rPr>
                        <a:t>4 Bedrooms</a:t>
                      </a:r>
                      <a:endParaRPr lang="en-US" sz="1400">
                        <a:effectLst/>
                        <a:latin typeface="Baskerville Old Face" panose="02020602080505020303" pitchFamily="18" charset="0"/>
                        <a:ea typeface="Times New Roman" panose="02020603050405020304" pitchFamily="18" charset="0"/>
                        <a:cs typeface="Times New Roman" panose="02020603050405020304" pitchFamily="18" charset="0"/>
                      </a:endParaRPr>
                    </a:p>
                  </a:txBody>
                  <a:tcPr marL="62685" marR="62685" marT="0" marB="0"/>
                </a:tc>
                <a:tc>
                  <a:txBody>
                    <a:bodyPr/>
                    <a:lstStyle/>
                    <a:p>
                      <a:pPr marL="0" marR="0" algn="ctr">
                        <a:spcBef>
                          <a:spcPts val="0"/>
                        </a:spcBef>
                        <a:spcAft>
                          <a:spcPts val="0"/>
                        </a:spcAft>
                      </a:pPr>
                      <a:r>
                        <a:rPr lang="en-US" sz="1400" dirty="0">
                          <a:solidFill>
                            <a:schemeClr val="bg2">
                              <a:lumMod val="10000"/>
                            </a:schemeClr>
                          </a:solidFill>
                          <a:effectLst/>
                          <a:latin typeface="Baskerville Old Face" panose="02020602080505020303" pitchFamily="18" charset="0"/>
                        </a:rPr>
                        <a:t> </a:t>
                      </a:r>
                    </a:p>
                    <a:p>
                      <a:pPr marL="0" marR="0" algn="ctr">
                        <a:spcBef>
                          <a:spcPts val="0"/>
                        </a:spcBef>
                        <a:spcAft>
                          <a:spcPts val="0"/>
                        </a:spcAft>
                      </a:pPr>
                      <a:r>
                        <a:rPr lang="en-US" sz="1400" dirty="0">
                          <a:solidFill>
                            <a:schemeClr val="bg2">
                              <a:lumMod val="10000"/>
                            </a:schemeClr>
                          </a:solidFill>
                          <a:effectLst/>
                          <a:latin typeface="Baskerville Old Face" panose="02020602080505020303" pitchFamily="18" charset="0"/>
                        </a:rPr>
                        <a:t>$1884</a:t>
                      </a:r>
                      <a:endParaRPr lang="en-US" sz="1400" dirty="0">
                        <a:solidFill>
                          <a:schemeClr val="bg2">
                            <a:lumMod val="10000"/>
                          </a:schemeClr>
                        </a:solidFill>
                        <a:effectLst/>
                        <a:latin typeface="Baskerville Old Face" panose="02020602080505020303" pitchFamily="18" charset="0"/>
                        <a:ea typeface="Times New Roman" panose="02020603050405020304" pitchFamily="18" charset="0"/>
                        <a:cs typeface="Times New Roman" panose="02020603050405020304" pitchFamily="18" charset="0"/>
                      </a:endParaRPr>
                    </a:p>
                  </a:txBody>
                  <a:tcPr marL="62685" marR="62685" marT="0" marB="0"/>
                </a:tc>
                <a:extLst>
                  <a:ext uri="{0D108BD9-81ED-4DB2-BD59-A6C34878D82A}">
                    <a16:rowId xmlns:a16="http://schemas.microsoft.com/office/drawing/2014/main" val="3247169025"/>
                  </a:ext>
                </a:extLst>
              </a:tr>
              <a:tr h="448200">
                <a:tc>
                  <a:txBody>
                    <a:bodyPr/>
                    <a:lstStyle/>
                    <a:p>
                      <a:pPr marL="0" marR="0" algn="ctr">
                        <a:spcBef>
                          <a:spcPts val="0"/>
                        </a:spcBef>
                        <a:spcAft>
                          <a:spcPts val="0"/>
                        </a:spcAft>
                      </a:pPr>
                      <a:r>
                        <a:rPr lang="en-US" sz="1400">
                          <a:effectLst/>
                          <a:latin typeface="Baskerville Old Face" panose="02020602080505020303" pitchFamily="18" charset="0"/>
                        </a:rPr>
                        <a:t> </a:t>
                      </a:r>
                    </a:p>
                    <a:p>
                      <a:pPr marL="0" marR="0" algn="ctr">
                        <a:spcBef>
                          <a:spcPts val="0"/>
                        </a:spcBef>
                        <a:spcAft>
                          <a:spcPts val="0"/>
                        </a:spcAft>
                      </a:pPr>
                      <a:r>
                        <a:rPr lang="en-US" sz="1400">
                          <a:effectLst/>
                          <a:latin typeface="Baskerville Old Face" panose="02020602080505020303" pitchFamily="18" charset="0"/>
                        </a:rPr>
                        <a:t>5 Bedrooms</a:t>
                      </a:r>
                      <a:endParaRPr lang="en-US" sz="1400">
                        <a:effectLst/>
                        <a:latin typeface="Baskerville Old Face" panose="02020602080505020303" pitchFamily="18" charset="0"/>
                        <a:ea typeface="Times New Roman" panose="02020603050405020304" pitchFamily="18" charset="0"/>
                        <a:cs typeface="Times New Roman" panose="02020603050405020304" pitchFamily="18" charset="0"/>
                      </a:endParaRPr>
                    </a:p>
                  </a:txBody>
                  <a:tcPr marL="62685" marR="62685" marT="0" marB="0"/>
                </a:tc>
                <a:tc>
                  <a:txBody>
                    <a:bodyPr/>
                    <a:lstStyle/>
                    <a:p>
                      <a:pPr marL="0" marR="0" algn="ctr">
                        <a:spcBef>
                          <a:spcPts val="0"/>
                        </a:spcBef>
                        <a:spcAft>
                          <a:spcPts val="0"/>
                        </a:spcAft>
                      </a:pPr>
                      <a:r>
                        <a:rPr lang="en-US" sz="1400" dirty="0">
                          <a:solidFill>
                            <a:schemeClr val="bg2">
                              <a:lumMod val="10000"/>
                            </a:schemeClr>
                          </a:solidFill>
                          <a:effectLst/>
                          <a:latin typeface="Baskerville Old Face" panose="02020602080505020303" pitchFamily="18" charset="0"/>
                        </a:rPr>
                        <a:t> </a:t>
                      </a:r>
                    </a:p>
                    <a:p>
                      <a:pPr marL="0" marR="0" algn="ctr">
                        <a:spcBef>
                          <a:spcPts val="0"/>
                        </a:spcBef>
                        <a:spcAft>
                          <a:spcPts val="0"/>
                        </a:spcAft>
                      </a:pPr>
                      <a:r>
                        <a:rPr lang="en-US" sz="1400" dirty="0">
                          <a:solidFill>
                            <a:schemeClr val="bg2">
                              <a:lumMod val="10000"/>
                            </a:schemeClr>
                          </a:solidFill>
                          <a:effectLst/>
                          <a:latin typeface="Baskerville Old Face" panose="02020602080505020303" pitchFamily="18" charset="0"/>
                        </a:rPr>
                        <a:t>$2167</a:t>
                      </a:r>
                      <a:endParaRPr lang="en-US" sz="1400" dirty="0">
                        <a:solidFill>
                          <a:schemeClr val="bg2">
                            <a:lumMod val="10000"/>
                          </a:schemeClr>
                        </a:solidFill>
                        <a:effectLst/>
                        <a:latin typeface="Baskerville Old Face" panose="02020602080505020303" pitchFamily="18" charset="0"/>
                        <a:ea typeface="Times New Roman" panose="02020603050405020304" pitchFamily="18" charset="0"/>
                        <a:cs typeface="Times New Roman" panose="02020603050405020304" pitchFamily="18" charset="0"/>
                      </a:endParaRPr>
                    </a:p>
                  </a:txBody>
                  <a:tcPr marL="62685" marR="62685" marT="0" marB="0"/>
                </a:tc>
                <a:extLst>
                  <a:ext uri="{0D108BD9-81ED-4DB2-BD59-A6C34878D82A}">
                    <a16:rowId xmlns:a16="http://schemas.microsoft.com/office/drawing/2014/main" val="2919800293"/>
                  </a:ext>
                </a:extLst>
              </a:tr>
              <a:tr h="448200">
                <a:tc>
                  <a:txBody>
                    <a:bodyPr/>
                    <a:lstStyle/>
                    <a:p>
                      <a:pPr marL="0" marR="0" algn="ctr">
                        <a:spcBef>
                          <a:spcPts val="0"/>
                        </a:spcBef>
                        <a:spcAft>
                          <a:spcPts val="0"/>
                        </a:spcAft>
                      </a:pPr>
                      <a:r>
                        <a:rPr lang="en-US" sz="1400">
                          <a:effectLst/>
                          <a:latin typeface="Baskerville Old Face" panose="02020602080505020303" pitchFamily="18" charset="0"/>
                        </a:rPr>
                        <a:t> </a:t>
                      </a:r>
                    </a:p>
                    <a:p>
                      <a:pPr marL="0" marR="0" algn="ctr">
                        <a:spcBef>
                          <a:spcPts val="0"/>
                        </a:spcBef>
                        <a:spcAft>
                          <a:spcPts val="0"/>
                        </a:spcAft>
                      </a:pPr>
                      <a:r>
                        <a:rPr lang="en-US" sz="1400">
                          <a:effectLst/>
                          <a:latin typeface="Baskerville Old Face" panose="02020602080505020303" pitchFamily="18" charset="0"/>
                        </a:rPr>
                        <a:t>6 Bedrooms</a:t>
                      </a:r>
                      <a:endParaRPr lang="en-US" sz="1400">
                        <a:effectLst/>
                        <a:latin typeface="Baskerville Old Face" panose="02020602080505020303" pitchFamily="18" charset="0"/>
                        <a:ea typeface="Times New Roman" panose="02020603050405020304" pitchFamily="18" charset="0"/>
                        <a:cs typeface="Times New Roman" panose="02020603050405020304" pitchFamily="18" charset="0"/>
                      </a:endParaRPr>
                    </a:p>
                  </a:txBody>
                  <a:tcPr marL="62685" marR="62685" marT="0" marB="0"/>
                </a:tc>
                <a:tc>
                  <a:txBody>
                    <a:bodyPr/>
                    <a:lstStyle/>
                    <a:p>
                      <a:pPr marL="0" marR="0" algn="ctr">
                        <a:spcBef>
                          <a:spcPts val="0"/>
                        </a:spcBef>
                        <a:spcAft>
                          <a:spcPts val="0"/>
                        </a:spcAft>
                      </a:pPr>
                      <a:r>
                        <a:rPr lang="en-US" sz="1400" dirty="0">
                          <a:solidFill>
                            <a:schemeClr val="bg2">
                              <a:lumMod val="10000"/>
                            </a:schemeClr>
                          </a:solidFill>
                          <a:effectLst/>
                          <a:latin typeface="Baskerville Old Face" panose="02020602080505020303" pitchFamily="18" charset="0"/>
                        </a:rPr>
                        <a:t> </a:t>
                      </a:r>
                    </a:p>
                    <a:p>
                      <a:pPr marL="0" marR="0" algn="ctr">
                        <a:spcBef>
                          <a:spcPts val="0"/>
                        </a:spcBef>
                        <a:spcAft>
                          <a:spcPts val="0"/>
                        </a:spcAft>
                      </a:pPr>
                      <a:r>
                        <a:rPr lang="en-US" sz="1400" dirty="0">
                          <a:solidFill>
                            <a:schemeClr val="bg2">
                              <a:lumMod val="10000"/>
                            </a:schemeClr>
                          </a:solidFill>
                          <a:effectLst/>
                          <a:latin typeface="Baskerville Old Face" panose="02020602080505020303" pitchFamily="18" charset="0"/>
                        </a:rPr>
                        <a:t>$2449</a:t>
                      </a:r>
                      <a:endParaRPr lang="en-US" sz="1400" dirty="0">
                        <a:solidFill>
                          <a:schemeClr val="bg2">
                            <a:lumMod val="10000"/>
                          </a:schemeClr>
                        </a:solidFill>
                        <a:effectLst/>
                        <a:latin typeface="Baskerville Old Face" panose="02020602080505020303" pitchFamily="18" charset="0"/>
                        <a:ea typeface="Times New Roman" panose="02020603050405020304" pitchFamily="18" charset="0"/>
                        <a:cs typeface="Times New Roman" panose="02020603050405020304" pitchFamily="18" charset="0"/>
                      </a:endParaRPr>
                    </a:p>
                  </a:txBody>
                  <a:tcPr marL="62685" marR="62685" marT="0" marB="0"/>
                </a:tc>
                <a:extLst>
                  <a:ext uri="{0D108BD9-81ED-4DB2-BD59-A6C34878D82A}">
                    <a16:rowId xmlns:a16="http://schemas.microsoft.com/office/drawing/2014/main" val="211958837"/>
                  </a:ext>
                </a:extLst>
              </a:tr>
              <a:tr h="465841">
                <a:tc>
                  <a:txBody>
                    <a:bodyPr/>
                    <a:lstStyle/>
                    <a:p>
                      <a:pPr marL="0" marR="0" algn="ctr">
                        <a:spcBef>
                          <a:spcPts val="0"/>
                        </a:spcBef>
                        <a:spcAft>
                          <a:spcPts val="0"/>
                        </a:spcAft>
                      </a:pPr>
                      <a:r>
                        <a:rPr lang="en-US" sz="1400">
                          <a:effectLst/>
                          <a:latin typeface="Baskerville Old Face" panose="02020602080505020303" pitchFamily="18" charset="0"/>
                        </a:rPr>
                        <a:t> </a:t>
                      </a:r>
                    </a:p>
                    <a:p>
                      <a:pPr marL="0" marR="0" algn="ctr">
                        <a:spcBef>
                          <a:spcPts val="0"/>
                        </a:spcBef>
                        <a:spcAft>
                          <a:spcPts val="0"/>
                        </a:spcAft>
                      </a:pPr>
                      <a:r>
                        <a:rPr lang="en-US" sz="1400">
                          <a:effectLst/>
                          <a:latin typeface="Baskerville Old Face" panose="02020602080505020303" pitchFamily="18" charset="0"/>
                        </a:rPr>
                        <a:t>7 Bedrooms</a:t>
                      </a:r>
                      <a:endParaRPr lang="en-US" sz="1400">
                        <a:effectLst/>
                        <a:latin typeface="Baskerville Old Face" panose="02020602080505020303" pitchFamily="18" charset="0"/>
                        <a:ea typeface="Times New Roman" panose="02020603050405020304" pitchFamily="18" charset="0"/>
                        <a:cs typeface="Times New Roman" panose="02020603050405020304" pitchFamily="18" charset="0"/>
                      </a:endParaRPr>
                    </a:p>
                  </a:txBody>
                  <a:tcPr marL="62685" marR="62685" marT="0" marB="0"/>
                </a:tc>
                <a:tc>
                  <a:txBody>
                    <a:bodyPr/>
                    <a:lstStyle/>
                    <a:p>
                      <a:pPr marL="0" marR="0" algn="ctr">
                        <a:spcBef>
                          <a:spcPts val="0"/>
                        </a:spcBef>
                        <a:spcAft>
                          <a:spcPts val="0"/>
                        </a:spcAft>
                      </a:pPr>
                      <a:r>
                        <a:rPr lang="en-US" sz="1400" dirty="0">
                          <a:solidFill>
                            <a:schemeClr val="bg2">
                              <a:lumMod val="10000"/>
                            </a:schemeClr>
                          </a:solidFill>
                          <a:effectLst/>
                          <a:latin typeface="Baskerville Old Face" panose="02020602080505020303" pitchFamily="18" charset="0"/>
                        </a:rPr>
                        <a:t> </a:t>
                      </a:r>
                    </a:p>
                    <a:p>
                      <a:pPr marL="0" marR="0" algn="ctr">
                        <a:spcBef>
                          <a:spcPts val="0"/>
                        </a:spcBef>
                        <a:spcAft>
                          <a:spcPts val="0"/>
                        </a:spcAft>
                      </a:pPr>
                      <a:r>
                        <a:rPr lang="en-US" sz="1400" dirty="0">
                          <a:solidFill>
                            <a:schemeClr val="bg2">
                              <a:lumMod val="10000"/>
                            </a:schemeClr>
                          </a:solidFill>
                          <a:effectLst/>
                          <a:latin typeface="Baskerville Old Face" panose="02020602080505020303" pitchFamily="18" charset="0"/>
                        </a:rPr>
                        <a:t>$2732</a:t>
                      </a:r>
                      <a:endParaRPr lang="en-US" sz="1400" dirty="0">
                        <a:solidFill>
                          <a:schemeClr val="bg2">
                            <a:lumMod val="10000"/>
                          </a:schemeClr>
                        </a:solidFill>
                        <a:effectLst/>
                        <a:latin typeface="Baskerville Old Face" panose="02020602080505020303" pitchFamily="18" charset="0"/>
                        <a:ea typeface="Times New Roman" panose="02020603050405020304" pitchFamily="18" charset="0"/>
                        <a:cs typeface="Times New Roman" panose="02020603050405020304" pitchFamily="18" charset="0"/>
                      </a:endParaRPr>
                    </a:p>
                  </a:txBody>
                  <a:tcPr marL="62685" marR="62685" marT="0" marB="0"/>
                </a:tc>
                <a:extLst>
                  <a:ext uri="{0D108BD9-81ED-4DB2-BD59-A6C34878D82A}">
                    <a16:rowId xmlns:a16="http://schemas.microsoft.com/office/drawing/2014/main" val="3889055941"/>
                  </a:ext>
                </a:extLst>
              </a:tr>
              <a:tr h="224099">
                <a:tc>
                  <a:txBody>
                    <a:bodyPr/>
                    <a:lstStyle/>
                    <a:p>
                      <a:pPr marL="0" marR="0" algn="ctr">
                        <a:spcBef>
                          <a:spcPts val="0"/>
                        </a:spcBef>
                        <a:spcAft>
                          <a:spcPts val="0"/>
                        </a:spcAft>
                      </a:pPr>
                      <a:r>
                        <a:rPr lang="en-US" sz="1400" dirty="0">
                          <a:effectLst/>
                          <a:latin typeface="Baskerville Old Face" panose="02020602080505020303" pitchFamily="18" charset="0"/>
                        </a:rPr>
                        <a:t>MINIMUM RENT</a:t>
                      </a:r>
                      <a:endParaRPr lang="en-US" sz="1400" dirty="0">
                        <a:effectLst/>
                        <a:latin typeface="Baskerville Old Face" panose="02020602080505020303" pitchFamily="18" charset="0"/>
                        <a:ea typeface="Times New Roman" panose="02020603050405020304" pitchFamily="18" charset="0"/>
                        <a:cs typeface="Times New Roman" panose="02020603050405020304" pitchFamily="18" charset="0"/>
                      </a:endParaRPr>
                    </a:p>
                  </a:txBody>
                  <a:tcPr marL="62685" marR="62685" marT="0" marB="0"/>
                </a:tc>
                <a:tc>
                  <a:txBody>
                    <a:bodyPr/>
                    <a:lstStyle/>
                    <a:p>
                      <a:pPr marL="0" marR="0" algn="ctr">
                        <a:spcBef>
                          <a:spcPts val="0"/>
                        </a:spcBef>
                        <a:spcAft>
                          <a:spcPts val="0"/>
                        </a:spcAft>
                      </a:pPr>
                      <a:r>
                        <a:rPr lang="en-US" sz="1400" dirty="0">
                          <a:solidFill>
                            <a:schemeClr val="bg2">
                              <a:lumMod val="10000"/>
                            </a:schemeClr>
                          </a:solidFill>
                          <a:effectLst/>
                          <a:latin typeface="Baskerville Old Face" panose="02020602080505020303" pitchFamily="18" charset="0"/>
                        </a:rPr>
                        <a:t>$50</a:t>
                      </a:r>
                      <a:endParaRPr lang="en-US" sz="1400" dirty="0">
                        <a:solidFill>
                          <a:schemeClr val="bg2">
                            <a:lumMod val="10000"/>
                          </a:schemeClr>
                        </a:solidFill>
                        <a:effectLst/>
                        <a:latin typeface="Baskerville Old Face" panose="02020602080505020303" pitchFamily="18" charset="0"/>
                        <a:ea typeface="Times New Roman" panose="02020603050405020304" pitchFamily="18" charset="0"/>
                        <a:cs typeface="Times New Roman" panose="02020603050405020304" pitchFamily="18" charset="0"/>
                      </a:endParaRPr>
                    </a:p>
                  </a:txBody>
                  <a:tcPr marL="62685" marR="62685" marT="0" marB="0"/>
                </a:tc>
                <a:extLst>
                  <a:ext uri="{0D108BD9-81ED-4DB2-BD59-A6C34878D82A}">
                    <a16:rowId xmlns:a16="http://schemas.microsoft.com/office/drawing/2014/main" val="2266557680"/>
                  </a:ext>
                </a:extLst>
              </a:tr>
            </a:tbl>
          </a:graphicData>
        </a:graphic>
      </p:graphicFrame>
      <p:sp>
        <p:nvSpPr>
          <p:cNvPr id="8" name="TextBox 7"/>
          <p:cNvSpPr txBox="1"/>
          <p:nvPr/>
        </p:nvSpPr>
        <p:spPr>
          <a:xfrm>
            <a:off x="901676" y="667451"/>
            <a:ext cx="9833957" cy="1077218"/>
          </a:xfrm>
          <a:prstGeom prst="rect">
            <a:avLst/>
          </a:prstGeom>
          <a:noFill/>
        </p:spPr>
        <p:txBody>
          <a:bodyPr wrap="square" rtlCol="0">
            <a:spAutoFit/>
          </a:bodyPr>
          <a:lstStyle/>
          <a:p>
            <a:pPr marL="285750" indent="-285750">
              <a:buFont typeface="Arial" panose="020B0604020202020204" pitchFamily="34" charset="0"/>
              <a:buChar char="•"/>
            </a:pPr>
            <a:r>
              <a:rPr lang="en-US" sz="1600" dirty="0">
                <a:solidFill>
                  <a:schemeClr val="bg2">
                    <a:lumMod val="10000"/>
                  </a:schemeClr>
                </a:solidFill>
                <a:latin typeface="Baskerville Old Face" panose="02020602080505020303" pitchFamily="18" charset="0"/>
              </a:rPr>
              <a:t>Occupied units at the time of SAC approval are eligible to receive portable TPVs (Tenant Protection Voucher), if meeting HCV program criteria</a:t>
            </a:r>
          </a:p>
          <a:p>
            <a:pPr marL="285750" indent="-285750">
              <a:buFont typeface="Arial" panose="020B0604020202020204" pitchFamily="34" charset="0"/>
              <a:buChar char="•"/>
            </a:pPr>
            <a:r>
              <a:rPr lang="en-US" sz="1600" dirty="0">
                <a:solidFill>
                  <a:schemeClr val="bg2">
                    <a:lumMod val="10000"/>
                  </a:schemeClr>
                </a:solidFill>
                <a:latin typeface="Baskerville Old Face" panose="02020602080505020303" pitchFamily="18" charset="0"/>
              </a:rPr>
              <a:t>Other residents (rejecting a voucher, or not meeting program criteria) are eligible for relocation to a comparable public housing unit or project-based unit managed by HAS</a:t>
            </a:r>
          </a:p>
        </p:txBody>
      </p:sp>
      <p:sp>
        <p:nvSpPr>
          <p:cNvPr id="15" name="Slide Number Placeholder 14"/>
          <p:cNvSpPr>
            <a:spLocks noGrp="1"/>
          </p:cNvSpPr>
          <p:nvPr>
            <p:ph type="sldNum" sz="quarter" idx="12"/>
          </p:nvPr>
        </p:nvSpPr>
        <p:spPr>
          <a:xfrm flipH="1">
            <a:off x="11787447" y="6521801"/>
            <a:ext cx="282632" cy="231744"/>
          </a:xfrm>
        </p:spPr>
        <p:txBody>
          <a:bodyPr/>
          <a:lstStyle/>
          <a:p>
            <a:fld id="{913406C4-B35D-41BE-B452-86592B260827}" type="slidenum">
              <a:rPr lang="en-US" sz="900" smtClean="0">
                <a:latin typeface="Baskerville Old Face" panose="02020602080505020303" pitchFamily="18" charset="0"/>
              </a:rPr>
              <a:t>13</a:t>
            </a:fld>
            <a:endParaRPr lang="en-US" sz="900" dirty="0">
              <a:latin typeface="Baskerville Old Face" panose="02020602080505020303" pitchFamily="18" charset="0"/>
            </a:endParaRPr>
          </a:p>
        </p:txBody>
      </p:sp>
    </p:spTree>
    <p:extLst>
      <p:ext uri="{BB962C8B-B14F-4D97-AF65-F5344CB8AC3E}">
        <p14:creationId xmlns:p14="http://schemas.microsoft.com/office/powerpoint/2010/main" val="3206351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sz="2800" dirty="0">
                <a:latin typeface="Baskerville Old Face" panose="02020602080505020303" pitchFamily="18" charset="0"/>
              </a:rPr>
              <a:t>Breaking-down ‘affordability’ </a:t>
            </a:r>
            <a:br>
              <a:rPr lang="en-US" sz="2800" dirty="0">
                <a:latin typeface="Baskerville Old Face" panose="02020602080505020303" pitchFamily="18" charset="0"/>
              </a:rPr>
            </a:br>
            <a:r>
              <a:rPr lang="en-US" sz="2800" dirty="0">
                <a:latin typeface="Baskerville Old Face" panose="02020602080505020303" pitchFamily="18" charset="0"/>
              </a:rPr>
              <a:t>into two scenarios</a:t>
            </a:r>
          </a:p>
        </p:txBody>
      </p:sp>
      <p:sp>
        <p:nvSpPr>
          <p:cNvPr id="6" name="Text Placeholder 5"/>
          <p:cNvSpPr>
            <a:spLocks noGrp="1"/>
          </p:cNvSpPr>
          <p:nvPr>
            <p:ph type="body" idx="1"/>
          </p:nvPr>
        </p:nvSpPr>
        <p:spPr>
          <a:xfrm>
            <a:off x="284294" y="1913470"/>
            <a:ext cx="4754880" cy="743094"/>
          </a:xfrm>
          <a:solidFill>
            <a:schemeClr val="accent6">
              <a:lumMod val="60000"/>
              <a:lumOff val="40000"/>
            </a:schemeClr>
          </a:solidFill>
          <a:ln>
            <a:solidFill>
              <a:schemeClr val="accent6">
                <a:lumMod val="50000"/>
              </a:schemeClr>
            </a:solidFill>
          </a:ln>
        </p:spPr>
        <p:txBody>
          <a:bodyPr>
            <a:normAutofit/>
          </a:bodyPr>
          <a:lstStyle/>
          <a:p>
            <a:pPr algn="ctr"/>
            <a:r>
              <a:rPr lang="en-US" sz="1800" dirty="0">
                <a:solidFill>
                  <a:schemeClr val="tx2">
                    <a:lumMod val="10000"/>
                  </a:schemeClr>
                </a:solidFill>
                <a:latin typeface="Baskerville Old Face" panose="02020602080505020303" pitchFamily="18" charset="0"/>
              </a:rPr>
              <a:t>Family #1: Eligible for a public housing, deeply subsidized unit </a:t>
            </a:r>
          </a:p>
        </p:txBody>
      </p:sp>
      <p:sp>
        <p:nvSpPr>
          <p:cNvPr id="7" name="Content Placeholder 6"/>
          <p:cNvSpPr>
            <a:spLocks noGrp="1"/>
          </p:cNvSpPr>
          <p:nvPr>
            <p:ph sz="half" idx="2"/>
          </p:nvPr>
        </p:nvSpPr>
        <p:spPr>
          <a:xfrm>
            <a:off x="285955" y="2860225"/>
            <a:ext cx="4869597" cy="3679007"/>
          </a:xfrm>
        </p:spPr>
        <p:txBody>
          <a:bodyPr>
            <a:normAutofit/>
          </a:bodyPr>
          <a:lstStyle/>
          <a:p>
            <a:pPr marL="0" indent="0">
              <a:buNone/>
            </a:pPr>
            <a:r>
              <a:rPr lang="en-US" sz="1800" dirty="0">
                <a:latin typeface="Baskerville Old Face" panose="02020602080505020303" pitchFamily="18" charset="0"/>
              </a:rPr>
              <a:t>A single mother of three children works part-time and has an annual salary of $13,744, which makes her household eligible to occupy a three-bedroom public housing unit where she will pay in rent 30% of her income. She is also eligible to receive an annual deduction of $1,440 ($480 per child), plus a monthly utility allowance of $113, hence she will pay $195 in rent monthly. If her incomes goes up, or down, she needs to report to management so her rent can be adjusted.</a:t>
            </a:r>
          </a:p>
        </p:txBody>
      </p:sp>
      <p:sp>
        <p:nvSpPr>
          <p:cNvPr id="8" name="Text Placeholder 7"/>
          <p:cNvSpPr>
            <a:spLocks noGrp="1"/>
          </p:cNvSpPr>
          <p:nvPr>
            <p:ph type="body" sz="quarter" idx="3"/>
          </p:nvPr>
        </p:nvSpPr>
        <p:spPr>
          <a:xfrm>
            <a:off x="6377179" y="1931638"/>
            <a:ext cx="4754880" cy="743094"/>
          </a:xfrm>
          <a:solidFill>
            <a:schemeClr val="accent6">
              <a:lumMod val="60000"/>
              <a:lumOff val="40000"/>
            </a:schemeClr>
          </a:solidFill>
          <a:ln>
            <a:solidFill>
              <a:schemeClr val="accent6">
                <a:lumMod val="50000"/>
              </a:schemeClr>
            </a:solidFill>
          </a:ln>
        </p:spPr>
        <p:txBody>
          <a:bodyPr>
            <a:normAutofit/>
          </a:bodyPr>
          <a:lstStyle/>
          <a:p>
            <a:pPr algn="ctr"/>
            <a:r>
              <a:rPr lang="en-US" sz="1800" dirty="0">
                <a:solidFill>
                  <a:schemeClr val="tx2">
                    <a:lumMod val="10000"/>
                  </a:schemeClr>
                </a:solidFill>
                <a:latin typeface="Baskerville Old Face" panose="02020602080505020303" pitchFamily="18" charset="0"/>
              </a:rPr>
              <a:t>Family #2: Eligible for a RAD unit financed with LIHTC </a:t>
            </a:r>
            <a:r>
              <a:rPr lang="en-US" sz="1800" u="sng" dirty="0">
                <a:solidFill>
                  <a:schemeClr val="tx2">
                    <a:lumMod val="10000"/>
                  </a:schemeClr>
                </a:solidFill>
                <a:latin typeface="Baskerville Old Face" panose="02020602080505020303" pitchFamily="18" charset="0"/>
              </a:rPr>
              <a:t>and </a:t>
            </a:r>
            <a:r>
              <a:rPr lang="en-US" sz="1800" dirty="0">
                <a:solidFill>
                  <a:schemeClr val="tx2">
                    <a:lumMod val="10000"/>
                  </a:schemeClr>
                </a:solidFill>
                <a:latin typeface="Baskerville Old Face" panose="02020602080505020303" pitchFamily="18" charset="0"/>
              </a:rPr>
              <a:t>Project-Based Rental Assistance</a:t>
            </a:r>
          </a:p>
        </p:txBody>
      </p:sp>
      <p:sp>
        <p:nvSpPr>
          <p:cNvPr id="9" name="Content Placeholder 8"/>
          <p:cNvSpPr>
            <a:spLocks noGrp="1"/>
          </p:cNvSpPr>
          <p:nvPr>
            <p:ph sz="quarter" idx="4"/>
          </p:nvPr>
        </p:nvSpPr>
        <p:spPr>
          <a:xfrm>
            <a:off x="6377179" y="2916648"/>
            <a:ext cx="4754880" cy="3566160"/>
          </a:xfrm>
        </p:spPr>
        <p:txBody>
          <a:bodyPr>
            <a:normAutofit/>
          </a:bodyPr>
          <a:lstStyle/>
          <a:p>
            <a:pPr marL="0" indent="0">
              <a:buNone/>
            </a:pPr>
            <a:r>
              <a:rPr lang="en-US" sz="1800" dirty="0">
                <a:latin typeface="Baskerville Old Face" panose="02020602080505020303" pitchFamily="18" charset="0"/>
              </a:rPr>
              <a:t>$25,011 is the annual salary of a single mother of three children, qualifying the household to lease a RAD / LIHTC three-bedroom unit where the mother will pay in rent 30% of her income. She is also eligible to receive an annual deduction of $1,440 ($480 per child), plus a monthly utility allowance of $219, hence she will pay $370 in rent monthly. If her incomes goes up, or down, she needs to report to management so her rent can be adjusted.</a:t>
            </a:r>
          </a:p>
          <a:p>
            <a:pPr marL="0" indent="0">
              <a:buNone/>
            </a:pPr>
            <a:endParaRPr lang="en-US" sz="1800" dirty="0">
              <a:latin typeface="Baskerville Old Face" panose="02020602080505020303" pitchFamily="18" charset="0"/>
            </a:endParaRPr>
          </a:p>
        </p:txBody>
      </p:sp>
      <p:sp>
        <p:nvSpPr>
          <p:cNvPr id="2" name="Slide Number Placeholder 1"/>
          <p:cNvSpPr>
            <a:spLocks noGrp="1"/>
          </p:cNvSpPr>
          <p:nvPr>
            <p:ph type="sldNum" sz="quarter" idx="12"/>
          </p:nvPr>
        </p:nvSpPr>
        <p:spPr>
          <a:xfrm>
            <a:off x="11747894" y="6456105"/>
            <a:ext cx="327183" cy="268891"/>
          </a:xfrm>
        </p:spPr>
        <p:txBody>
          <a:bodyPr/>
          <a:lstStyle/>
          <a:p>
            <a:fld id="{913406C4-B35D-41BE-B452-86592B260827}" type="slidenum">
              <a:rPr lang="en-US" sz="900" smtClean="0">
                <a:latin typeface="Baskerville Old Face" panose="02020602080505020303" pitchFamily="18" charset="0"/>
              </a:rPr>
              <a:t>14</a:t>
            </a:fld>
            <a:endParaRPr lang="en-US" sz="900" dirty="0">
              <a:latin typeface="Baskerville Old Face" panose="02020602080505020303" pitchFamily="18" charset="0"/>
            </a:endParaRPr>
          </a:p>
        </p:txBody>
      </p:sp>
    </p:spTree>
    <p:extLst>
      <p:ext uri="{BB962C8B-B14F-4D97-AF65-F5344CB8AC3E}">
        <p14:creationId xmlns:p14="http://schemas.microsoft.com/office/powerpoint/2010/main" val="27511616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11543851" y="5806211"/>
            <a:ext cx="305560" cy="247649"/>
          </a:xfrm>
        </p:spPr>
        <p:txBody>
          <a:bodyPr/>
          <a:lstStyle/>
          <a:p>
            <a:fld id="{913406C4-B35D-41BE-B452-86592B260827}" type="slidenum">
              <a:rPr lang="en-US" sz="900" smtClean="0">
                <a:latin typeface="Baskerville Old Face" panose="02020602080505020303" pitchFamily="18" charset="0"/>
              </a:rPr>
              <a:t>15</a:t>
            </a:fld>
            <a:endParaRPr lang="en-US" sz="900" dirty="0">
              <a:latin typeface="Baskerville Old Face" panose="02020602080505020303" pitchFamily="18" charset="0"/>
            </a:endParaRPr>
          </a:p>
        </p:txBody>
      </p:sp>
      <p:pic>
        <p:nvPicPr>
          <p:cNvPr id="2050" name="Picture 2" descr="Answer - Free computer ic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90120" y="1055716"/>
            <a:ext cx="4876800" cy="48768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74073" y="2477194"/>
            <a:ext cx="6016047" cy="2185214"/>
          </a:xfrm>
          <a:prstGeom prst="rect">
            <a:avLst/>
          </a:prstGeom>
          <a:noFill/>
        </p:spPr>
        <p:txBody>
          <a:bodyPr wrap="square" rtlCol="0">
            <a:spAutoFit/>
          </a:bodyPr>
          <a:lstStyle/>
          <a:p>
            <a:r>
              <a:rPr lang="en-US" sz="7200" dirty="0">
                <a:latin typeface="French Script MT" panose="03020402040607040605" pitchFamily="66" charset="0"/>
              </a:rPr>
              <a:t>Thank you!</a:t>
            </a:r>
          </a:p>
          <a:p>
            <a:endParaRPr lang="en-US" sz="3200" dirty="0">
              <a:latin typeface="Baskerville Old Face" panose="02020602080505020303" pitchFamily="18" charset="0"/>
            </a:endParaRPr>
          </a:p>
          <a:p>
            <a:r>
              <a:rPr lang="en-US" sz="3200" dirty="0">
                <a:latin typeface="Baskerville Old Face" panose="02020602080505020303" pitchFamily="18" charset="0"/>
              </a:rPr>
              <a:t>Time for Questions and Answers</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5616" y="6175204"/>
            <a:ext cx="819150" cy="495300"/>
          </a:xfrm>
          <a:prstGeom prst="rect">
            <a:avLst/>
          </a:prstGeom>
        </p:spPr>
      </p:pic>
    </p:spTree>
    <p:extLst>
      <p:ext uri="{BB962C8B-B14F-4D97-AF65-F5344CB8AC3E}">
        <p14:creationId xmlns:p14="http://schemas.microsoft.com/office/powerpoint/2010/main" val="1296058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latin typeface="Baskerville Old Face" panose="02020602080505020303" pitchFamily="18" charset="0"/>
              </a:rPr>
              <a:t>Housing Authority of savannah</a:t>
            </a:r>
          </a:p>
        </p:txBody>
      </p:sp>
      <p:sp>
        <p:nvSpPr>
          <p:cNvPr id="4" name="Slide Number Placeholder 3"/>
          <p:cNvSpPr>
            <a:spLocks noGrp="1"/>
          </p:cNvSpPr>
          <p:nvPr>
            <p:ph type="sldNum" sz="quarter" idx="12"/>
          </p:nvPr>
        </p:nvSpPr>
        <p:spPr>
          <a:xfrm>
            <a:off x="11739582" y="6422854"/>
            <a:ext cx="328072" cy="302142"/>
          </a:xfrm>
        </p:spPr>
        <p:txBody>
          <a:bodyPr/>
          <a:lstStyle/>
          <a:p>
            <a:fld id="{913406C4-B35D-41BE-B452-86592B260827}" type="slidenum">
              <a:rPr lang="en-US" sz="900" smtClean="0">
                <a:latin typeface="Baskerville Old Face" panose="02020602080505020303" pitchFamily="18" charset="0"/>
              </a:rPr>
              <a:t>2</a:t>
            </a:fld>
            <a:endParaRPr lang="en-US" sz="900" dirty="0">
              <a:latin typeface="Baskerville Old Face" panose="02020602080505020303"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0517" y="561686"/>
            <a:ext cx="1577340" cy="953740"/>
          </a:xfrm>
          <a:prstGeom prst="rect">
            <a:avLst/>
          </a:prstGeom>
        </p:spPr>
      </p:pic>
      <p:sp>
        <p:nvSpPr>
          <p:cNvPr id="9" name="Text Box 3"/>
          <p:cNvSpPr txBox="1">
            <a:spLocks noChangeArrowheads="1"/>
          </p:cNvSpPr>
          <p:nvPr/>
        </p:nvSpPr>
        <p:spPr bwMode="auto">
          <a:xfrm>
            <a:off x="553868" y="2418359"/>
            <a:ext cx="10876132" cy="406268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1" u="none" strike="noStrike" cap="none" normalizeH="0" baseline="0" dirty="0">
                <a:ln>
                  <a:noFill/>
                </a:ln>
                <a:effectLst/>
                <a:latin typeface="Baskerville Old Face" panose="02020602080505020303" pitchFamily="18" charset="0"/>
              </a:rPr>
              <a:t>The Housing Authority of Savannah (HAS) was created in 1938 as a public housing authority under the laws of Georgia, through a Resolution that supported the creation of a body that would address the shortage of safe and sanitary housing in the City.</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2000" b="1" u="none" strike="noStrike" cap="none" normalizeH="0" baseline="0" dirty="0">
              <a:ln>
                <a:noFill/>
              </a:ln>
              <a:effectLst/>
              <a:latin typeface="Baskerville Old Face" panose="02020602080505020303"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1" u="none" strike="noStrike" cap="none" normalizeH="0" baseline="0" dirty="0">
                <a:ln>
                  <a:noFill/>
                </a:ln>
                <a:effectLst/>
                <a:latin typeface="Baskerville Old Face" panose="02020602080505020303" pitchFamily="18" charset="0"/>
              </a:rPr>
              <a:t>HAS’s mission has grown as the Authority continues to address the housing needs of Savannah’s low income population while</a:t>
            </a:r>
            <a:r>
              <a:rPr kumimoji="0" lang="en-US" altLang="en-US" sz="2000" b="1" u="none" strike="noStrike" cap="none" normalizeH="0" dirty="0">
                <a:ln>
                  <a:noFill/>
                </a:ln>
                <a:effectLst/>
                <a:latin typeface="Baskerville Old Face" panose="02020602080505020303" pitchFamily="18" charset="0"/>
              </a:rPr>
              <a:t> </a:t>
            </a:r>
            <a:r>
              <a:rPr kumimoji="0" lang="en-US" altLang="en-US" sz="2000" b="1" u="none" strike="noStrike" cap="none" normalizeH="0" baseline="0" dirty="0">
                <a:ln>
                  <a:noFill/>
                </a:ln>
                <a:effectLst/>
                <a:latin typeface="Baskerville Old Face" panose="02020602080505020303" pitchFamily="18" charset="0"/>
              </a:rPr>
              <a:t>also focusing on educational, job training, and</a:t>
            </a:r>
            <a:r>
              <a:rPr kumimoji="0" lang="en-US" altLang="en-US" sz="2000" b="1" u="none" strike="noStrike" cap="none" normalizeH="0" dirty="0">
                <a:ln>
                  <a:noFill/>
                </a:ln>
                <a:effectLst/>
                <a:latin typeface="Baskerville Old Face" panose="02020602080505020303" pitchFamily="18" charset="0"/>
              </a:rPr>
              <a:t> </a:t>
            </a:r>
            <a:r>
              <a:rPr kumimoji="0" lang="en-US" altLang="en-US" sz="2000" b="1" u="none" strike="noStrike" cap="none" normalizeH="0" baseline="0" dirty="0">
                <a:ln>
                  <a:noFill/>
                </a:ln>
                <a:effectLst/>
                <a:latin typeface="Baskerville Old Face" panose="02020602080505020303" pitchFamily="18" charset="0"/>
              </a:rPr>
              <a:t>self-sufficiency needs of its residents.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2000" b="1" u="none" strike="noStrike" cap="none" normalizeH="0" baseline="0" dirty="0">
              <a:ln>
                <a:noFill/>
              </a:ln>
              <a:effectLst/>
              <a:latin typeface="Baskerville Old Face" panose="02020602080505020303" pitchFamily="18" charset="0"/>
            </a:endParaRPr>
          </a:p>
          <a:p>
            <a:pPr algn="just" defTabSz="914400" eaLnBrk="0" fontAlgn="base" hangingPunct="0">
              <a:spcBef>
                <a:spcPct val="0"/>
              </a:spcBef>
              <a:spcAft>
                <a:spcPct val="0"/>
              </a:spcAft>
            </a:pPr>
            <a:r>
              <a:rPr lang="en-US" sz="2000" b="1" dirty="0">
                <a:latin typeface="Baskerville Old Face" panose="02020602080505020303" pitchFamily="18" charset="0"/>
              </a:rPr>
              <a:t>The Housing Authority of Savannah is governed by a five-member Board of Commissioners. In accordance with Georgia Code, Chapter 3, Article 1, Part 3. Section 8.-3-50 (a) (1), the Mayor of the City of Savannah appoints these members to the Housing Authority’s Board. Commissioners serve 5-year terms.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2400" b="1" i="0" u="none" strike="noStrike" cap="none" normalizeH="0" baseline="0" dirty="0">
              <a:ln>
                <a:noFill/>
              </a:ln>
              <a:effectLst/>
              <a:latin typeface="Baskerville Old Face" panose="02020602080505020303"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2400" b="1" i="0" u="none" strike="noStrike" cap="none" normalizeH="0" baseline="0" dirty="0">
              <a:ln>
                <a:noFill/>
              </a:ln>
              <a:effectLst/>
              <a:latin typeface="Baskerville Old Face" panose="02020602080505020303" pitchFamily="18" charset="0"/>
            </a:endParaRPr>
          </a:p>
        </p:txBody>
      </p:sp>
    </p:spTree>
    <p:extLst>
      <p:ext uri="{BB962C8B-B14F-4D97-AF65-F5344CB8AC3E}">
        <p14:creationId xmlns:p14="http://schemas.microsoft.com/office/powerpoint/2010/main" val="658785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3191" y="2167316"/>
            <a:ext cx="10515600" cy="1676400"/>
          </a:xfrm>
        </p:spPr>
        <p:txBody>
          <a:bodyPr/>
          <a:lstStyle/>
          <a:p>
            <a:r>
              <a:rPr lang="en-US" sz="2400" dirty="0">
                <a:latin typeface="Baskerville Old Face" panose="02020602080505020303" pitchFamily="18" charset="0"/>
              </a:rPr>
              <a:t>HAS provides housing assistance through a diverse portfolio of affordable housing programs</a:t>
            </a:r>
            <a:br>
              <a:rPr lang="en-US" sz="2400" dirty="0">
                <a:latin typeface="Baskerville Old Face" panose="02020602080505020303" pitchFamily="18" charset="0"/>
              </a:rPr>
            </a:br>
            <a:endParaRPr lang="en-US" sz="2400" dirty="0">
              <a:latin typeface="Baskerville Old Face" panose="02020602080505020303" pitchFamily="18" charset="0"/>
            </a:endParaRPr>
          </a:p>
        </p:txBody>
      </p:sp>
      <p:sp>
        <p:nvSpPr>
          <p:cNvPr id="5" name="Slide Number Placeholder 4"/>
          <p:cNvSpPr>
            <a:spLocks noGrp="1"/>
          </p:cNvSpPr>
          <p:nvPr>
            <p:ph type="sldNum" sz="quarter" idx="12"/>
          </p:nvPr>
        </p:nvSpPr>
        <p:spPr>
          <a:xfrm>
            <a:off x="11950887" y="6448369"/>
            <a:ext cx="172557" cy="352019"/>
          </a:xfrm>
        </p:spPr>
        <p:txBody>
          <a:bodyPr/>
          <a:lstStyle/>
          <a:p>
            <a:fld id="{913406C4-B35D-41BE-B452-86592B260827}" type="slidenum">
              <a:rPr lang="en-US" sz="900" smtClean="0">
                <a:latin typeface="Baskerville Old Face" panose="02020602080505020303" pitchFamily="18" charset="0"/>
              </a:rPr>
              <a:t>3</a:t>
            </a:fld>
            <a:endParaRPr lang="en-US" sz="900" dirty="0">
              <a:latin typeface="Baskerville Old Face" panose="02020602080505020303" pitchFamily="18" charset="0"/>
            </a:endParaRPr>
          </a:p>
        </p:txBody>
      </p:sp>
      <p:sp>
        <p:nvSpPr>
          <p:cNvPr id="8" name="Text Box 2"/>
          <p:cNvSpPr txBox="1">
            <a:spLocks noChangeArrowheads="1"/>
          </p:cNvSpPr>
          <p:nvPr/>
        </p:nvSpPr>
        <p:spPr bwMode="auto">
          <a:xfrm>
            <a:off x="322089" y="4020803"/>
            <a:ext cx="3773213" cy="157269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defTabSz="914400" eaLnBrk="0" fontAlgn="base" hangingPunct="0">
              <a:lnSpc>
                <a:spcPct val="150000"/>
              </a:lnSpc>
              <a:spcBef>
                <a:spcPct val="0"/>
              </a:spcBef>
              <a:spcAft>
                <a:spcPct val="0"/>
              </a:spcAft>
            </a:pPr>
            <a:r>
              <a:rPr kumimoji="0" lang="en-US" altLang="en-US" sz="1200" b="1" i="0" u="sng" strike="noStrike" cap="none" normalizeH="0" baseline="0" dirty="0">
                <a:ln>
                  <a:noFill/>
                </a:ln>
                <a:solidFill>
                  <a:srgbClr val="800000"/>
                </a:solidFill>
                <a:effectLst/>
                <a:latin typeface="Baskerville Old Face" panose="02020602080505020303" pitchFamily="18" charset="0"/>
              </a:rPr>
              <a:t>Conventional Public Housing properties</a:t>
            </a:r>
            <a:r>
              <a:rPr kumimoji="0" lang="en-US" altLang="en-US" sz="1200" b="1" i="0" strike="noStrike" cap="none" normalizeH="0" baseline="0" dirty="0">
                <a:ln>
                  <a:noFill/>
                </a:ln>
                <a:solidFill>
                  <a:srgbClr val="800000"/>
                </a:solidFill>
                <a:effectLst/>
                <a:latin typeface="Baskerville Old Face" panose="02020602080505020303" pitchFamily="18" charset="0"/>
              </a:rPr>
              <a:t> </a:t>
            </a:r>
            <a:r>
              <a:rPr lang="en-US" altLang="en-US" sz="1200" dirty="0">
                <a:solidFill>
                  <a:srgbClr val="800000"/>
                </a:solidFill>
                <a:latin typeface="Baskerville Old Face" panose="02020602080505020303" pitchFamily="18" charset="0"/>
              </a:rPr>
              <a:t>            </a:t>
            </a:r>
            <a:r>
              <a:rPr lang="en-US" sz="1200" b="1" kern="1400" dirty="0">
                <a:solidFill>
                  <a:schemeClr val="accent6">
                    <a:lumMod val="50000"/>
                  </a:schemeClr>
                </a:solidFill>
                <a:latin typeface="Baskerville Old Face" panose="02020602080505020303" pitchFamily="18" charset="0"/>
              </a:rPr>
              <a:t>Total Units</a:t>
            </a:r>
            <a:endParaRPr lang="en-US" sz="1200" kern="1400" dirty="0">
              <a:solidFill>
                <a:schemeClr val="accent6">
                  <a:lumMod val="50000"/>
                </a:schemeClr>
              </a:solidFill>
              <a:latin typeface="Baskerville Old Face" panose="02020602080505020303" pitchFamily="18" charset="0"/>
            </a:endParaRPr>
          </a:p>
          <a:p>
            <a:pPr marL="0" marR="0" lvl="0" indent="0" defTabSz="914400" rtl="0" eaLnBrk="0" fontAlgn="base" latinLnBrk="0" hangingPunct="0">
              <a:lnSpc>
                <a:spcPct val="150000"/>
              </a:lnSpc>
              <a:spcBef>
                <a:spcPct val="0"/>
              </a:spcBef>
              <a:spcAft>
                <a:spcPct val="0"/>
              </a:spcAft>
              <a:buClrTx/>
              <a:buSzTx/>
              <a:buFontTx/>
              <a:buNone/>
              <a:tabLst/>
            </a:pPr>
            <a:r>
              <a:rPr kumimoji="0" lang="en-US" altLang="en-US" sz="1200" b="0" i="0" u="none" strike="noStrike" cap="none" normalizeH="0" baseline="0" dirty="0">
                <a:ln>
                  <a:noFill/>
                </a:ln>
                <a:solidFill>
                  <a:srgbClr val="800000"/>
                </a:solidFill>
                <a:effectLst/>
                <a:latin typeface="Baskerville Old Face" panose="02020602080505020303" pitchFamily="18" charset="0"/>
              </a:rPr>
              <a:t>Yamacraw Village                                                       315 </a:t>
            </a:r>
          </a:p>
          <a:p>
            <a:pPr marL="0" marR="0" lvl="0" indent="0" defTabSz="914400" rtl="0" eaLnBrk="0" fontAlgn="base" latinLnBrk="0" hangingPunct="0">
              <a:lnSpc>
                <a:spcPct val="150000"/>
              </a:lnSpc>
              <a:spcBef>
                <a:spcPct val="0"/>
              </a:spcBef>
              <a:spcAft>
                <a:spcPct val="0"/>
              </a:spcAft>
              <a:buClrTx/>
              <a:buSzTx/>
              <a:buFontTx/>
              <a:buNone/>
              <a:tabLst/>
            </a:pPr>
            <a:r>
              <a:rPr kumimoji="0" lang="en-US" altLang="en-US" sz="1200" b="0" i="0" u="none" strike="noStrike" cap="none" normalizeH="0" baseline="0" dirty="0">
                <a:ln>
                  <a:noFill/>
                </a:ln>
                <a:solidFill>
                  <a:srgbClr val="800000"/>
                </a:solidFill>
                <a:effectLst/>
                <a:latin typeface="Baskerville Old Face" panose="02020602080505020303" pitchFamily="18" charset="0"/>
              </a:rPr>
              <a:t>Simon Frazier Homes                                                236</a:t>
            </a:r>
          </a:p>
          <a:p>
            <a:pPr marL="0" marR="0" lvl="0" indent="0" defTabSz="914400" rtl="0" eaLnBrk="0" fontAlgn="base" latinLnBrk="0" hangingPunct="0">
              <a:lnSpc>
                <a:spcPct val="150000"/>
              </a:lnSpc>
              <a:spcBef>
                <a:spcPct val="0"/>
              </a:spcBef>
              <a:spcAft>
                <a:spcPct val="0"/>
              </a:spcAft>
              <a:buClrTx/>
              <a:buSzTx/>
              <a:buFontTx/>
              <a:buNone/>
              <a:tabLst/>
            </a:pPr>
            <a:r>
              <a:rPr kumimoji="0" lang="en-US" altLang="en-US" sz="1200" b="0" i="0" u="none" strike="noStrike" cap="none" normalizeH="0" baseline="0" dirty="0">
                <a:ln>
                  <a:noFill/>
                </a:ln>
                <a:solidFill>
                  <a:srgbClr val="800000"/>
                </a:solidFill>
                <a:effectLst/>
                <a:latin typeface="Baskerville Old Face" panose="02020602080505020303" pitchFamily="18" charset="0"/>
              </a:rPr>
              <a:t>Horace Stillwell Towers                                             210</a:t>
            </a:r>
          </a:p>
          <a:p>
            <a:pPr marL="0" marR="0" lvl="0" indent="0" defTabSz="914400" rtl="0" eaLnBrk="0" fontAlgn="base" latinLnBrk="0" hangingPunct="0">
              <a:lnSpc>
                <a:spcPct val="150000"/>
              </a:lnSpc>
              <a:spcBef>
                <a:spcPct val="0"/>
              </a:spcBef>
              <a:spcAft>
                <a:spcPct val="0"/>
              </a:spcAft>
              <a:buClrTx/>
              <a:buSzTx/>
              <a:buFontTx/>
              <a:buNone/>
              <a:tabLst/>
            </a:pPr>
            <a:r>
              <a:rPr kumimoji="0" lang="en-US" altLang="en-US" sz="1200" b="0" i="0" u="none" strike="noStrike" cap="none" normalizeH="0" baseline="0" dirty="0">
                <a:ln>
                  <a:noFill/>
                </a:ln>
                <a:solidFill>
                  <a:srgbClr val="800000"/>
                </a:solidFill>
                <a:effectLst/>
                <a:latin typeface="Baskerville Old Face" panose="02020602080505020303" pitchFamily="18" charset="0"/>
              </a:rPr>
              <a:t>Pickens Patterson Terrace                                           76</a:t>
            </a:r>
          </a:p>
          <a:p>
            <a:pPr marL="0" marR="0" lvl="0" indent="0" defTabSz="914400" rtl="0" eaLnBrk="0" fontAlgn="base" latinLnBrk="0" hangingPunct="0">
              <a:lnSpc>
                <a:spcPct val="150000"/>
              </a:lnSpc>
              <a:spcBef>
                <a:spcPct val="0"/>
              </a:spcBef>
              <a:spcAft>
                <a:spcPct val="0"/>
              </a:spcAft>
              <a:buClrTx/>
              <a:buSzTx/>
              <a:buFontTx/>
              <a:buNone/>
              <a:tabLst/>
            </a:pPr>
            <a:r>
              <a:rPr kumimoji="0" lang="en-US" altLang="en-US" sz="1200" b="0" i="0" u="none" strike="noStrike" cap="none" normalizeH="0" baseline="0" dirty="0">
                <a:ln>
                  <a:noFill/>
                </a:ln>
                <a:solidFill>
                  <a:srgbClr val="800000"/>
                </a:solidFill>
                <a:effectLst/>
                <a:latin typeface="Baskerville Old Face" panose="02020602080505020303" pitchFamily="18" charset="0"/>
              </a:rPr>
              <a:t>Single Family Homes                                                   60           </a:t>
            </a:r>
            <a:endParaRPr kumimoji="0" lang="en-US" altLang="en-US" sz="1200" b="1" i="0" u="none" strike="noStrike" cap="none" normalizeH="0" baseline="0" dirty="0">
              <a:ln>
                <a:noFill/>
              </a:ln>
              <a:solidFill>
                <a:srgbClr val="800000"/>
              </a:solidFill>
              <a:effectLst/>
              <a:latin typeface="Baskerville Old Face" panose="02020602080505020303"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800000"/>
                </a:solidFill>
                <a:effectLst/>
                <a:latin typeface="Baskerville Old Face" panose="02020602080505020303"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200" dirty="0">
                <a:solidFill>
                  <a:srgbClr val="800000"/>
                </a:solidFill>
                <a:latin typeface="Baskerville Old Face" panose="02020602080505020303" pitchFamily="18" charset="0"/>
              </a:rPr>
              <a:t>                                                                             </a:t>
            </a:r>
            <a:r>
              <a:rPr kumimoji="0" lang="en-US" altLang="en-US" sz="1200" b="0" i="0" u="none" strike="noStrike" cap="none" normalizeH="0" baseline="0" dirty="0">
                <a:ln>
                  <a:noFill/>
                </a:ln>
                <a:solidFill>
                  <a:srgbClr val="800000"/>
                </a:solidFill>
                <a:effectLst/>
                <a:latin typeface="Baskerville Old Face" panose="02020602080505020303" pitchFamily="18" charset="0"/>
              </a:rPr>
              <a:t>      </a:t>
            </a:r>
            <a:r>
              <a:rPr kumimoji="0" lang="en-US" altLang="en-US" sz="1200" b="1" i="0" u="none" strike="noStrike" cap="none" normalizeH="0" baseline="0" dirty="0">
                <a:ln>
                  <a:noFill/>
                </a:ln>
                <a:solidFill>
                  <a:srgbClr val="800000"/>
                </a:solidFill>
                <a:effectLst/>
                <a:latin typeface="Baskerville Old Face" panose="02020602080505020303" pitchFamily="18" charset="0"/>
              </a:rPr>
              <a:t>897</a:t>
            </a:r>
            <a:endParaRPr kumimoji="0" lang="en-US" altLang="en-US" sz="1200" b="1" i="0" u="none" strike="noStrike" cap="none" normalizeH="0" baseline="0" dirty="0">
              <a:ln>
                <a:noFill/>
              </a:ln>
              <a:solidFill>
                <a:srgbClr val="80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rgbClr val="80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rgbClr val="99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Text Box 3"/>
          <p:cNvSpPr txBox="1">
            <a:spLocks noChangeArrowheads="1"/>
          </p:cNvSpPr>
          <p:nvPr/>
        </p:nvSpPr>
        <p:spPr bwMode="auto">
          <a:xfrm>
            <a:off x="4398809" y="4020803"/>
            <a:ext cx="3165476" cy="13239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sng" strike="noStrike" cap="none" normalizeH="0" baseline="0" dirty="0">
                <a:ln>
                  <a:noFill/>
                </a:ln>
                <a:solidFill>
                  <a:srgbClr val="800000"/>
                </a:solidFill>
                <a:effectLst/>
                <a:latin typeface="Baskerville Old Face" panose="02020602080505020303" pitchFamily="18" charset="0"/>
              </a:rPr>
              <a:t>RAD Section 8 / Project-based Voucher </a:t>
            </a:r>
            <a:r>
              <a:rPr kumimoji="0" lang="en-US" altLang="en-US" sz="1200" b="0" i="0" u="none" strike="noStrike" cap="none" normalizeH="0" baseline="0" dirty="0">
                <a:ln>
                  <a:noFill/>
                </a:ln>
                <a:solidFill>
                  <a:srgbClr val="800000"/>
                </a:solidFill>
                <a:effectLst/>
                <a:latin typeface="Baskerville Old Face" panose="02020602080505020303" pitchFamily="18" charset="0"/>
              </a:rPr>
              <a:t> </a:t>
            </a:r>
            <a:endParaRPr kumimoji="0" lang="en-US" altLang="en-US" sz="1200" b="0" i="0" u="sng" strike="noStrike" cap="none" normalizeH="0" baseline="0" dirty="0">
              <a:ln>
                <a:noFill/>
              </a:ln>
              <a:solidFill>
                <a:srgbClr val="800000"/>
              </a:solidFill>
              <a:effectLst/>
              <a:latin typeface="Baskerville Old Face" panose="02020602080505020303"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dirty="0">
                <a:ln>
                  <a:noFill/>
                </a:ln>
                <a:solidFill>
                  <a:srgbClr val="800000"/>
                </a:solidFill>
                <a:effectLst/>
                <a:latin typeface="Baskerville Old Face" panose="02020602080505020303" pitchFamily="18" charset="0"/>
              </a:rPr>
              <a:t>                                                            </a:t>
            </a:r>
            <a:r>
              <a:rPr kumimoji="0" lang="en-US" altLang="en-US" sz="1200" b="1" i="0" u="none" strike="noStrike" cap="none" normalizeH="0" baseline="0" dirty="0">
                <a:ln>
                  <a:noFill/>
                </a:ln>
                <a:solidFill>
                  <a:srgbClr val="800000"/>
                </a:solidFill>
                <a:effectLst/>
                <a:latin typeface="Baskerville Old Face" panose="02020602080505020303" pitchFamily="18" charset="0"/>
              </a:rPr>
              <a:t>Total Units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800000"/>
                </a:solidFill>
                <a:effectLst/>
                <a:latin typeface="Baskerville Old Face" panose="02020602080505020303" pitchFamily="18" charset="0"/>
              </a:rPr>
              <a:t>Herbert </a:t>
            </a:r>
            <a:r>
              <a:rPr kumimoji="0" lang="en-US" altLang="en-US" sz="1200" b="0" i="0" u="none" strike="noStrike" cap="none" normalizeH="0" baseline="0" dirty="0" err="1">
                <a:ln>
                  <a:noFill/>
                </a:ln>
                <a:solidFill>
                  <a:srgbClr val="800000"/>
                </a:solidFill>
                <a:effectLst/>
                <a:latin typeface="Baskerville Old Face" panose="02020602080505020303" pitchFamily="18" charset="0"/>
              </a:rPr>
              <a:t>Kayton</a:t>
            </a:r>
            <a:r>
              <a:rPr kumimoji="0" lang="en-US" altLang="en-US" sz="1200" b="0" i="0" u="none" strike="noStrike" cap="none" normalizeH="0" baseline="0" dirty="0">
                <a:ln>
                  <a:noFill/>
                </a:ln>
                <a:solidFill>
                  <a:srgbClr val="800000"/>
                </a:solidFill>
                <a:effectLst/>
                <a:latin typeface="Baskerville Old Face" panose="02020602080505020303" pitchFamily="18" charset="0"/>
              </a:rPr>
              <a:t> Homes                                  </a:t>
            </a:r>
            <a:r>
              <a:rPr kumimoji="0" lang="en-US" altLang="en-US" sz="1200" b="1" i="0" u="none" strike="noStrike" cap="none" normalizeH="0" baseline="0" dirty="0">
                <a:ln>
                  <a:noFill/>
                </a:ln>
                <a:solidFill>
                  <a:srgbClr val="800000"/>
                </a:solidFill>
                <a:effectLst/>
                <a:latin typeface="Baskerville Old Face" panose="02020602080505020303" pitchFamily="18" charset="0"/>
              </a:rPr>
              <a:t>164</a:t>
            </a:r>
            <a:r>
              <a:rPr kumimoji="0" lang="en-US" altLang="en-US" sz="1200" b="1" i="0" u="sng" strike="noStrike" cap="none" normalizeH="0" baseline="0" dirty="0">
                <a:ln>
                  <a:noFill/>
                </a:ln>
                <a:solidFill>
                  <a:srgbClr val="800000"/>
                </a:solidFill>
                <a:effectLst/>
                <a:latin typeface="Baskerville Old Face" panose="02020602080505020303"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200" b="1" i="0" u="sng" strike="noStrike" cap="none" normalizeH="0" baseline="0" dirty="0">
              <a:ln>
                <a:noFill/>
              </a:ln>
              <a:solidFill>
                <a:srgbClr val="8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8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8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13" name="Straight Connector 12"/>
          <p:cNvCxnSpPr/>
          <p:nvPr/>
        </p:nvCxnSpPr>
        <p:spPr>
          <a:xfrm>
            <a:off x="322089" y="5799079"/>
            <a:ext cx="3612399"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7799896" y="6201713"/>
            <a:ext cx="3900192" cy="1"/>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7694118" y="4020803"/>
            <a:ext cx="4005970" cy="2492990"/>
          </a:xfrm>
          <a:prstGeom prst="rect">
            <a:avLst/>
          </a:prstGeom>
          <a:noFill/>
        </p:spPr>
        <p:txBody>
          <a:bodyPr wrap="square" rtlCol="0">
            <a:spAutoFit/>
          </a:bodyPr>
          <a:lstStyle/>
          <a:p>
            <a:r>
              <a:rPr lang="en-US" sz="1200" b="1" u="sng" dirty="0">
                <a:solidFill>
                  <a:schemeClr val="accent6">
                    <a:lumMod val="50000"/>
                  </a:schemeClr>
                </a:solidFill>
                <a:latin typeface="Baskerville Old Face" panose="02020602080505020303" pitchFamily="18" charset="0"/>
              </a:rPr>
              <a:t>Mixed-Finance / Mixed-income properties</a:t>
            </a:r>
            <a:r>
              <a:rPr lang="en-US" sz="1200" b="1" dirty="0">
                <a:solidFill>
                  <a:schemeClr val="accent6">
                    <a:lumMod val="50000"/>
                  </a:schemeClr>
                </a:solidFill>
                <a:latin typeface="Baskerville Old Face" panose="02020602080505020303" pitchFamily="18" charset="0"/>
              </a:rPr>
              <a:t>               Total Units</a:t>
            </a:r>
          </a:p>
          <a:p>
            <a:r>
              <a:rPr lang="en-US" sz="1200" dirty="0">
                <a:solidFill>
                  <a:schemeClr val="accent6">
                    <a:lumMod val="50000"/>
                  </a:schemeClr>
                </a:solidFill>
                <a:latin typeface="Baskerville Old Face" panose="02020602080505020303" pitchFamily="18" charset="0"/>
              </a:rPr>
              <a:t>The View at Oglethorpe I                                                       72</a:t>
            </a:r>
          </a:p>
          <a:p>
            <a:r>
              <a:rPr lang="en-US" sz="1200" dirty="0">
                <a:solidFill>
                  <a:schemeClr val="accent6">
                    <a:lumMod val="50000"/>
                  </a:schemeClr>
                </a:solidFill>
                <a:latin typeface="Baskerville Old Face" panose="02020602080505020303" pitchFamily="18" charset="0"/>
              </a:rPr>
              <a:t>The View at Oglethorpe II                                                    100</a:t>
            </a:r>
          </a:p>
          <a:p>
            <a:r>
              <a:rPr lang="en-US" sz="1200" dirty="0">
                <a:solidFill>
                  <a:schemeClr val="accent6">
                    <a:lumMod val="50000"/>
                  </a:schemeClr>
                </a:solidFill>
                <a:latin typeface="Baskerville Old Face" panose="02020602080505020303" pitchFamily="18" charset="0"/>
              </a:rPr>
              <a:t>River Pointe I                                                                        206</a:t>
            </a:r>
          </a:p>
          <a:p>
            <a:r>
              <a:rPr lang="en-US" sz="1200" dirty="0">
                <a:solidFill>
                  <a:schemeClr val="accent6">
                    <a:lumMod val="50000"/>
                  </a:schemeClr>
                </a:solidFill>
                <a:latin typeface="Baskerville Old Face" panose="02020602080505020303" pitchFamily="18" charset="0"/>
              </a:rPr>
              <a:t>River Pointe II                                                                        74</a:t>
            </a:r>
          </a:p>
          <a:p>
            <a:r>
              <a:rPr lang="en-US" sz="1200" dirty="0">
                <a:solidFill>
                  <a:schemeClr val="accent6">
                    <a:lumMod val="50000"/>
                  </a:schemeClr>
                </a:solidFill>
                <a:latin typeface="Baskerville Old Face" panose="02020602080505020303" pitchFamily="18" charset="0"/>
              </a:rPr>
              <a:t>Sustainable Fellwood I                                                          110</a:t>
            </a:r>
          </a:p>
          <a:p>
            <a:r>
              <a:rPr lang="en-US" sz="1200" dirty="0">
                <a:solidFill>
                  <a:schemeClr val="accent6">
                    <a:lumMod val="50000"/>
                  </a:schemeClr>
                </a:solidFill>
                <a:latin typeface="Baskerville Old Face" panose="02020602080505020303" pitchFamily="18" charset="0"/>
              </a:rPr>
              <a:t>Sustainable Fellwood II                                                         110</a:t>
            </a:r>
          </a:p>
          <a:p>
            <a:r>
              <a:rPr lang="en-US" sz="1200" dirty="0">
                <a:solidFill>
                  <a:schemeClr val="accent6">
                    <a:lumMod val="50000"/>
                  </a:schemeClr>
                </a:solidFill>
                <a:latin typeface="Baskerville Old Face" panose="02020602080505020303" pitchFamily="18" charset="0"/>
              </a:rPr>
              <a:t>Sustainable Fellwood III                                                       100</a:t>
            </a:r>
          </a:p>
          <a:p>
            <a:r>
              <a:rPr lang="en-US" sz="1200" dirty="0">
                <a:solidFill>
                  <a:schemeClr val="accent6">
                    <a:lumMod val="50000"/>
                  </a:schemeClr>
                </a:solidFill>
                <a:latin typeface="Baskerville Old Face" panose="02020602080505020303" pitchFamily="18" charset="0"/>
              </a:rPr>
              <a:t>Ashley Midtown I                                                                  168</a:t>
            </a:r>
          </a:p>
          <a:p>
            <a:r>
              <a:rPr lang="en-US" sz="1200" dirty="0">
                <a:solidFill>
                  <a:schemeClr val="accent6">
                    <a:lumMod val="50000"/>
                  </a:schemeClr>
                </a:solidFill>
                <a:latin typeface="Baskerville Old Face" panose="02020602080505020303" pitchFamily="18" charset="0"/>
              </a:rPr>
              <a:t>Ashley Midtown II                                                                  38</a:t>
            </a:r>
          </a:p>
          <a:p>
            <a:r>
              <a:rPr lang="en-US" sz="1200" dirty="0">
                <a:solidFill>
                  <a:schemeClr val="accent6">
                    <a:lumMod val="50000"/>
                  </a:schemeClr>
                </a:solidFill>
                <a:latin typeface="Baskerville Old Face" panose="02020602080505020303" pitchFamily="18" charset="0"/>
              </a:rPr>
              <a:t>The Veranda at Midtown                                                      100</a:t>
            </a:r>
          </a:p>
          <a:p>
            <a:endParaRPr lang="en-US" sz="1200" dirty="0">
              <a:latin typeface="Baskerville Old Face" panose="02020602080505020303" pitchFamily="18" charset="0"/>
            </a:endParaRPr>
          </a:p>
          <a:p>
            <a:r>
              <a:rPr lang="en-US" sz="1200" b="1" dirty="0">
                <a:solidFill>
                  <a:schemeClr val="accent6">
                    <a:lumMod val="50000"/>
                  </a:schemeClr>
                </a:solidFill>
                <a:latin typeface="Baskerville Old Face" panose="02020602080505020303" pitchFamily="18" charset="0"/>
              </a:rPr>
              <a:t>                                                                                           1,078</a:t>
            </a:r>
          </a:p>
        </p:txBody>
      </p:sp>
      <p:sp>
        <p:nvSpPr>
          <p:cNvPr id="25" name="Pentagon 24"/>
          <p:cNvSpPr/>
          <p:nvPr/>
        </p:nvSpPr>
        <p:spPr>
          <a:xfrm>
            <a:off x="183962" y="1261229"/>
            <a:ext cx="4754880" cy="939338"/>
          </a:xfrm>
          <a:prstGeom prst="homePlate">
            <a:avLst/>
          </a:prstGeom>
          <a:solidFill>
            <a:schemeClr val="accent6">
              <a:lumMod val="20000"/>
              <a:lumOff val="8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6">
                  <a:lumMod val="50000"/>
                </a:schemeClr>
              </a:solidFill>
              <a:latin typeface="Baskerville Old Face" panose="02020602080505020303" pitchFamily="18" charset="0"/>
            </a:endParaRPr>
          </a:p>
          <a:p>
            <a:pPr algn="ctr"/>
            <a:r>
              <a:rPr lang="en-US" sz="1400" b="1" dirty="0">
                <a:solidFill>
                  <a:schemeClr val="accent6">
                    <a:lumMod val="50000"/>
                  </a:schemeClr>
                </a:solidFill>
                <a:latin typeface="Baskerville Old Face" panose="02020602080505020303" pitchFamily="18" charset="0"/>
              </a:rPr>
              <a:t>PORTFOLIO PART I </a:t>
            </a:r>
          </a:p>
          <a:p>
            <a:pPr algn="ctr"/>
            <a:r>
              <a:rPr lang="en-US" sz="1400" dirty="0">
                <a:solidFill>
                  <a:schemeClr val="accent6">
                    <a:lumMod val="50000"/>
                  </a:schemeClr>
                </a:solidFill>
                <a:latin typeface="Baskerville Old Face" panose="02020602080505020303" pitchFamily="18" charset="0"/>
              </a:rPr>
              <a:t>PUBLIC HOUSING, RENTAL ASSISTANCE DEMONSTRATION (RAD), MIXED FINANCE </a:t>
            </a:r>
          </a:p>
          <a:p>
            <a:pPr algn="ctr"/>
            <a:endParaRPr lang="en-US" dirty="0"/>
          </a:p>
        </p:txBody>
      </p:sp>
    </p:spTree>
    <p:extLst>
      <p:ext uri="{BB962C8B-B14F-4D97-AF65-F5344CB8AC3E}">
        <p14:creationId xmlns:p14="http://schemas.microsoft.com/office/powerpoint/2010/main" val="675201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49816" y="2319185"/>
            <a:ext cx="10515600" cy="1676400"/>
          </a:xfrm>
        </p:spPr>
        <p:txBody>
          <a:bodyPr/>
          <a:lstStyle/>
          <a:p>
            <a:r>
              <a:rPr lang="en-US" sz="2400" dirty="0">
                <a:latin typeface="Baskerville Old Face" panose="02020602080505020303" pitchFamily="18" charset="0"/>
              </a:rPr>
              <a:t>HAS provides housing assistance through a diverse portfolio of affordable housing programs</a:t>
            </a:r>
            <a:br>
              <a:rPr lang="en-US" sz="2400" dirty="0">
                <a:latin typeface="Baskerville Old Face" panose="02020602080505020303" pitchFamily="18" charset="0"/>
              </a:rPr>
            </a:br>
            <a:endParaRPr lang="en-US" sz="2400" dirty="0">
              <a:latin typeface="Baskerville Old Face" panose="02020602080505020303" pitchFamily="18" charset="0"/>
            </a:endParaRPr>
          </a:p>
        </p:txBody>
      </p:sp>
      <p:sp>
        <p:nvSpPr>
          <p:cNvPr id="5" name="Slide Number Placeholder 4"/>
          <p:cNvSpPr>
            <a:spLocks noGrp="1"/>
          </p:cNvSpPr>
          <p:nvPr>
            <p:ph type="sldNum" sz="quarter" idx="12"/>
          </p:nvPr>
        </p:nvSpPr>
        <p:spPr>
          <a:xfrm>
            <a:off x="12007452" y="6475764"/>
            <a:ext cx="172557" cy="352019"/>
          </a:xfrm>
        </p:spPr>
        <p:txBody>
          <a:bodyPr/>
          <a:lstStyle/>
          <a:p>
            <a:fld id="{913406C4-B35D-41BE-B452-86592B260827}" type="slidenum">
              <a:rPr lang="en-US" sz="900" smtClean="0">
                <a:latin typeface="Baskerville Old Face" panose="02020602080505020303" pitchFamily="18" charset="0"/>
              </a:rPr>
              <a:t>4</a:t>
            </a:fld>
            <a:endParaRPr lang="en-US" sz="900" dirty="0">
              <a:latin typeface="Baskerville Old Face" panose="02020602080505020303" pitchFamily="18" charset="0"/>
            </a:endParaRPr>
          </a:p>
        </p:txBody>
      </p:sp>
      <p:cxnSp>
        <p:nvCxnSpPr>
          <p:cNvPr id="12" name="Straight Connector 11"/>
          <p:cNvCxnSpPr/>
          <p:nvPr/>
        </p:nvCxnSpPr>
        <p:spPr>
          <a:xfrm>
            <a:off x="183962" y="6256165"/>
            <a:ext cx="3395402"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200459" y="4114203"/>
            <a:ext cx="3405938" cy="2771784"/>
          </a:xfrm>
          <a:prstGeom prst="rect">
            <a:avLst/>
          </a:prstGeom>
        </p:spPr>
        <p:txBody>
          <a:bodyPr wrap="square">
            <a:spAutoFit/>
          </a:bodyPr>
          <a:lstStyle/>
          <a:p>
            <a:pPr algn="ctr">
              <a:lnSpc>
                <a:spcPct val="119000"/>
              </a:lnSpc>
              <a:spcAft>
                <a:spcPts val="600"/>
              </a:spcAft>
            </a:pPr>
            <a:r>
              <a:rPr lang="en-US" sz="1200" b="1" u="sng" kern="1400" dirty="0">
                <a:solidFill>
                  <a:schemeClr val="accent6">
                    <a:lumMod val="50000"/>
                  </a:schemeClr>
                </a:solidFill>
                <a:latin typeface="Baskerville Old Face" panose="02020602080505020303" pitchFamily="18" charset="0"/>
              </a:rPr>
              <a:t>Housing Choice Vouchers Program</a:t>
            </a:r>
            <a:endParaRPr lang="en-US" sz="1200" kern="1400" dirty="0">
              <a:solidFill>
                <a:schemeClr val="accent6">
                  <a:lumMod val="50000"/>
                </a:schemeClr>
              </a:solidFill>
              <a:latin typeface="Baskerville Old Face" panose="02020602080505020303" pitchFamily="18" charset="0"/>
            </a:endParaRPr>
          </a:p>
          <a:p>
            <a:pPr>
              <a:lnSpc>
                <a:spcPct val="119000"/>
              </a:lnSpc>
              <a:spcAft>
                <a:spcPts val="600"/>
              </a:spcAft>
            </a:pPr>
            <a:r>
              <a:rPr lang="en-US" sz="1200" b="1" kern="1400" dirty="0">
                <a:solidFill>
                  <a:schemeClr val="accent6">
                    <a:lumMod val="50000"/>
                  </a:schemeClr>
                </a:solidFill>
                <a:latin typeface="Baskerville Old Face" panose="02020602080505020303" pitchFamily="18" charset="0"/>
              </a:rPr>
              <a:t>Program type                                        Total Count</a:t>
            </a:r>
            <a:endParaRPr lang="en-US" sz="1200" kern="1400" dirty="0">
              <a:solidFill>
                <a:schemeClr val="accent6">
                  <a:lumMod val="50000"/>
                </a:schemeClr>
              </a:solidFill>
              <a:latin typeface="Baskerville Old Face" panose="02020602080505020303" pitchFamily="18" charset="0"/>
            </a:endParaRPr>
          </a:p>
          <a:p>
            <a:pPr>
              <a:spcAft>
                <a:spcPts val="600"/>
              </a:spcAft>
            </a:pPr>
            <a:r>
              <a:rPr lang="en-US" sz="1200" kern="1400" dirty="0">
                <a:solidFill>
                  <a:schemeClr val="accent6">
                    <a:lumMod val="50000"/>
                  </a:schemeClr>
                </a:solidFill>
                <a:latin typeface="Baskerville Old Face" panose="02020602080505020303" pitchFamily="18" charset="0"/>
              </a:rPr>
              <a:t>Tenant-based Vouchers                                    2,569</a:t>
            </a:r>
          </a:p>
          <a:p>
            <a:pPr>
              <a:spcAft>
                <a:spcPts val="600"/>
              </a:spcAft>
            </a:pPr>
            <a:r>
              <a:rPr lang="en-US" sz="1200" kern="1400" dirty="0">
                <a:solidFill>
                  <a:schemeClr val="accent6">
                    <a:lumMod val="50000"/>
                  </a:schemeClr>
                </a:solidFill>
                <a:latin typeface="Baskerville Old Face" panose="02020602080505020303" pitchFamily="18" charset="0"/>
              </a:rPr>
              <a:t>Project-based Vouchers                                       601</a:t>
            </a:r>
          </a:p>
          <a:p>
            <a:pPr>
              <a:spcAft>
                <a:spcPts val="600"/>
              </a:spcAft>
            </a:pPr>
            <a:r>
              <a:rPr lang="en-US" sz="1200" kern="1400" dirty="0">
                <a:solidFill>
                  <a:schemeClr val="accent6">
                    <a:lumMod val="50000"/>
                  </a:schemeClr>
                </a:solidFill>
                <a:latin typeface="Baskerville Old Face" panose="02020602080505020303" pitchFamily="18" charset="0"/>
              </a:rPr>
              <a:t>Emergency Housing Vouchers                             53</a:t>
            </a:r>
          </a:p>
          <a:p>
            <a:pPr>
              <a:spcAft>
                <a:spcPts val="600"/>
              </a:spcAft>
            </a:pPr>
            <a:r>
              <a:rPr lang="en-US" sz="1200" kern="1400" dirty="0">
                <a:solidFill>
                  <a:schemeClr val="accent6">
                    <a:lumMod val="50000"/>
                  </a:schemeClr>
                </a:solidFill>
                <a:latin typeface="Baskerville Old Face" panose="02020602080505020303" pitchFamily="18" charset="0"/>
              </a:rPr>
              <a:t>Veterans Affairs Supportive Vouchers                137</a:t>
            </a:r>
          </a:p>
          <a:p>
            <a:pPr>
              <a:spcAft>
                <a:spcPts val="600"/>
              </a:spcAft>
            </a:pPr>
            <a:r>
              <a:rPr lang="en-US" sz="1200" kern="1400" dirty="0">
                <a:solidFill>
                  <a:schemeClr val="accent6">
                    <a:lumMod val="50000"/>
                  </a:schemeClr>
                </a:solidFill>
                <a:latin typeface="Baskerville Old Face" panose="02020602080505020303" pitchFamily="18" charset="0"/>
              </a:rPr>
              <a:t>Shelter Plus Care Vouchers                                112</a:t>
            </a:r>
          </a:p>
          <a:p>
            <a:pPr>
              <a:spcAft>
                <a:spcPts val="600"/>
              </a:spcAft>
            </a:pPr>
            <a:r>
              <a:rPr lang="en-US" sz="1200" kern="1400" dirty="0">
                <a:solidFill>
                  <a:schemeClr val="accent6">
                    <a:lumMod val="50000"/>
                  </a:schemeClr>
                </a:solidFill>
                <a:latin typeface="Baskerville Old Face" panose="02020602080505020303" pitchFamily="18" charset="0"/>
              </a:rPr>
              <a:t>Single Room Occupancy Units                             20</a:t>
            </a:r>
          </a:p>
          <a:p>
            <a:pPr>
              <a:lnSpc>
                <a:spcPct val="119000"/>
              </a:lnSpc>
              <a:spcAft>
                <a:spcPts val="600"/>
              </a:spcAft>
            </a:pPr>
            <a:r>
              <a:rPr lang="en-US" sz="1200" kern="1400" dirty="0">
                <a:solidFill>
                  <a:schemeClr val="accent6">
                    <a:lumMod val="50000"/>
                  </a:schemeClr>
                </a:solidFill>
                <a:latin typeface="Baskerville Old Face" panose="02020602080505020303" pitchFamily="18" charset="0"/>
              </a:rPr>
              <a:t>                                                                         </a:t>
            </a:r>
            <a:r>
              <a:rPr lang="en-US" sz="1200" b="1" kern="1400" dirty="0">
                <a:solidFill>
                  <a:schemeClr val="accent6">
                    <a:lumMod val="50000"/>
                  </a:schemeClr>
                </a:solidFill>
                <a:latin typeface="Baskerville Old Face" panose="02020602080505020303" pitchFamily="18" charset="0"/>
              </a:rPr>
              <a:t>3,492</a:t>
            </a:r>
          </a:p>
          <a:p>
            <a:pPr>
              <a:lnSpc>
                <a:spcPct val="119000"/>
              </a:lnSpc>
              <a:spcAft>
                <a:spcPts val="600"/>
              </a:spcAft>
            </a:pPr>
            <a:r>
              <a:rPr lang="en-US" sz="1200" kern="1400" dirty="0">
                <a:solidFill>
                  <a:srgbClr val="000000"/>
                </a:solidFill>
                <a:latin typeface="Baskerville Old Face" panose="02020602080505020303" pitchFamily="18" charset="0"/>
              </a:rPr>
              <a:t> </a:t>
            </a:r>
            <a:endParaRPr lang="en-US" sz="1200" kern="1400" dirty="0">
              <a:ln>
                <a:noFill/>
              </a:ln>
              <a:solidFill>
                <a:srgbClr val="000000"/>
              </a:solidFill>
              <a:effectLst/>
              <a:latin typeface="Baskerville Old Face" panose="02020602080505020303" pitchFamily="18" charset="0"/>
            </a:endParaRPr>
          </a:p>
        </p:txBody>
      </p:sp>
      <p:sp>
        <p:nvSpPr>
          <p:cNvPr id="16" name="Rectangle 15"/>
          <p:cNvSpPr/>
          <p:nvPr/>
        </p:nvSpPr>
        <p:spPr>
          <a:xfrm>
            <a:off x="8207343" y="3548872"/>
            <a:ext cx="3457857" cy="3278911"/>
          </a:xfrm>
          <a:prstGeom prst="rect">
            <a:avLst/>
          </a:prstGeom>
        </p:spPr>
        <p:txBody>
          <a:bodyPr wrap="square">
            <a:spAutoFit/>
          </a:bodyPr>
          <a:lstStyle/>
          <a:p>
            <a:pPr algn="ctr">
              <a:lnSpc>
                <a:spcPct val="119000"/>
              </a:lnSpc>
              <a:spcAft>
                <a:spcPts val="600"/>
              </a:spcAft>
            </a:pPr>
            <a:endParaRPr lang="en-US" sz="1200" kern="1400" dirty="0">
              <a:solidFill>
                <a:srgbClr val="000000"/>
              </a:solidFill>
              <a:latin typeface="Baskerville Old Face" panose="02020602080505020303" pitchFamily="18" charset="0"/>
            </a:endParaRPr>
          </a:p>
          <a:p>
            <a:pPr>
              <a:lnSpc>
                <a:spcPct val="119000"/>
              </a:lnSpc>
              <a:spcAft>
                <a:spcPts val="600"/>
              </a:spcAft>
            </a:pPr>
            <a:r>
              <a:rPr lang="en-US" sz="1200" b="1" u="sng" kern="1400" dirty="0">
                <a:solidFill>
                  <a:schemeClr val="accent6">
                    <a:lumMod val="50000"/>
                  </a:schemeClr>
                </a:solidFill>
                <a:latin typeface="Baskerville Old Face" panose="02020602080505020303" pitchFamily="18" charset="0"/>
              </a:rPr>
              <a:t>2017 - 2021 HAS-issued Bonds</a:t>
            </a:r>
            <a:r>
              <a:rPr lang="en-US" sz="1200" kern="1400" dirty="0">
                <a:solidFill>
                  <a:schemeClr val="accent6">
                    <a:lumMod val="50000"/>
                  </a:schemeClr>
                </a:solidFill>
                <a:latin typeface="Baskerville Old Face" panose="02020602080505020303" pitchFamily="18" charset="0"/>
              </a:rPr>
              <a:t>                </a:t>
            </a:r>
            <a:r>
              <a:rPr lang="en-US" sz="1200" b="1" kern="1400" dirty="0">
                <a:solidFill>
                  <a:schemeClr val="accent6">
                    <a:lumMod val="50000"/>
                  </a:schemeClr>
                </a:solidFill>
                <a:latin typeface="Baskerville Old Face" panose="02020602080505020303" pitchFamily="18" charset="0"/>
              </a:rPr>
              <a:t>Total Units</a:t>
            </a:r>
            <a:endParaRPr lang="en-US" sz="1200" kern="1400" dirty="0">
              <a:solidFill>
                <a:schemeClr val="accent6">
                  <a:lumMod val="50000"/>
                </a:schemeClr>
              </a:solidFill>
              <a:latin typeface="Baskerville Old Face" panose="02020602080505020303" pitchFamily="18" charset="0"/>
            </a:endParaRPr>
          </a:p>
          <a:p>
            <a:pPr>
              <a:lnSpc>
                <a:spcPct val="119000"/>
              </a:lnSpc>
              <a:spcAft>
                <a:spcPts val="600"/>
              </a:spcAft>
            </a:pPr>
            <a:r>
              <a:rPr lang="en-US" sz="1200" kern="1400" dirty="0">
                <a:solidFill>
                  <a:schemeClr val="accent6">
                    <a:lumMod val="50000"/>
                  </a:schemeClr>
                </a:solidFill>
                <a:latin typeface="Baskerville Old Face" panose="02020602080505020303" pitchFamily="18" charset="0"/>
              </a:rPr>
              <a:t>Woodlands at Montgomery                                  246 </a:t>
            </a:r>
          </a:p>
          <a:p>
            <a:pPr>
              <a:lnSpc>
                <a:spcPct val="119000"/>
              </a:lnSpc>
              <a:spcAft>
                <a:spcPts val="600"/>
              </a:spcAft>
            </a:pPr>
            <a:r>
              <a:rPr lang="en-US" sz="1200" kern="1400" dirty="0">
                <a:solidFill>
                  <a:schemeClr val="accent6">
                    <a:lumMod val="50000"/>
                  </a:schemeClr>
                </a:solidFill>
                <a:latin typeface="Baskerville Old Face" panose="02020602080505020303" pitchFamily="18" charset="0"/>
              </a:rPr>
              <a:t>Waters at Gateway                                                276      </a:t>
            </a:r>
          </a:p>
          <a:p>
            <a:pPr>
              <a:lnSpc>
                <a:spcPct val="119000"/>
              </a:lnSpc>
              <a:spcAft>
                <a:spcPts val="600"/>
              </a:spcAft>
            </a:pPr>
            <a:r>
              <a:rPr lang="en-US" sz="1200" kern="1400" dirty="0">
                <a:solidFill>
                  <a:schemeClr val="accent6">
                    <a:lumMod val="50000"/>
                  </a:schemeClr>
                </a:solidFill>
                <a:latin typeface="Baskerville Old Face" panose="02020602080505020303" pitchFamily="18" charset="0"/>
              </a:rPr>
              <a:t>Preserve at Chatham Parkway                               144      </a:t>
            </a:r>
          </a:p>
          <a:p>
            <a:pPr>
              <a:lnSpc>
                <a:spcPct val="119000"/>
              </a:lnSpc>
              <a:spcAft>
                <a:spcPts val="600"/>
              </a:spcAft>
            </a:pPr>
            <a:r>
              <a:rPr lang="en-US" sz="1200" kern="1400" dirty="0">
                <a:solidFill>
                  <a:schemeClr val="accent6">
                    <a:lumMod val="50000"/>
                  </a:schemeClr>
                </a:solidFill>
                <a:latin typeface="Baskerville Old Face" panose="02020602080505020303" pitchFamily="18" charset="0"/>
              </a:rPr>
              <a:t>Westlake Apartments                                           100</a:t>
            </a:r>
          </a:p>
          <a:p>
            <a:pPr>
              <a:lnSpc>
                <a:spcPct val="119000"/>
              </a:lnSpc>
              <a:spcAft>
                <a:spcPts val="600"/>
              </a:spcAft>
            </a:pPr>
            <a:r>
              <a:rPr lang="en-US" sz="1200" kern="1400" dirty="0">
                <a:solidFill>
                  <a:schemeClr val="accent6">
                    <a:lumMod val="50000"/>
                  </a:schemeClr>
                </a:solidFill>
                <a:latin typeface="Baskerville Old Face" panose="02020602080505020303" pitchFamily="18" charset="0"/>
              </a:rPr>
              <a:t>Paradise Savannah                                                  56</a:t>
            </a:r>
          </a:p>
          <a:p>
            <a:pPr>
              <a:lnSpc>
                <a:spcPct val="119000"/>
              </a:lnSpc>
              <a:spcAft>
                <a:spcPts val="600"/>
              </a:spcAft>
            </a:pPr>
            <a:r>
              <a:rPr lang="en-US" sz="1200" kern="1400" dirty="0">
                <a:solidFill>
                  <a:schemeClr val="accent6">
                    <a:lumMod val="50000"/>
                  </a:schemeClr>
                </a:solidFill>
                <a:latin typeface="Baskerville Old Face" panose="02020602080505020303" pitchFamily="18" charset="0"/>
              </a:rPr>
              <a:t>SNAP (Victorian District Homes)                         233</a:t>
            </a:r>
          </a:p>
          <a:p>
            <a:pPr>
              <a:lnSpc>
                <a:spcPct val="119000"/>
              </a:lnSpc>
              <a:spcAft>
                <a:spcPts val="600"/>
              </a:spcAft>
            </a:pPr>
            <a:r>
              <a:rPr lang="en-US" sz="1200" kern="1400" dirty="0">
                <a:solidFill>
                  <a:schemeClr val="accent6">
                    <a:lumMod val="50000"/>
                  </a:schemeClr>
                </a:solidFill>
                <a:latin typeface="Baskerville Old Face" panose="02020602080505020303" pitchFamily="18" charset="0"/>
              </a:rPr>
              <a:t>Ogeechee Place                                                     204</a:t>
            </a:r>
          </a:p>
          <a:p>
            <a:pPr>
              <a:lnSpc>
                <a:spcPct val="119000"/>
              </a:lnSpc>
              <a:spcAft>
                <a:spcPts val="600"/>
              </a:spcAft>
            </a:pPr>
            <a:r>
              <a:rPr lang="en-US" sz="1200" kern="1400" dirty="0">
                <a:solidFill>
                  <a:schemeClr val="accent6">
                    <a:lumMod val="50000"/>
                  </a:schemeClr>
                </a:solidFill>
                <a:latin typeface="Baskerville Old Face" panose="02020602080505020303" pitchFamily="18" charset="0"/>
              </a:rPr>
              <a:t>Savannah Summit                                                 138</a:t>
            </a:r>
          </a:p>
          <a:p>
            <a:pPr algn="ctr">
              <a:lnSpc>
                <a:spcPct val="119000"/>
              </a:lnSpc>
              <a:spcAft>
                <a:spcPts val="200"/>
              </a:spcAft>
            </a:pPr>
            <a:r>
              <a:rPr lang="en-US" sz="1200" kern="1400" dirty="0">
                <a:solidFill>
                  <a:schemeClr val="accent6">
                    <a:lumMod val="50000"/>
                  </a:schemeClr>
                </a:solidFill>
                <a:latin typeface="Baskerville Old Face" panose="02020602080505020303" pitchFamily="18" charset="0"/>
              </a:rPr>
              <a:t>                                                                           </a:t>
            </a:r>
            <a:r>
              <a:rPr lang="en-US" sz="1200" b="1" kern="1400" dirty="0">
                <a:solidFill>
                  <a:schemeClr val="accent6">
                    <a:lumMod val="50000"/>
                  </a:schemeClr>
                </a:solidFill>
                <a:latin typeface="Baskerville Old Face" panose="02020602080505020303" pitchFamily="18" charset="0"/>
              </a:rPr>
              <a:t>1397</a:t>
            </a:r>
          </a:p>
        </p:txBody>
      </p:sp>
      <p:cxnSp>
        <p:nvCxnSpPr>
          <p:cNvPr id="17" name="Straight Connector 16"/>
          <p:cNvCxnSpPr/>
          <p:nvPr/>
        </p:nvCxnSpPr>
        <p:spPr>
          <a:xfrm>
            <a:off x="8144740" y="6507999"/>
            <a:ext cx="3806147"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3" name="Pentagon 2"/>
          <p:cNvSpPr/>
          <p:nvPr/>
        </p:nvSpPr>
        <p:spPr>
          <a:xfrm>
            <a:off x="183962" y="1261229"/>
            <a:ext cx="4754880" cy="939338"/>
          </a:xfrm>
          <a:prstGeom prst="homePlate">
            <a:avLst/>
          </a:prstGeom>
          <a:solidFill>
            <a:schemeClr val="accent6">
              <a:lumMod val="20000"/>
              <a:lumOff val="8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6">
                  <a:lumMod val="50000"/>
                </a:schemeClr>
              </a:solidFill>
              <a:latin typeface="Baskerville Old Face" panose="02020602080505020303" pitchFamily="18" charset="0"/>
            </a:endParaRPr>
          </a:p>
          <a:p>
            <a:pPr algn="ctr"/>
            <a:r>
              <a:rPr lang="en-US" sz="1400" b="1" dirty="0">
                <a:solidFill>
                  <a:schemeClr val="accent6">
                    <a:lumMod val="50000"/>
                  </a:schemeClr>
                </a:solidFill>
                <a:latin typeface="Baskerville Old Face" panose="02020602080505020303" pitchFamily="18" charset="0"/>
              </a:rPr>
              <a:t>PORTFOLIO PART II </a:t>
            </a:r>
          </a:p>
          <a:p>
            <a:pPr algn="ctr"/>
            <a:r>
              <a:rPr lang="en-US" sz="1400" dirty="0">
                <a:solidFill>
                  <a:schemeClr val="accent6">
                    <a:lumMod val="50000"/>
                  </a:schemeClr>
                </a:solidFill>
                <a:latin typeface="Baskerville Old Face" panose="02020602080505020303" pitchFamily="18" charset="0"/>
              </a:rPr>
              <a:t>HCV, HOMEOWNERSHIP, TAX-EXEMPT BONDS</a:t>
            </a:r>
          </a:p>
          <a:p>
            <a:pPr algn="ctr"/>
            <a:endParaRPr lang="en-US" dirty="0"/>
          </a:p>
        </p:txBody>
      </p:sp>
      <p:sp>
        <p:nvSpPr>
          <p:cNvPr id="4" name="TextBox 3"/>
          <p:cNvSpPr txBox="1"/>
          <p:nvPr/>
        </p:nvSpPr>
        <p:spPr>
          <a:xfrm>
            <a:off x="3873731" y="4681397"/>
            <a:ext cx="2726575" cy="1569660"/>
          </a:xfrm>
          <a:prstGeom prst="rect">
            <a:avLst/>
          </a:prstGeom>
          <a:noFill/>
        </p:spPr>
        <p:txBody>
          <a:bodyPr wrap="square" rtlCol="0">
            <a:spAutoFit/>
          </a:bodyPr>
          <a:lstStyle/>
          <a:p>
            <a:pPr algn="ctr"/>
            <a:r>
              <a:rPr lang="en-US" sz="1200" dirty="0">
                <a:solidFill>
                  <a:schemeClr val="accent6">
                    <a:lumMod val="50000"/>
                  </a:schemeClr>
                </a:solidFill>
                <a:latin typeface="Baskerville Old Face" panose="02020602080505020303" pitchFamily="18" charset="0"/>
              </a:rPr>
              <a:t>Among which </a:t>
            </a:r>
            <a:r>
              <a:rPr lang="en-US" sz="1200" b="1" dirty="0">
                <a:solidFill>
                  <a:schemeClr val="accent6">
                    <a:lumMod val="50000"/>
                  </a:schemeClr>
                </a:solidFill>
                <a:latin typeface="Baskerville Old Face" panose="02020602080505020303" pitchFamily="18" charset="0"/>
              </a:rPr>
              <a:t>96</a:t>
            </a:r>
            <a:r>
              <a:rPr lang="en-US" sz="1200" dirty="0">
                <a:solidFill>
                  <a:schemeClr val="accent6">
                    <a:lumMod val="50000"/>
                  </a:schemeClr>
                </a:solidFill>
                <a:latin typeface="Baskerville Old Face" panose="02020602080505020303" pitchFamily="18" charset="0"/>
              </a:rPr>
              <a:t> are participants of the </a:t>
            </a:r>
            <a:r>
              <a:rPr lang="en-US" sz="1200" b="1" dirty="0">
                <a:solidFill>
                  <a:schemeClr val="accent6">
                    <a:lumMod val="50000"/>
                  </a:schemeClr>
                </a:solidFill>
                <a:latin typeface="Baskerville Old Face" panose="02020602080505020303" pitchFamily="18" charset="0"/>
              </a:rPr>
              <a:t>Homeownership Program </a:t>
            </a:r>
            <a:r>
              <a:rPr lang="en-US" sz="1200" dirty="0">
                <a:solidFill>
                  <a:schemeClr val="accent6">
                    <a:lumMod val="50000"/>
                  </a:schemeClr>
                </a:solidFill>
                <a:latin typeface="Baskerville Old Face" panose="02020602080505020303" pitchFamily="18" charset="0"/>
              </a:rPr>
              <a:t>utilizing their vouchers as part of monthly mortgage payments to purchase a home.  Since inception in 2004, the program has assisted </a:t>
            </a:r>
            <a:r>
              <a:rPr lang="en-US" sz="1200" b="1" dirty="0">
                <a:solidFill>
                  <a:schemeClr val="accent6">
                    <a:lumMod val="50000"/>
                  </a:schemeClr>
                </a:solidFill>
                <a:latin typeface="Baskerville Old Face" panose="02020602080505020303" pitchFamily="18" charset="0"/>
              </a:rPr>
              <a:t>168 families </a:t>
            </a:r>
            <a:r>
              <a:rPr lang="en-US" sz="1200" dirty="0">
                <a:solidFill>
                  <a:schemeClr val="accent6">
                    <a:lumMod val="50000"/>
                  </a:schemeClr>
                </a:solidFill>
                <a:latin typeface="Baskerville Old Face" panose="02020602080505020303" pitchFamily="18" charset="0"/>
              </a:rPr>
              <a:t>in reaching their homeownership goals.</a:t>
            </a:r>
          </a:p>
          <a:p>
            <a:endParaRPr lang="en-US" sz="1200" dirty="0">
              <a:latin typeface="Baskerville Old Face" panose="02020602080505020303" pitchFamily="18" charset="0"/>
            </a:endParaRPr>
          </a:p>
        </p:txBody>
      </p:sp>
      <p:cxnSp>
        <p:nvCxnSpPr>
          <p:cNvPr id="10" name="Straight Arrow Connector 9"/>
          <p:cNvCxnSpPr/>
          <p:nvPr/>
        </p:nvCxnSpPr>
        <p:spPr>
          <a:xfrm>
            <a:off x="3515270" y="4821382"/>
            <a:ext cx="433275" cy="0"/>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7592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4245486407"/>
              </p:ext>
            </p:extLst>
          </p:nvPr>
        </p:nvGraphicFramePr>
        <p:xfrm>
          <a:off x="1515960" y="2239590"/>
          <a:ext cx="8547707" cy="3967480"/>
        </p:xfrm>
        <a:graphic>
          <a:graphicData uri="http://schemas.openxmlformats.org/drawingml/2006/table">
            <a:tbl>
              <a:tblPr firstRow="1" bandRow="1">
                <a:tableStyleId>{2A488322-F2BA-4B5B-9748-0D474271808F}</a:tableStyleId>
              </a:tblPr>
              <a:tblGrid>
                <a:gridCol w="2595792">
                  <a:extLst>
                    <a:ext uri="{9D8B030D-6E8A-4147-A177-3AD203B41FA5}">
                      <a16:colId xmlns:a16="http://schemas.microsoft.com/office/drawing/2014/main" val="4028009545"/>
                    </a:ext>
                  </a:extLst>
                </a:gridCol>
                <a:gridCol w="1678061">
                  <a:extLst>
                    <a:ext uri="{9D8B030D-6E8A-4147-A177-3AD203B41FA5}">
                      <a16:colId xmlns:a16="http://schemas.microsoft.com/office/drawing/2014/main" val="2811406831"/>
                    </a:ext>
                  </a:extLst>
                </a:gridCol>
                <a:gridCol w="2136927">
                  <a:extLst>
                    <a:ext uri="{9D8B030D-6E8A-4147-A177-3AD203B41FA5}">
                      <a16:colId xmlns:a16="http://schemas.microsoft.com/office/drawing/2014/main" val="2438546966"/>
                    </a:ext>
                  </a:extLst>
                </a:gridCol>
                <a:gridCol w="2136927">
                  <a:extLst>
                    <a:ext uri="{9D8B030D-6E8A-4147-A177-3AD203B41FA5}">
                      <a16:colId xmlns:a16="http://schemas.microsoft.com/office/drawing/2014/main" val="4029723391"/>
                    </a:ext>
                  </a:extLst>
                </a:gridCol>
              </a:tblGrid>
              <a:tr h="370840">
                <a:tc>
                  <a:txBody>
                    <a:bodyPr/>
                    <a:lstStyle/>
                    <a:p>
                      <a:pPr algn="ctr"/>
                      <a:r>
                        <a:rPr lang="en-US" sz="1600" baseline="0" dirty="0">
                          <a:latin typeface="Baskerville Old Face" panose="02020602080505020303" pitchFamily="18" charset="0"/>
                        </a:rPr>
                        <a:t>PH Community </a:t>
                      </a:r>
                      <a:endParaRPr lang="en-US" sz="1600" dirty="0">
                        <a:latin typeface="Baskerville Old Face" panose="02020602080505020303" pitchFamily="18" charset="0"/>
                      </a:endParaRPr>
                    </a:p>
                  </a:txBody>
                  <a:tcPr/>
                </a:tc>
                <a:tc>
                  <a:txBody>
                    <a:bodyPr/>
                    <a:lstStyle/>
                    <a:p>
                      <a:pPr algn="ctr"/>
                      <a:r>
                        <a:rPr lang="en-US" sz="1600" dirty="0">
                          <a:latin typeface="Baskerville Old Face" panose="02020602080505020303" pitchFamily="18" charset="0"/>
                        </a:rPr>
                        <a:t>Year</a:t>
                      </a:r>
                      <a:r>
                        <a:rPr lang="en-US" sz="1600" baseline="0" dirty="0">
                          <a:latin typeface="Baskerville Old Face" panose="02020602080505020303" pitchFamily="18" charset="0"/>
                        </a:rPr>
                        <a:t> Built</a:t>
                      </a:r>
                      <a:endParaRPr lang="en-US" sz="1600" dirty="0">
                        <a:latin typeface="Baskerville Old Face" panose="02020602080505020303" pitchFamily="18" charset="0"/>
                      </a:endParaRPr>
                    </a:p>
                  </a:txBody>
                  <a:tcPr/>
                </a:tc>
                <a:tc>
                  <a:txBody>
                    <a:bodyPr/>
                    <a:lstStyle/>
                    <a:p>
                      <a:pPr algn="ctr"/>
                      <a:r>
                        <a:rPr lang="en-US" sz="1800" dirty="0">
                          <a:effectLst>
                            <a:outerShdw blurRad="38100" dist="38100" dir="2700000" algn="tl">
                              <a:srgbClr val="000000">
                                <a:alpha val="43137"/>
                              </a:srgbClr>
                            </a:outerShdw>
                          </a:effectLst>
                          <a:latin typeface="Baskerville Old Face" panose="02020602080505020303" pitchFamily="18" charset="0"/>
                        </a:rPr>
                        <a:t>Number of Demolished Units</a:t>
                      </a:r>
                    </a:p>
                  </a:txBody>
                  <a:tcPr/>
                </a:tc>
                <a:tc>
                  <a:txBody>
                    <a:bodyPr/>
                    <a:lstStyle/>
                    <a:p>
                      <a:pPr algn="ctr"/>
                      <a:r>
                        <a:rPr lang="en-US" sz="1600" dirty="0">
                          <a:latin typeface="Baskerville Old Face" panose="02020602080505020303" pitchFamily="18" charset="0"/>
                        </a:rPr>
                        <a:t>Year</a:t>
                      </a:r>
                      <a:r>
                        <a:rPr lang="en-US" sz="1600" baseline="0" dirty="0">
                          <a:latin typeface="Baskerville Old Face" panose="02020602080505020303" pitchFamily="18" charset="0"/>
                        </a:rPr>
                        <a:t> of Demolition</a:t>
                      </a:r>
                    </a:p>
                    <a:p>
                      <a:pPr algn="ctr"/>
                      <a:endParaRPr lang="en-US" sz="1600" dirty="0">
                        <a:latin typeface="Baskerville Old Face" panose="02020602080505020303" pitchFamily="18" charset="0"/>
                      </a:endParaRPr>
                    </a:p>
                  </a:txBody>
                  <a:tcPr/>
                </a:tc>
                <a:extLst>
                  <a:ext uri="{0D108BD9-81ED-4DB2-BD59-A6C34878D82A}">
                    <a16:rowId xmlns:a16="http://schemas.microsoft.com/office/drawing/2014/main" val="2129001947"/>
                  </a:ext>
                </a:extLst>
              </a:tr>
              <a:tr h="370840">
                <a:tc>
                  <a:txBody>
                    <a:bodyPr/>
                    <a:lstStyle/>
                    <a:p>
                      <a:r>
                        <a:rPr lang="en-US" sz="1600" dirty="0">
                          <a:latin typeface="Baskerville Old Face" panose="02020602080505020303" pitchFamily="18" charset="0"/>
                        </a:rPr>
                        <a:t>Fellwood Homes and Annex</a:t>
                      </a:r>
                    </a:p>
                  </a:txBody>
                  <a:tcPr/>
                </a:tc>
                <a:tc>
                  <a:txBody>
                    <a:bodyPr/>
                    <a:lstStyle/>
                    <a:p>
                      <a:pPr algn="ctr"/>
                      <a:r>
                        <a:rPr lang="en-US" sz="1600" dirty="0">
                          <a:latin typeface="Baskerville Old Face" panose="02020602080505020303" pitchFamily="18" charset="0"/>
                        </a:rPr>
                        <a:t>1940</a:t>
                      </a:r>
                    </a:p>
                  </a:txBody>
                  <a:tcPr/>
                </a:tc>
                <a:tc>
                  <a:txBody>
                    <a:bodyPr/>
                    <a:lstStyle/>
                    <a:p>
                      <a:pPr algn="ctr"/>
                      <a:r>
                        <a:rPr lang="en-US" sz="1600" dirty="0">
                          <a:latin typeface="Baskerville Old Face" panose="02020602080505020303" pitchFamily="18" charset="0"/>
                        </a:rPr>
                        <a:t>303</a:t>
                      </a:r>
                    </a:p>
                  </a:txBody>
                  <a:tcPr/>
                </a:tc>
                <a:tc>
                  <a:txBody>
                    <a:bodyPr/>
                    <a:lstStyle/>
                    <a:p>
                      <a:pPr algn="ctr"/>
                      <a:r>
                        <a:rPr lang="en-US" sz="1600" dirty="0">
                          <a:latin typeface="Baskerville Old Face" panose="02020602080505020303" pitchFamily="18" charset="0"/>
                        </a:rPr>
                        <a:t>2007</a:t>
                      </a:r>
                    </a:p>
                  </a:txBody>
                  <a:tcPr/>
                </a:tc>
                <a:extLst>
                  <a:ext uri="{0D108BD9-81ED-4DB2-BD59-A6C34878D82A}">
                    <a16:rowId xmlns:a16="http://schemas.microsoft.com/office/drawing/2014/main" val="3217854325"/>
                  </a:ext>
                </a:extLst>
              </a:tr>
              <a:tr h="370840">
                <a:tc>
                  <a:txBody>
                    <a:bodyPr/>
                    <a:lstStyle/>
                    <a:p>
                      <a:r>
                        <a:rPr lang="en-US" sz="1600" dirty="0">
                          <a:latin typeface="Baskerville Old Face" panose="02020602080505020303" pitchFamily="18" charset="0"/>
                        </a:rPr>
                        <a:t>Garden Homes and Annex</a:t>
                      </a:r>
                    </a:p>
                  </a:txBody>
                  <a:tcPr/>
                </a:tc>
                <a:tc>
                  <a:txBody>
                    <a:bodyPr/>
                    <a:lstStyle/>
                    <a:p>
                      <a:pPr algn="ctr"/>
                      <a:r>
                        <a:rPr lang="en-US" sz="1600" dirty="0">
                          <a:latin typeface="Baskerville Old Face" panose="02020602080505020303" pitchFamily="18" charset="0"/>
                        </a:rPr>
                        <a:t>1940</a:t>
                      </a:r>
                    </a:p>
                  </a:txBody>
                  <a:tcPr/>
                </a:tc>
                <a:tc>
                  <a:txBody>
                    <a:bodyPr/>
                    <a:lstStyle/>
                    <a:p>
                      <a:pPr algn="ctr"/>
                      <a:r>
                        <a:rPr lang="en-US" sz="1600" dirty="0">
                          <a:latin typeface="Baskerville Old Face" panose="02020602080505020303" pitchFamily="18" charset="0"/>
                        </a:rPr>
                        <a:t>315</a:t>
                      </a:r>
                    </a:p>
                  </a:txBody>
                  <a:tcPr/>
                </a:tc>
                <a:tc>
                  <a:txBody>
                    <a:bodyPr/>
                    <a:lstStyle/>
                    <a:p>
                      <a:pPr algn="ctr"/>
                      <a:r>
                        <a:rPr lang="en-US" sz="1600" dirty="0">
                          <a:latin typeface="Baskerville Old Face" panose="02020602080505020303" pitchFamily="18" charset="0"/>
                        </a:rPr>
                        <a:t>2002</a:t>
                      </a:r>
                    </a:p>
                  </a:txBody>
                  <a:tcPr/>
                </a:tc>
                <a:extLst>
                  <a:ext uri="{0D108BD9-81ED-4DB2-BD59-A6C34878D82A}">
                    <a16:rowId xmlns:a16="http://schemas.microsoft.com/office/drawing/2014/main" val="1052437436"/>
                  </a:ext>
                </a:extLst>
              </a:tr>
              <a:tr h="370840">
                <a:tc>
                  <a:txBody>
                    <a:bodyPr/>
                    <a:lstStyle/>
                    <a:p>
                      <a:r>
                        <a:rPr lang="en-US" sz="1600" dirty="0">
                          <a:latin typeface="Baskerville Old Face" panose="02020602080505020303" pitchFamily="18" charset="0"/>
                        </a:rPr>
                        <a:t>Francis</a:t>
                      </a:r>
                      <a:r>
                        <a:rPr lang="en-US" sz="1600" baseline="0" dirty="0">
                          <a:latin typeface="Baskerville Old Face" panose="02020602080505020303" pitchFamily="18" charset="0"/>
                        </a:rPr>
                        <a:t> Bartow Place</a:t>
                      </a:r>
                      <a:endParaRPr lang="en-US" sz="1600" dirty="0">
                        <a:latin typeface="Baskerville Old Face" panose="02020602080505020303" pitchFamily="18" charset="0"/>
                      </a:endParaRPr>
                    </a:p>
                  </a:txBody>
                  <a:tcPr/>
                </a:tc>
                <a:tc>
                  <a:txBody>
                    <a:bodyPr/>
                    <a:lstStyle/>
                    <a:p>
                      <a:pPr algn="ctr"/>
                      <a:r>
                        <a:rPr lang="en-US" sz="1600" dirty="0">
                          <a:latin typeface="Baskerville Old Face" panose="02020602080505020303" pitchFamily="18" charset="0"/>
                        </a:rPr>
                        <a:t>1942</a:t>
                      </a:r>
                    </a:p>
                  </a:txBody>
                  <a:tcPr/>
                </a:tc>
                <a:tc>
                  <a:txBody>
                    <a:bodyPr/>
                    <a:lstStyle/>
                    <a:p>
                      <a:pPr algn="ctr"/>
                      <a:r>
                        <a:rPr lang="en-US" sz="1600" dirty="0">
                          <a:latin typeface="Baskerville Old Face" panose="02020602080505020303" pitchFamily="18" charset="0"/>
                        </a:rPr>
                        <a:t>94</a:t>
                      </a:r>
                    </a:p>
                  </a:txBody>
                  <a:tcPr/>
                </a:tc>
                <a:tc>
                  <a:txBody>
                    <a:bodyPr/>
                    <a:lstStyle/>
                    <a:p>
                      <a:pPr algn="ctr"/>
                      <a:r>
                        <a:rPr lang="en-US" sz="1600" dirty="0">
                          <a:latin typeface="Baskerville Old Face" panose="02020602080505020303" pitchFamily="18" charset="0"/>
                        </a:rPr>
                        <a:t>2005</a:t>
                      </a:r>
                    </a:p>
                  </a:txBody>
                  <a:tcPr/>
                </a:tc>
                <a:extLst>
                  <a:ext uri="{0D108BD9-81ED-4DB2-BD59-A6C34878D82A}">
                    <a16:rowId xmlns:a16="http://schemas.microsoft.com/office/drawing/2014/main" val="2652975102"/>
                  </a:ext>
                </a:extLst>
              </a:tr>
              <a:tr h="370840">
                <a:tc>
                  <a:txBody>
                    <a:bodyPr/>
                    <a:lstStyle/>
                    <a:p>
                      <a:r>
                        <a:rPr lang="en-US" sz="1600" dirty="0">
                          <a:latin typeface="Baskerville Old Face" panose="02020602080505020303" pitchFamily="18" charset="0"/>
                        </a:rPr>
                        <a:t>Fred Wessels Homes*</a:t>
                      </a:r>
                    </a:p>
                  </a:txBody>
                  <a:tcPr/>
                </a:tc>
                <a:tc>
                  <a:txBody>
                    <a:bodyPr/>
                    <a:lstStyle/>
                    <a:p>
                      <a:pPr algn="ctr"/>
                      <a:r>
                        <a:rPr lang="en-US" sz="1600" dirty="0">
                          <a:latin typeface="Baskerville Old Face" panose="02020602080505020303" pitchFamily="18" charset="0"/>
                        </a:rPr>
                        <a:t>1954</a:t>
                      </a:r>
                    </a:p>
                  </a:txBody>
                  <a:tcPr/>
                </a:tc>
                <a:tc>
                  <a:txBody>
                    <a:bodyPr/>
                    <a:lstStyle/>
                    <a:p>
                      <a:pPr algn="ctr"/>
                      <a:r>
                        <a:rPr lang="en-US" sz="1600" dirty="0">
                          <a:latin typeface="Baskerville Old Face" panose="02020602080505020303" pitchFamily="18" charset="0"/>
                        </a:rPr>
                        <a:t>44</a:t>
                      </a:r>
                    </a:p>
                  </a:txBody>
                  <a:tcPr/>
                </a:tc>
                <a:tc>
                  <a:txBody>
                    <a:bodyPr/>
                    <a:lstStyle/>
                    <a:p>
                      <a:pPr algn="ctr"/>
                      <a:r>
                        <a:rPr lang="en-US" sz="1600" dirty="0">
                          <a:latin typeface="Baskerville Old Face" panose="02020602080505020303" pitchFamily="18" charset="0"/>
                        </a:rPr>
                        <a:t>2018</a:t>
                      </a:r>
                    </a:p>
                  </a:txBody>
                  <a:tcPr/>
                </a:tc>
                <a:extLst>
                  <a:ext uri="{0D108BD9-81ED-4DB2-BD59-A6C34878D82A}">
                    <a16:rowId xmlns:a16="http://schemas.microsoft.com/office/drawing/2014/main" val="3325537996"/>
                  </a:ext>
                </a:extLst>
              </a:tr>
              <a:tr h="370840">
                <a:tc>
                  <a:txBody>
                    <a:bodyPr/>
                    <a:lstStyle/>
                    <a:p>
                      <a:r>
                        <a:rPr lang="en-US" sz="1600" dirty="0">
                          <a:latin typeface="Baskerville Old Face" panose="02020602080505020303" pitchFamily="18" charset="0"/>
                        </a:rPr>
                        <a:t>Robert Hitch Village</a:t>
                      </a:r>
                    </a:p>
                  </a:txBody>
                  <a:tcPr/>
                </a:tc>
                <a:tc>
                  <a:txBody>
                    <a:bodyPr/>
                    <a:lstStyle/>
                    <a:p>
                      <a:pPr algn="ctr"/>
                      <a:r>
                        <a:rPr lang="en-US" sz="1600" dirty="0">
                          <a:latin typeface="Baskerville Old Face" panose="02020602080505020303" pitchFamily="18" charset="0"/>
                        </a:rPr>
                        <a:t>1955</a:t>
                      </a:r>
                    </a:p>
                  </a:txBody>
                  <a:tcPr/>
                </a:tc>
                <a:tc>
                  <a:txBody>
                    <a:bodyPr/>
                    <a:lstStyle/>
                    <a:p>
                      <a:pPr algn="ctr"/>
                      <a:r>
                        <a:rPr lang="en-US" sz="1600" dirty="0">
                          <a:latin typeface="Baskerville Old Face" panose="02020602080505020303" pitchFamily="18" charset="0"/>
                        </a:rPr>
                        <a:t>337</a:t>
                      </a:r>
                    </a:p>
                  </a:txBody>
                  <a:tcPr/>
                </a:tc>
                <a:tc>
                  <a:txBody>
                    <a:bodyPr/>
                    <a:lstStyle/>
                    <a:p>
                      <a:pPr algn="ctr"/>
                      <a:r>
                        <a:rPr lang="en-US" sz="1600" dirty="0">
                          <a:latin typeface="Baskerville Old Face" panose="02020602080505020303" pitchFamily="18" charset="0"/>
                        </a:rPr>
                        <a:t>2010</a:t>
                      </a:r>
                    </a:p>
                  </a:txBody>
                  <a:tcPr/>
                </a:tc>
                <a:extLst>
                  <a:ext uri="{0D108BD9-81ED-4DB2-BD59-A6C34878D82A}">
                    <a16:rowId xmlns:a16="http://schemas.microsoft.com/office/drawing/2014/main" val="2746135960"/>
                  </a:ext>
                </a:extLst>
              </a:tr>
              <a:tr h="370840">
                <a:tc>
                  <a:txBody>
                    <a:bodyPr/>
                    <a:lstStyle/>
                    <a:p>
                      <a:r>
                        <a:rPr lang="en-US" sz="1600" dirty="0">
                          <a:latin typeface="Baskerville Old Face" panose="02020602080505020303" pitchFamily="18" charset="0"/>
                        </a:rPr>
                        <a:t>Stubbs</a:t>
                      </a:r>
                      <a:r>
                        <a:rPr lang="en-US" sz="1600" baseline="0" dirty="0">
                          <a:latin typeface="Baskerville Old Face" panose="02020602080505020303" pitchFamily="18" charset="0"/>
                        </a:rPr>
                        <a:t> Tower</a:t>
                      </a:r>
                      <a:endParaRPr lang="en-US" sz="1600" dirty="0">
                        <a:latin typeface="Baskerville Old Face" panose="02020602080505020303" pitchFamily="18" charset="0"/>
                      </a:endParaRPr>
                    </a:p>
                  </a:txBody>
                  <a:tcPr/>
                </a:tc>
                <a:tc>
                  <a:txBody>
                    <a:bodyPr/>
                    <a:lstStyle/>
                    <a:p>
                      <a:pPr algn="ctr"/>
                      <a:r>
                        <a:rPr lang="en-US" sz="1600" dirty="0">
                          <a:latin typeface="Baskerville Old Face" panose="02020602080505020303" pitchFamily="18" charset="0"/>
                        </a:rPr>
                        <a:t>1970</a:t>
                      </a:r>
                    </a:p>
                  </a:txBody>
                  <a:tcPr/>
                </a:tc>
                <a:tc>
                  <a:txBody>
                    <a:bodyPr/>
                    <a:lstStyle/>
                    <a:p>
                      <a:pPr algn="ctr"/>
                      <a:r>
                        <a:rPr lang="en-US" sz="1600" dirty="0">
                          <a:latin typeface="Baskerville Old Face" panose="02020602080505020303" pitchFamily="18" charset="0"/>
                        </a:rPr>
                        <a:t>210</a:t>
                      </a:r>
                    </a:p>
                  </a:txBody>
                  <a:tcPr/>
                </a:tc>
                <a:tc>
                  <a:txBody>
                    <a:bodyPr/>
                    <a:lstStyle/>
                    <a:p>
                      <a:pPr algn="ctr"/>
                      <a:r>
                        <a:rPr lang="en-US" sz="1600" dirty="0">
                          <a:latin typeface="Baskerville Old Face" panose="02020602080505020303" pitchFamily="18" charset="0"/>
                        </a:rPr>
                        <a:t>2007</a:t>
                      </a:r>
                    </a:p>
                  </a:txBody>
                  <a:tcPr/>
                </a:tc>
                <a:extLst>
                  <a:ext uri="{0D108BD9-81ED-4DB2-BD59-A6C34878D82A}">
                    <a16:rowId xmlns:a16="http://schemas.microsoft.com/office/drawing/2014/main" val="1248370661"/>
                  </a:ext>
                </a:extLst>
              </a:tr>
              <a:tr h="370840">
                <a:tc>
                  <a:txBody>
                    <a:bodyPr/>
                    <a:lstStyle/>
                    <a:p>
                      <a:r>
                        <a:rPr lang="en-US" sz="1600" dirty="0">
                          <a:latin typeface="Baskerville Old Face" panose="02020602080505020303" pitchFamily="18" charset="0"/>
                        </a:rPr>
                        <a:t>Edgar Blackshear Homes*</a:t>
                      </a:r>
                    </a:p>
                  </a:txBody>
                  <a:tcPr/>
                </a:tc>
                <a:tc>
                  <a:txBody>
                    <a:bodyPr/>
                    <a:lstStyle/>
                    <a:p>
                      <a:pPr algn="ctr"/>
                      <a:r>
                        <a:rPr lang="en-US" sz="1600" dirty="0">
                          <a:latin typeface="Baskerville Old Face" panose="02020602080505020303" pitchFamily="18" charset="0"/>
                        </a:rPr>
                        <a:t>1984</a:t>
                      </a:r>
                    </a:p>
                  </a:txBody>
                  <a:tcPr/>
                </a:tc>
                <a:tc>
                  <a:txBody>
                    <a:bodyPr/>
                    <a:lstStyle/>
                    <a:p>
                      <a:pPr algn="ctr"/>
                      <a:r>
                        <a:rPr lang="en-US" sz="1600" dirty="0">
                          <a:latin typeface="Baskerville Old Face" panose="02020602080505020303" pitchFamily="18" charset="0"/>
                        </a:rPr>
                        <a:t>26</a:t>
                      </a:r>
                    </a:p>
                  </a:txBody>
                  <a:tcPr/>
                </a:tc>
                <a:tc>
                  <a:txBody>
                    <a:bodyPr/>
                    <a:lstStyle/>
                    <a:p>
                      <a:pPr algn="ctr"/>
                      <a:r>
                        <a:rPr lang="en-US" sz="1600" dirty="0">
                          <a:latin typeface="Baskerville Old Face" panose="02020602080505020303" pitchFamily="18" charset="0"/>
                        </a:rPr>
                        <a:t>2018</a:t>
                      </a:r>
                    </a:p>
                  </a:txBody>
                  <a:tcPr/>
                </a:tc>
                <a:extLst>
                  <a:ext uri="{0D108BD9-81ED-4DB2-BD59-A6C34878D82A}">
                    <a16:rowId xmlns:a16="http://schemas.microsoft.com/office/drawing/2014/main" val="3261980910"/>
                  </a:ext>
                </a:extLst>
              </a:tr>
              <a:tr h="370840">
                <a:tc>
                  <a:txBody>
                    <a:bodyPr/>
                    <a:lstStyle/>
                    <a:p>
                      <a:endParaRPr lang="en-US" sz="1600" dirty="0">
                        <a:latin typeface="Baskerville Old Face" panose="02020602080505020303" pitchFamily="18" charset="0"/>
                      </a:endParaRPr>
                    </a:p>
                    <a:p>
                      <a:r>
                        <a:rPr lang="en-US" sz="1200" dirty="0">
                          <a:latin typeface="Baskerville Old Face" panose="02020602080505020303" pitchFamily="18" charset="0"/>
                        </a:rPr>
                        <a:t>*partial demolition</a:t>
                      </a:r>
                    </a:p>
                  </a:txBody>
                  <a:tcPr/>
                </a:tc>
                <a:tc>
                  <a:txBody>
                    <a:bodyPr/>
                    <a:lstStyle/>
                    <a:p>
                      <a:pPr algn="ctr"/>
                      <a:r>
                        <a:rPr lang="en-US" sz="1400" dirty="0">
                          <a:latin typeface="Baskerville Old Face" panose="02020602080505020303" pitchFamily="18" charset="0"/>
                        </a:rPr>
                        <a:t>TOTAL DEMOLISHED</a:t>
                      </a:r>
                      <a:r>
                        <a:rPr lang="en-US" sz="1400" baseline="0" dirty="0">
                          <a:latin typeface="Baskerville Old Face" panose="02020602080505020303" pitchFamily="18" charset="0"/>
                        </a:rPr>
                        <a:t> UNITS</a:t>
                      </a:r>
                      <a:endParaRPr lang="en-US" sz="1400" dirty="0">
                        <a:latin typeface="Baskerville Old Face" panose="02020602080505020303" pitchFamily="18" charset="0"/>
                      </a:endParaRPr>
                    </a:p>
                  </a:txBody>
                  <a:tcPr/>
                </a:tc>
                <a:tc>
                  <a:txBody>
                    <a:bodyPr/>
                    <a:lstStyle/>
                    <a:p>
                      <a:pPr algn="ctr"/>
                      <a:endParaRPr lang="en-US" sz="1600" b="1" dirty="0">
                        <a:latin typeface="Baskerville Old Face" panose="02020602080505020303" pitchFamily="18" charset="0"/>
                      </a:endParaRPr>
                    </a:p>
                  </a:txBody>
                  <a:tcPr/>
                </a:tc>
                <a:tc>
                  <a:txBody>
                    <a:bodyPr/>
                    <a:lstStyle/>
                    <a:p>
                      <a:pPr algn="ctr"/>
                      <a:endParaRPr lang="en-US" sz="1600" dirty="0">
                        <a:latin typeface="Baskerville Old Face" panose="02020602080505020303" pitchFamily="18" charset="0"/>
                      </a:endParaRPr>
                    </a:p>
                  </a:txBody>
                  <a:tcPr/>
                </a:tc>
                <a:extLst>
                  <a:ext uri="{0D108BD9-81ED-4DB2-BD59-A6C34878D82A}">
                    <a16:rowId xmlns:a16="http://schemas.microsoft.com/office/drawing/2014/main" val="1192966172"/>
                  </a:ext>
                </a:extLst>
              </a:tr>
            </a:tbl>
          </a:graphicData>
        </a:graphic>
      </p:graphicFrame>
      <p:sp>
        <p:nvSpPr>
          <p:cNvPr id="5" name="Slide Number Placeholder 4"/>
          <p:cNvSpPr>
            <a:spLocks noGrp="1"/>
          </p:cNvSpPr>
          <p:nvPr>
            <p:ph type="sldNum" sz="quarter" idx="12"/>
          </p:nvPr>
        </p:nvSpPr>
        <p:spPr>
          <a:xfrm>
            <a:off x="11890606" y="6563017"/>
            <a:ext cx="189182" cy="235641"/>
          </a:xfrm>
        </p:spPr>
        <p:txBody>
          <a:bodyPr/>
          <a:lstStyle/>
          <a:p>
            <a:fld id="{913406C4-B35D-41BE-B452-86592B260827}" type="slidenum">
              <a:rPr lang="en-US" sz="900" smtClean="0">
                <a:latin typeface="Baskerville Old Face" panose="02020602080505020303" pitchFamily="18" charset="0"/>
              </a:rPr>
              <a:t>5</a:t>
            </a:fld>
            <a:endParaRPr lang="en-US" sz="900" dirty="0">
              <a:latin typeface="Baskerville Old Face" panose="02020602080505020303" pitchFamily="18" charset="0"/>
            </a:endParaRPr>
          </a:p>
        </p:txBody>
      </p:sp>
      <p:sp>
        <p:nvSpPr>
          <p:cNvPr id="7" name="Explosion 1 6"/>
          <p:cNvSpPr/>
          <p:nvPr/>
        </p:nvSpPr>
        <p:spPr>
          <a:xfrm>
            <a:off x="6317673" y="5384053"/>
            <a:ext cx="1172095" cy="606828"/>
          </a:xfrm>
          <a:prstGeom prst="irregularSeal1">
            <a:avLst/>
          </a:prstGeom>
          <a:solidFill>
            <a:schemeClr val="accent5">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Baskerville Old Face" panose="02020602080505020303" pitchFamily="18" charset="0"/>
            </a:endParaRPr>
          </a:p>
          <a:p>
            <a:pPr algn="ctr"/>
            <a:r>
              <a:rPr lang="en-US" sz="1600" b="1" dirty="0">
                <a:solidFill>
                  <a:schemeClr val="bg1"/>
                </a:solidFill>
                <a:latin typeface="Baskerville Old Face" panose="02020602080505020303" pitchFamily="18" charset="0"/>
              </a:rPr>
              <a:t>1,329</a:t>
            </a:r>
          </a:p>
          <a:p>
            <a:pPr algn="ctr"/>
            <a:endParaRPr lang="en-US" dirty="0"/>
          </a:p>
        </p:txBody>
      </p:sp>
      <p:sp>
        <p:nvSpPr>
          <p:cNvPr id="3" name="Right Arrow 2"/>
          <p:cNvSpPr/>
          <p:nvPr/>
        </p:nvSpPr>
        <p:spPr>
          <a:xfrm>
            <a:off x="5561214" y="5600183"/>
            <a:ext cx="656706" cy="174567"/>
          </a:xfrm>
          <a:prstGeom prst="rightArrow">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normAutofit/>
          </a:bodyPr>
          <a:lstStyle/>
          <a:p>
            <a:pPr algn="ctr"/>
            <a:r>
              <a:rPr lang="en-US" sz="2800" dirty="0">
                <a:latin typeface="Baskerville Old Face" panose="02020602080505020303" pitchFamily="18" charset="0"/>
              </a:rPr>
              <a:t>HAS Former public housing communities</a:t>
            </a:r>
            <a:br>
              <a:rPr lang="en-US" sz="2800" dirty="0">
                <a:latin typeface="Baskerville Old Face" panose="02020602080505020303" pitchFamily="18" charset="0"/>
              </a:rPr>
            </a:br>
            <a:br>
              <a:rPr lang="en-US" sz="2800" dirty="0">
                <a:latin typeface="Baskerville Old Face" panose="02020602080505020303" pitchFamily="18" charset="0"/>
              </a:rPr>
            </a:br>
            <a:r>
              <a:rPr lang="en-US" sz="2800" b="1" dirty="0">
                <a:effectLst>
                  <a:outerShdw blurRad="38100" dist="38100" dir="2700000" algn="tl">
                    <a:srgbClr val="000000">
                      <a:alpha val="43137"/>
                    </a:srgbClr>
                  </a:outerShdw>
                </a:effectLst>
                <a:latin typeface="Baskerville Old Face" panose="02020602080505020303" pitchFamily="18" charset="0"/>
              </a:rPr>
              <a:t>2002 – 2018 </a:t>
            </a:r>
            <a:r>
              <a:rPr lang="en-US" sz="2400" dirty="0">
                <a:latin typeface="Baskerville Old Face" panose="02020602080505020303" pitchFamily="18" charset="0"/>
              </a:rPr>
              <a:t>inventory removals</a:t>
            </a:r>
          </a:p>
        </p:txBody>
      </p:sp>
    </p:spTree>
    <p:extLst>
      <p:ext uri="{BB962C8B-B14F-4D97-AF65-F5344CB8AC3E}">
        <p14:creationId xmlns:p14="http://schemas.microsoft.com/office/powerpoint/2010/main" val="1389673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43080" y="6231035"/>
            <a:ext cx="11646131" cy="523220"/>
          </a:xfrm>
          <a:prstGeom prst="rect">
            <a:avLst/>
          </a:prstGeom>
          <a:noFill/>
        </p:spPr>
        <p:txBody>
          <a:bodyPr wrap="square" rtlCol="0">
            <a:spAutoFit/>
          </a:bodyPr>
          <a:lstStyle/>
          <a:p>
            <a:r>
              <a:rPr lang="en-US" sz="1400" dirty="0">
                <a:latin typeface="Baskerville Old Face" panose="02020602080505020303" pitchFamily="18" charset="0"/>
              </a:rPr>
              <a:t>Between 2002 and 2003, HAS also issued bonds for the development of the Oaks at Brandlewood and Bradley Pointe Apartments, which remained affordable for several years until their recent conversion to market, unrestricted developments.</a:t>
            </a:r>
          </a:p>
        </p:txBody>
      </p:sp>
      <p:sp>
        <p:nvSpPr>
          <p:cNvPr id="2" name="Title 1"/>
          <p:cNvSpPr>
            <a:spLocks noGrp="1"/>
          </p:cNvSpPr>
          <p:nvPr>
            <p:ph type="title"/>
          </p:nvPr>
        </p:nvSpPr>
        <p:spPr>
          <a:xfrm>
            <a:off x="1202919" y="284176"/>
            <a:ext cx="9784080" cy="825786"/>
          </a:xfrm>
        </p:spPr>
        <p:txBody>
          <a:bodyPr>
            <a:normAutofit/>
          </a:bodyPr>
          <a:lstStyle/>
          <a:p>
            <a:pPr algn="ctr"/>
            <a:r>
              <a:rPr lang="en-US" sz="2000" dirty="0">
                <a:latin typeface="Baskerville Old Face" panose="02020602080505020303" pitchFamily="18" charset="0"/>
              </a:rPr>
              <a:t>The redevelopment of public housing communities </a:t>
            </a:r>
            <a:br>
              <a:rPr lang="en-US" sz="2000" dirty="0">
                <a:latin typeface="Baskerville Old Face" panose="02020602080505020303" pitchFamily="18" charset="0"/>
              </a:rPr>
            </a:br>
            <a:r>
              <a:rPr lang="en-US" sz="2000" dirty="0">
                <a:latin typeface="Baskerville Old Face" panose="02020602080505020303" pitchFamily="18" charset="0"/>
              </a:rPr>
              <a:t>and issuance of bonds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73740670"/>
              </p:ext>
            </p:extLst>
          </p:nvPr>
        </p:nvGraphicFramePr>
        <p:xfrm>
          <a:off x="1927848" y="1109962"/>
          <a:ext cx="7966335" cy="5110406"/>
        </p:xfrm>
        <a:graphic>
          <a:graphicData uri="http://schemas.openxmlformats.org/drawingml/2006/table">
            <a:tbl>
              <a:tblPr firstRow="1" bandRow="1">
                <a:tableStyleId>{2A488322-F2BA-4B5B-9748-0D474271808F}</a:tableStyleId>
              </a:tblPr>
              <a:tblGrid>
                <a:gridCol w="2264712">
                  <a:extLst>
                    <a:ext uri="{9D8B030D-6E8A-4147-A177-3AD203B41FA5}">
                      <a16:colId xmlns:a16="http://schemas.microsoft.com/office/drawing/2014/main" val="4028009545"/>
                    </a:ext>
                  </a:extLst>
                </a:gridCol>
                <a:gridCol w="1676225">
                  <a:extLst>
                    <a:ext uri="{9D8B030D-6E8A-4147-A177-3AD203B41FA5}">
                      <a16:colId xmlns:a16="http://schemas.microsoft.com/office/drawing/2014/main" val="2811406831"/>
                    </a:ext>
                  </a:extLst>
                </a:gridCol>
                <a:gridCol w="1862051">
                  <a:extLst>
                    <a:ext uri="{9D8B030D-6E8A-4147-A177-3AD203B41FA5}">
                      <a16:colId xmlns:a16="http://schemas.microsoft.com/office/drawing/2014/main" val="1273941197"/>
                    </a:ext>
                  </a:extLst>
                </a:gridCol>
                <a:gridCol w="2163347">
                  <a:extLst>
                    <a:ext uri="{9D8B030D-6E8A-4147-A177-3AD203B41FA5}">
                      <a16:colId xmlns:a16="http://schemas.microsoft.com/office/drawing/2014/main" val="4029723391"/>
                    </a:ext>
                  </a:extLst>
                </a:gridCol>
              </a:tblGrid>
              <a:tr h="472121">
                <a:tc>
                  <a:txBody>
                    <a:bodyPr/>
                    <a:lstStyle/>
                    <a:p>
                      <a:pPr algn="ctr"/>
                      <a:r>
                        <a:rPr lang="en-US" sz="1400" baseline="0" dirty="0">
                          <a:latin typeface="Baskerville Old Face" panose="02020602080505020303" pitchFamily="18" charset="0"/>
                        </a:rPr>
                        <a:t>New Communities </a:t>
                      </a:r>
                      <a:endParaRPr lang="en-US" sz="1400" dirty="0">
                        <a:latin typeface="Baskerville Old Face" panose="02020602080505020303" pitchFamily="18" charset="0"/>
                      </a:endParaRPr>
                    </a:p>
                  </a:txBody>
                  <a:tcPr marL="76809" marR="76809"/>
                </a:tc>
                <a:tc>
                  <a:txBody>
                    <a:bodyPr/>
                    <a:lstStyle/>
                    <a:p>
                      <a:pPr algn="ctr"/>
                      <a:r>
                        <a:rPr lang="en-US" sz="1400" dirty="0">
                          <a:latin typeface="Baskerville Old Face" panose="02020602080505020303" pitchFamily="18" charset="0"/>
                        </a:rPr>
                        <a:t>Year</a:t>
                      </a:r>
                      <a:r>
                        <a:rPr lang="en-US" sz="1400" baseline="0" dirty="0">
                          <a:latin typeface="Baskerville Old Face" panose="02020602080505020303" pitchFamily="18" charset="0"/>
                        </a:rPr>
                        <a:t> Built</a:t>
                      </a:r>
                      <a:endParaRPr lang="en-US" sz="1400" dirty="0">
                        <a:latin typeface="Baskerville Old Face" panose="02020602080505020303" pitchFamily="18" charset="0"/>
                      </a:endParaRPr>
                    </a:p>
                  </a:txBody>
                  <a:tcPr marL="76809" marR="76809"/>
                </a:tc>
                <a:tc>
                  <a:txBody>
                    <a:bodyPr/>
                    <a:lstStyle/>
                    <a:p>
                      <a:pPr algn="ctr"/>
                      <a:r>
                        <a:rPr lang="en-US" sz="1400" dirty="0">
                          <a:latin typeface="Baskerville Old Face" panose="02020602080505020303" pitchFamily="18" charset="0"/>
                        </a:rPr>
                        <a:t>Total number of new</a:t>
                      </a:r>
                      <a:r>
                        <a:rPr lang="en-US" sz="1400" baseline="0" dirty="0">
                          <a:latin typeface="Baskerville Old Face" panose="02020602080505020303" pitchFamily="18" charset="0"/>
                        </a:rPr>
                        <a:t> </a:t>
                      </a:r>
                      <a:r>
                        <a:rPr lang="en-US" sz="1400" dirty="0">
                          <a:latin typeface="Baskerville Old Face" panose="02020602080505020303" pitchFamily="18" charset="0"/>
                        </a:rPr>
                        <a:t>units</a:t>
                      </a:r>
                    </a:p>
                  </a:txBody>
                  <a:tcPr marL="76809" marR="76809"/>
                </a:tc>
                <a:tc>
                  <a:txBody>
                    <a:bodyPr/>
                    <a:lstStyle/>
                    <a:p>
                      <a:pPr algn="ctr"/>
                      <a:r>
                        <a:rPr lang="en-US" sz="1400" baseline="0" dirty="0">
                          <a:latin typeface="Baskerville Old Face" panose="02020602080505020303" pitchFamily="18" charset="0"/>
                        </a:rPr>
                        <a:t>HAS participation</a:t>
                      </a:r>
                    </a:p>
                    <a:p>
                      <a:pPr algn="ctr"/>
                      <a:endParaRPr lang="en-US" sz="1400" dirty="0">
                        <a:latin typeface="Baskerville Old Face" panose="02020602080505020303" pitchFamily="18" charset="0"/>
                      </a:endParaRPr>
                    </a:p>
                  </a:txBody>
                  <a:tcPr marL="76809" marR="76809"/>
                </a:tc>
                <a:extLst>
                  <a:ext uri="{0D108BD9-81ED-4DB2-BD59-A6C34878D82A}">
                    <a16:rowId xmlns:a16="http://schemas.microsoft.com/office/drawing/2014/main" val="2129001947"/>
                  </a:ext>
                </a:extLst>
              </a:tr>
              <a:tr h="416577">
                <a:tc>
                  <a:txBody>
                    <a:bodyPr/>
                    <a:lstStyle/>
                    <a:p>
                      <a:r>
                        <a:rPr lang="en-US" sz="1200" dirty="0">
                          <a:latin typeface="Baskerville Old Face" panose="02020602080505020303" pitchFamily="18" charset="0"/>
                        </a:rPr>
                        <a:t>Sustainable Fellwood I, II and III</a:t>
                      </a:r>
                    </a:p>
                  </a:txBody>
                  <a:tcPr marL="76809" marR="76809"/>
                </a:tc>
                <a:tc>
                  <a:txBody>
                    <a:bodyPr/>
                    <a:lstStyle/>
                    <a:p>
                      <a:pPr algn="ctr"/>
                      <a:r>
                        <a:rPr lang="en-US" sz="1200" dirty="0">
                          <a:latin typeface="Baskerville Old Face" panose="02020602080505020303" pitchFamily="18" charset="0"/>
                        </a:rPr>
                        <a:t>2009 - 2012</a:t>
                      </a:r>
                    </a:p>
                  </a:txBody>
                  <a:tcPr marL="76809" marR="76809"/>
                </a:tc>
                <a:tc>
                  <a:txBody>
                    <a:bodyPr/>
                    <a:lstStyle/>
                    <a:p>
                      <a:pPr algn="ctr"/>
                      <a:r>
                        <a:rPr lang="en-US" sz="1200" dirty="0">
                          <a:latin typeface="Baskerville Old Face" panose="02020602080505020303" pitchFamily="18" charset="0"/>
                        </a:rPr>
                        <a:t>320</a:t>
                      </a:r>
                    </a:p>
                  </a:txBody>
                  <a:tcPr marL="76809" marR="76809"/>
                </a:tc>
                <a:tc>
                  <a:txBody>
                    <a:bodyPr/>
                    <a:lstStyle/>
                    <a:p>
                      <a:pPr algn="ctr"/>
                      <a:r>
                        <a:rPr lang="en-US" sz="1200" dirty="0">
                          <a:latin typeface="Baskerville Old Face" panose="02020602080505020303" pitchFamily="18" charset="0"/>
                        </a:rPr>
                        <a:t>Co-Developer, Lender, Ground</a:t>
                      </a:r>
                      <a:r>
                        <a:rPr lang="en-US" sz="1200" baseline="0" dirty="0">
                          <a:latin typeface="Baskerville Old Face" panose="02020602080505020303" pitchFamily="18" charset="0"/>
                        </a:rPr>
                        <a:t> Lessor</a:t>
                      </a:r>
                      <a:endParaRPr lang="en-US" sz="1200" dirty="0">
                        <a:latin typeface="Baskerville Old Face" panose="02020602080505020303" pitchFamily="18" charset="0"/>
                      </a:endParaRPr>
                    </a:p>
                  </a:txBody>
                  <a:tcPr marL="76809" marR="76809"/>
                </a:tc>
                <a:extLst>
                  <a:ext uri="{0D108BD9-81ED-4DB2-BD59-A6C34878D82A}">
                    <a16:rowId xmlns:a16="http://schemas.microsoft.com/office/drawing/2014/main" val="3217854325"/>
                  </a:ext>
                </a:extLst>
              </a:tr>
              <a:tr h="416577">
                <a:tc>
                  <a:txBody>
                    <a:bodyPr/>
                    <a:lstStyle/>
                    <a:p>
                      <a:r>
                        <a:rPr lang="en-US" sz="1200" dirty="0">
                          <a:latin typeface="Baskerville Old Face" panose="02020602080505020303" pitchFamily="18" charset="0"/>
                        </a:rPr>
                        <a:t>Ashley</a:t>
                      </a:r>
                      <a:r>
                        <a:rPr lang="en-US" sz="1200" baseline="0" dirty="0">
                          <a:latin typeface="Baskerville Old Face" panose="02020602080505020303" pitchFamily="18" charset="0"/>
                        </a:rPr>
                        <a:t> Midtown I and II</a:t>
                      </a:r>
                      <a:endParaRPr lang="en-US" sz="1200" dirty="0">
                        <a:latin typeface="Baskerville Old Face" panose="02020602080505020303" pitchFamily="18" charset="0"/>
                      </a:endParaRPr>
                    </a:p>
                  </a:txBody>
                  <a:tcPr marL="76809" marR="76809"/>
                </a:tc>
                <a:tc>
                  <a:txBody>
                    <a:bodyPr/>
                    <a:lstStyle/>
                    <a:p>
                      <a:pPr algn="ctr"/>
                      <a:r>
                        <a:rPr lang="en-US" sz="1200" dirty="0">
                          <a:latin typeface="Baskerville Old Face" panose="02020602080505020303" pitchFamily="18" charset="0"/>
                        </a:rPr>
                        <a:t>2004 - 2008</a:t>
                      </a:r>
                    </a:p>
                  </a:txBody>
                  <a:tcPr marL="76809" marR="76809"/>
                </a:tc>
                <a:tc>
                  <a:txBody>
                    <a:bodyPr/>
                    <a:lstStyle/>
                    <a:p>
                      <a:pPr algn="ctr"/>
                      <a:r>
                        <a:rPr lang="en-US" sz="1200" dirty="0">
                          <a:latin typeface="Baskerville Old Face" panose="02020602080505020303" pitchFamily="18" charset="0"/>
                        </a:rPr>
                        <a:t>206</a:t>
                      </a:r>
                    </a:p>
                  </a:txBody>
                  <a:tcPr marL="76809" marR="76809"/>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Baskerville Old Face" panose="02020602080505020303" pitchFamily="18" charset="0"/>
                        </a:rPr>
                        <a:t>Co-Developer, Lender, Ground</a:t>
                      </a:r>
                      <a:r>
                        <a:rPr lang="en-US" sz="1200" baseline="0" dirty="0">
                          <a:latin typeface="Baskerville Old Face" panose="02020602080505020303" pitchFamily="18" charset="0"/>
                        </a:rPr>
                        <a:t> Lessor, Special Limited Partner</a:t>
                      </a:r>
                      <a:endParaRPr lang="en-US" sz="1200" dirty="0">
                        <a:latin typeface="Baskerville Old Face" panose="02020602080505020303" pitchFamily="18" charset="0"/>
                      </a:endParaRPr>
                    </a:p>
                  </a:txBody>
                  <a:tcPr marL="76809" marR="76809"/>
                </a:tc>
                <a:extLst>
                  <a:ext uri="{0D108BD9-81ED-4DB2-BD59-A6C34878D82A}">
                    <a16:rowId xmlns:a16="http://schemas.microsoft.com/office/drawing/2014/main" val="1052437436"/>
                  </a:ext>
                </a:extLst>
              </a:tr>
              <a:tr h="416577">
                <a:tc>
                  <a:txBody>
                    <a:bodyPr/>
                    <a:lstStyle/>
                    <a:p>
                      <a:r>
                        <a:rPr lang="en-US" sz="1200" dirty="0">
                          <a:latin typeface="Baskerville Old Face" panose="02020602080505020303" pitchFamily="18" charset="0"/>
                        </a:rPr>
                        <a:t>The Veranda at Midtown</a:t>
                      </a:r>
                    </a:p>
                  </a:txBody>
                  <a:tcPr marL="76809" marR="76809"/>
                </a:tc>
                <a:tc>
                  <a:txBody>
                    <a:bodyPr/>
                    <a:lstStyle/>
                    <a:p>
                      <a:pPr algn="ctr"/>
                      <a:r>
                        <a:rPr lang="en-US" sz="1200" dirty="0">
                          <a:latin typeface="Baskerville Old Face" panose="02020602080505020303" pitchFamily="18" charset="0"/>
                        </a:rPr>
                        <a:t>2007</a:t>
                      </a:r>
                    </a:p>
                  </a:txBody>
                  <a:tcPr marL="76809" marR="76809"/>
                </a:tc>
                <a:tc>
                  <a:txBody>
                    <a:bodyPr/>
                    <a:lstStyle/>
                    <a:p>
                      <a:pPr algn="ctr"/>
                      <a:r>
                        <a:rPr lang="en-US" sz="1200" dirty="0">
                          <a:latin typeface="Baskerville Old Face" panose="02020602080505020303" pitchFamily="18" charset="0"/>
                        </a:rPr>
                        <a:t>100</a:t>
                      </a:r>
                    </a:p>
                  </a:txBody>
                  <a:tcPr marL="76809" marR="76809"/>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Baskerville Old Face" panose="02020602080505020303" pitchFamily="18" charset="0"/>
                        </a:rPr>
                        <a:t>Co-Developer, Lender, Ground</a:t>
                      </a:r>
                      <a:r>
                        <a:rPr lang="en-US" sz="1200" baseline="0" dirty="0">
                          <a:latin typeface="Baskerville Old Face" panose="02020602080505020303" pitchFamily="18" charset="0"/>
                        </a:rPr>
                        <a:t> Lessor, Special Limited Partner</a:t>
                      </a:r>
                      <a:endParaRPr lang="en-US" sz="1200" dirty="0">
                        <a:latin typeface="Baskerville Old Face" panose="02020602080505020303" pitchFamily="18" charset="0"/>
                      </a:endParaRPr>
                    </a:p>
                  </a:txBody>
                  <a:tcPr marL="76809" marR="76809"/>
                </a:tc>
                <a:extLst>
                  <a:ext uri="{0D108BD9-81ED-4DB2-BD59-A6C34878D82A}">
                    <a16:rowId xmlns:a16="http://schemas.microsoft.com/office/drawing/2014/main" val="3141037960"/>
                  </a:ext>
                </a:extLst>
              </a:tr>
              <a:tr h="583208">
                <a:tc>
                  <a:txBody>
                    <a:bodyPr/>
                    <a:lstStyle/>
                    <a:p>
                      <a:r>
                        <a:rPr lang="en-US" sz="1200" dirty="0">
                          <a:latin typeface="Baskerville Old Face" panose="02020602080505020303" pitchFamily="18" charset="0"/>
                        </a:rPr>
                        <a:t>The</a:t>
                      </a:r>
                      <a:r>
                        <a:rPr lang="en-US" sz="1200" baseline="0" dirty="0">
                          <a:latin typeface="Baskerville Old Face" panose="02020602080505020303" pitchFamily="18" charset="0"/>
                        </a:rPr>
                        <a:t> View at Oglethorpe I and II</a:t>
                      </a:r>
                      <a:endParaRPr lang="en-US" sz="1200" dirty="0">
                        <a:latin typeface="Baskerville Old Face" panose="02020602080505020303" pitchFamily="18" charset="0"/>
                      </a:endParaRPr>
                    </a:p>
                  </a:txBody>
                  <a:tcPr marL="76809" marR="76809"/>
                </a:tc>
                <a:tc>
                  <a:txBody>
                    <a:bodyPr/>
                    <a:lstStyle/>
                    <a:p>
                      <a:pPr algn="ctr"/>
                      <a:r>
                        <a:rPr lang="en-US" sz="1200" dirty="0">
                          <a:latin typeface="Baskerville Old Face" panose="02020602080505020303" pitchFamily="18" charset="0"/>
                        </a:rPr>
                        <a:t>2017 - 2018</a:t>
                      </a:r>
                    </a:p>
                  </a:txBody>
                  <a:tcPr marL="76809" marR="76809"/>
                </a:tc>
                <a:tc>
                  <a:txBody>
                    <a:bodyPr/>
                    <a:lstStyle/>
                    <a:p>
                      <a:pPr algn="ctr"/>
                      <a:r>
                        <a:rPr lang="en-US" sz="1200" dirty="0">
                          <a:latin typeface="Baskerville Old Face" panose="02020602080505020303" pitchFamily="18" charset="0"/>
                        </a:rPr>
                        <a:t>172</a:t>
                      </a:r>
                    </a:p>
                  </a:txBody>
                  <a:tcPr marL="76809" marR="76809"/>
                </a:tc>
                <a:tc>
                  <a:txBody>
                    <a:bodyPr/>
                    <a:lstStyle/>
                    <a:p>
                      <a:pPr algn="ctr"/>
                      <a:r>
                        <a:rPr lang="en-US" sz="1200" dirty="0">
                          <a:latin typeface="Baskerville Old Face" panose="02020602080505020303" pitchFamily="18" charset="0"/>
                        </a:rPr>
                        <a:t>Co-Developer,</a:t>
                      </a:r>
                      <a:r>
                        <a:rPr lang="en-US" sz="1200" baseline="0" dirty="0">
                          <a:latin typeface="Baskerville Old Face" panose="02020602080505020303" pitchFamily="18" charset="0"/>
                        </a:rPr>
                        <a:t> Lender, Ground Lessor, Member of General Partner</a:t>
                      </a:r>
                      <a:endParaRPr lang="en-US" sz="1200" dirty="0">
                        <a:latin typeface="Baskerville Old Face" panose="02020602080505020303" pitchFamily="18" charset="0"/>
                      </a:endParaRPr>
                    </a:p>
                  </a:txBody>
                  <a:tcPr marL="76809" marR="76809"/>
                </a:tc>
                <a:extLst>
                  <a:ext uri="{0D108BD9-81ED-4DB2-BD59-A6C34878D82A}">
                    <a16:rowId xmlns:a16="http://schemas.microsoft.com/office/drawing/2014/main" val="2652975102"/>
                  </a:ext>
                </a:extLst>
              </a:tr>
              <a:tr h="283408">
                <a:tc>
                  <a:txBody>
                    <a:bodyPr/>
                    <a:lstStyle/>
                    <a:p>
                      <a:pPr marL="0" marR="0" algn="l">
                        <a:lnSpc>
                          <a:spcPct val="115000"/>
                        </a:lnSpc>
                        <a:spcBef>
                          <a:spcPts val="0"/>
                        </a:spcBef>
                        <a:spcAft>
                          <a:spcPts val="0"/>
                        </a:spcAft>
                      </a:pPr>
                      <a:r>
                        <a:rPr lang="en-US" sz="1200" dirty="0">
                          <a:effectLst/>
                          <a:latin typeface="Baskerville Old Face" panose="02020602080505020303" pitchFamily="18" charset="0"/>
                        </a:rPr>
                        <a:t>Woodlands at Montgomery</a:t>
                      </a:r>
                      <a:endParaRPr lang="en-US" sz="1200" dirty="0">
                        <a:effectLst/>
                        <a:latin typeface="Baskerville Old Face" panose="02020602080505020303" pitchFamily="18" charset="0"/>
                        <a:ea typeface="Calibri" panose="020F0502020204030204" pitchFamily="34" charset="0"/>
                        <a:cs typeface="Times New Roman" panose="02020603050405020304" pitchFamily="18" charset="0"/>
                      </a:endParaRPr>
                    </a:p>
                  </a:txBody>
                  <a:tcPr marL="45734" marR="45734" marT="0" marB="0"/>
                </a:tc>
                <a:tc>
                  <a:txBody>
                    <a:bodyPr/>
                    <a:lstStyle/>
                    <a:p>
                      <a:pPr algn="ctr"/>
                      <a:r>
                        <a:rPr lang="en-US" sz="1200" dirty="0">
                          <a:latin typeface="Baskerville Old Face" panose="02020602080505020303" pitchFamily="18" charset="0"/>
                        </a:rPr>
                        <a:t>2019</a:t>
                      </a:r>
                    </a:p>
                  </a:txBody>
                  <a:tcPr marL="76809" marR="76809"/>
                </a:tc>
                <a:tc>
                  <a:txBody>
                    <a:bodyPr/>
                    <a:lstStyle/>
                    <a:p>
                      <a:pPr algn="ctr"/>
                      <a:r>
                        <a:rPr lang="en-US" sz="1200" dirty="0">
                          <a:latin typeface="Baskerville Old Face" panose="02020602080505020303" pitchFamily="18" charset="0"/>
                        </a:rPr>
                        <a:t>246</a:t>
                      </a:r>
                    </a:p>
                  </a:txBody>
                  <a:tcPr marL="76809" marR="76809"/>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Baskerville Old Face" panose="02020602080505020303" pitchFamily="18" charset="0"/>
                        </a:rPr>
                        <a:t>Bond Issuer</a:t>
                      </a:r>
                    </a:p>
                  </a:txBody>
                  <a:tcPr marL="76809" marR="76809"/>
                </a:tc>
                <a:extLst>
                  <a:ext uri="{0D108BD9-81ED-4DB2-BD59-A6C34878D82A}">
                    <a16:rowId xmlns:a16="http://schemas.microsoft.com/office/drawing/2014/main" val="2507117829"/>
                  </a:ext>
                </a:extLst>
              </a:tr>
              <a:tr h="583208">
                <a:tc>
                  <a:txBody>
                    <a:bodyPr/>
                    <a:lstStyle/>
                    <a:p>
                      <a:pPr marL="0" marR="0" algn="l">
                        <a:lnSpc>
                          <a:spcPct val="115000"/>
                        </a:lnSpc>
                        <a:spcBef>
                          <a:spcPts val="0"/>
                        </a:spcBef>
                        <a:spcAft>
                          <a:spcPts val="0"/>
                        </a:spcAft>
                      </a:pPr>
                      <a:r>
                        <a:rPr lang="en-US" sz="1200" dirty="0">
                          <a:effectLst/>
                          <a:latin typeface="Baskerville Old Face" panose="02020602080505020303" pitchFamily="18" charset="0"/>
                        </a:rPr>
                        <a:t>Waters at Gateway</a:t>
                      </a:r>
                      <a:endParaRPr lang="en-US" sz="1200" dirty="0">
                        <a:effectLst/>
                        <a:latin typeface="Baskerville Old Face" panose="02020602080505020303" pitchFamily="18" charset="0"/>
                        <a:ea typeface="Calibri" panose="020F0502020204030204" pitchFamily="34" charset="0"/>
                        <a:cs typeface="Times New Roman" panose="02020603050405020304" pitchFamily="18" charset="0"/>
                      </a:endParaRPr>
                    </a:p>
                  </a:txBody>
                  <a:tcPr marL="45734" marR="45734" marT="0" marB="0"/>
                </a:tc>
                <a:tc>
                  <a:txBody>
                    <a:bodyPr/>
                    <a:lstStyle/>
                    <a:p>
                      <a:pPr algn="ctr"/>
                      <a:r>
                        <a:rPr lang="en-US" sz="1200" dirty="0">
                          <a:latin typeface="Baskerville Old Face" panose="02020602080505020303" pitchFamily="18" charset="0"/>
                        </a:rPr>
                        <a:t>2018</a:t>
                      </a:r>
                    </a:p>
                  </a:txBody>
                  <a:tcPr marL="76809" marR="76809"/>
                </a:tc>
                <a:tc>
                  <a:txBody>
                    <a:bodyPr/>
                    <a:lstStyle/>
                    <a:p>
                      <a:pPr algn="ctr"/>
                      <a:r>
                        <a:rPr lang="en-US" sz="1200" dirty="0">
                          <a:latin typeface="Baskerville Old Face" panose="02020602080505020303" pitchFamily="18" charset="0"/>
                        </a:rPr>
                        <a:t>276</a:t>
                      </a:r>
                    </a:p>
                  </a:txBody>
                  <a:tcPr marL="76809" marR="76809"/>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Baskerville Old Face" panose="02020602080505020303" pitchFamily="18" charset="0"/>
                        </a:rPr>
                        <a:t>Bond Issuer, Co-Developer,</a:t>
                      </a:r>
                      <a:r>
                        <a:rPr lang="en-US" sz="1200" baseline="0" dirty="0">
                          <a:latin typeface="Baskerville Old Face" panose="02020602080505020303" pitchFamily="18" charset="0"/>
                        </a:rPr>
                        <a:t> Ground Lessor, Member of General Partner</a:t>
                      </a:r>
                      <a:endParaRPr lang="en-US" sz="1200" dirty="0">
                        <a:latin typeface="Baskerville Old Face" panose="02020602080505020303" pitchFamily="18" charset="0"/>
                      </a:endParaRPr>
                    </a:p>
                  </a:txBody>
                  <a:tcPr marL="76809" marR="76809"/>
                </a:tc>
                <a:extLst>
                  <a:ext uri="{0D108BD9-81ED-4DB2-BD59-A6C34878D82A}">
                    <a16:rowId xmlns:a16="http://schemas.microsoft.com/office/drawing/2014/main" val="1248370661"/>
                  </a:ext>
                </a:extLst>
              </a:tr>
              <a:tr h="283408">
                <a:tc>
                  <a:txBody>
                    <a:bodyPr/>
                    <a:lstStyle/>
                    <a:p>
                      <a:pPr marL="0" marR="0" algn="l">
                        <a:lnSpc>
                          <a:spcPct val="115000"/>
                        </a:lnSpc>
                        <a:spcBef>
                          <a:spcPts val="0"/>
                        </a:spcBef>
                        <a:spcAft>
                          <a:spcPts val="0"/>
                        </a:spcAft>
                      </a:pPr>
                      <a:r>
                        <a:rPr lang="en-US" sz="1200" dirty="0">
                          <a:effectLst/>
                          <a:latin typeface="Baskerville Old Face" panose="02020602080505020303" pitchFamily="18" charset="0"/>
                        </a:rPr>
                        <a:t>Preserve at Chatham Parkway</a:t>
                      </a:r>
                      <a:endParaRPr lang="en-US" sz="1200" dirty="0">
                        <a:effectLst/>
                        <a:latin typeface="Baskerville Old Face" panose="02020602080505020303" pitchFamily="18" charset="0"/>
                        <a:ea typeface="Calibri" panose="020F0502020204030204" pitchFamily="34" charset="0"/>
                        <a:cs typeface="Times New Roman" panose="02020603050405020304" pitchFamily="18" charset="0"/>
                      </a:endParaRPr>
                    </a:p>
                  </a:txBody>
                  <a:tcPr marL="45734" marR="45734" marT="0" marB="0"/>
                </a:tc>
                <a:tc>
                  <a:txBody>
                    <a:bodyPr/>
                    <a:lstStyle/>
                    <a:p>
                      <a:pPr algn="ctr"/>
                      <a:r>
                        <a:rPr lang="en-US" sz="1200" dirty="0">
                          <a:latin typeface="Baskerville Old Face" panose="02020602080505020303" pitchFamily="18" charset="0"/>
                        </a:rPr>
                        <a:t>2018</a:t>
                      </a:r>
                    </a:p>
                  </a:txBody>
                  <a:tcPr marL="76809" marR="76809"/>
                </a:tc>
                <a:tc>
                  <a:txBody>
                    <a:bodyPr/>
                    <a:lstStyle/>
                    <a:p>
                      <a:pPr algn="ctr"/>
                      <a:r>
                        <a:rPr lang="en-US" sz="1200" dirty="0">
                          <a:latin typeface="Baskerville Old Face" panose="02020602080505020303" pitchFamily="18" charset="0"/>
                        </a:rPr>
                        <a:t>144</a:t>
                      </a:r>
                    </a:p>
                  </a:txBody>
                  <a:tcPr marL="76809" marR="76809"/>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Baskerville Old Face" panose="02020602080505020303" pitchFamily="18" charset="0"/>
                        </a:rPr>
                        <a:t>Bond Issuer</a:t>
                      </a:r>
                    </a:p>
                  </a:txBody>
                  <a:tcPr marL="76809" marR="76809"/>
                </a:tc>
                <a:extLst>
                  <a:ext uri="{0D108BD9-81ED-4DB2-BD59-A6C34878D82A}">
                    <a16:rowId xmlns:a16="http://schemas.microsoft.com/office/drawing/2014/main" val="2378732813"/>
                  </a:ext>
                </a:extLst>
              </a:tr>
              <a:tr h="416577">
                <a:tc>
                  <a:txBody>
                    <a:bodyPr/>
                    <a:lstStyle/>
                    <a:p>
                      <a:r>
                        <a:rPr lang="en-US" sz="1200" dirty="0">
                          <a:latin typeface="Baskerville Old Face" panose="02020602080505020303" pitchFamily="18" charset="0"/>
                        </a:rPr>
                        <a:t>Ogeechee Place </a:t>
                      </a:r>
                    </a:p>
                    <a:p>
                      <a:r>
                        <a:rPr lang="en-US" sz="1200" dirty="0">
                          <a:latin typeface="Baskerville Old Face" panose="02020602080505020303" pitchFamily="18" charset="0"/>
                        </a:rPr>
                        <a:t>(construction underway)</a:t>
                      </a:r>
                    </a:p>
                  </a:txBody>
                  <a:tcPr marL="76809" marR="76809"/>
                </a:tc>
                <a:tc>
                  <a:txBody>
                    <a:bodyPr/>
                    <a:lstStyle/>
                    <a:p>
                      <a:pPr algn="ctr"/>
                      <a:r>
                        <a:rPr lang="en-US" sz="1200" dirty="0">
                          <a:latin typeface="Baskerville Old Face" panose="02020602080505020303" pitchFamily="18" charset="0"/>
                        </a:rPr>
                        <a:t>2022</a:t>
                      </a:r>
                    </a:p>
                    <a:p>
                      <a:pPr algn="ctr"/>
                      <a:r>
                        <a:rPr lang="en-US" sz="1200" dirty="0">
                          <a:latin typeface="Baskerville Old Face" panose="02020602080505020303" pitchFamily="18" charset="0"/>
                        </a:rPr>
                        <a:t>(Fall</a:t>
                      </a:r>
                      <a:r>
                        <a:rPr lang="en-US" sz="1200" baseline="0" dirty="0">
                          <a:latin typeface="Baskerville Old Face" panose="02020602080505020303" pitchFamily="18" charset="0"/>
                        </a:rPr>
                        <a:t> completion)</a:t>
                      </a:r>
                      <a:endParaRPr lang="en-US" sz="1200" dirty="0">
                        <a:latin typeface="Baskerville Old Face" panose="02020602080505020303" pitchFamily="18" charset="0"/>
                      </a:endParaRPr>
                    </a:p>
                  </a:txBody>
                  <a:tcPr marL="76809" marR="76809"/>
                </a:tc>
                <a:tc>
                  <a:txBody>
                    <a:bodyPr/>
                    <a:lstStyle/>
                    <a:p>
                      <a:pPr algn="ctr"/>
                      <a:r>
                        <a:rPr lang="en-US" sz="1200" dirty="0">
                          <a:latin typeface="Baskerville Old Face" panose="02020602080505020303" pitchFamily="18" charset="0"/>
                        </a:rPr>
                        <a:t>204</a:t>
                      </a:r>
                    </a:p>
                  </a:txBody>
                  <a:tcPr marL="76809" marR="76809"/>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Baskerville Old Face" panose="02020602080505020303" pitchFamily="18" charset="0"/>
                        </a:rPr>
                        <a:t>Bond Issuer</a:t>
                      </a:r>
                    </a:p>
                  </a:txBody>
                  <a:tcPr marL="76809" marR="76809"/>
                </a:tc>
                <a:extLst>
                  <a:ext uri="{0D108BD9-81ED-4DB2-BD59-A6C34878D82A}">
                    <a16:rowId xmlns:a16="http://schemas.microsoft.com/office/drawing/2014/main" val="3261980910"/>
                  </a:ext>
                </a:extLst>
              </a:tr>
              <a:tr h="916470">
                <a:tc>
                  <a:txBody>
                    <a:bodyPr/>
                    <a:lstStyle/>
                    <a:p>
                      <a:endParaRPr lang="en-US" sz="1200" dirty="0">
                        <a:latin typeface="Baskerville Old Face" panose="02020602080505020303" pitchFamily="18" charset="0"/>
                      </a:endParaRPr>
                    </a:p>
                  </a:txBody>
                  <a:tcPr marL="76809" marR="76809"/>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Baskerville Old Face" panose="02020602080505020303"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Baskerville Old Face" panose="02020602080505020303" pitchFamily="18" charset="0"/>
                        </a:rPr>
                        <a:t>TOTAL # OF</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latin typeface="Baskerville Old Face" panose="02020602080505020303" pitchFamily="18" charset="0"/>
                        </a:rPr>
                        <a:t> NEW  UNITS</a:t>
                      </a:r>
                      <a:endParaRPr lang="en-US" sz="1200" dirty="0">
                        <a:latin typeface="Baskerville Old Face" panose="02020602080505020303" pitchFamily="18" charset="0"/>
                      </a:endParaRPr>
                    </a:p>
                    <a:p>
                      <a:pPr algn="l"/>
                      <a:endParaRPr lang="en-US" sz="1200" dirty="0">
                        <a:latin typeface="Baskerville Old Face" panose="02020602080505020303" pitchFamily="18" charset="0"/>
                      </a:endParaRPr>
                    </a:p>
                  </a:txBody>
                  <a:tcPr marL="76809" marR="76809"/>
                </a:tc>
                <a:tc>
                  <a:txBody>
                    <a:bodyPr/>
                    <a:lstStyle/>
                    <a:p>
                      <a:pPr algn="ctr"/>
                      <a:endParaRPr lang="en-US" sz="1200" b="1" dirty="0">
                        <a:latin typeface="Baskerville Old Face" panose="02020602080505020303" pitchFamily="18" charset="0"/>
                      </a:endParaRPr>
                    </a:p>
                  </a:txBody>
                  <a:tcPr marL="76809" marR="76809"/>
                </a:tc>
                <a:tc>
                  <a:txBody>
                    <a:bodyPr/>
                    <a:lstStyle/>
                    <a:p>
                      <a:pPr algn="ctr"/>
                      <a:endParaRPr lang="en-US" sz="1050" dirty="0">
                        <a:latin typeface="Baskerville Old Face" panose="02020602080505020303" pitchFamily="18" charset="0"/>
                      </a:endParaRPr>
                    </a:p>
                    <a:p>
                      <a:pPr algn="ctr"/>
                      <a:endParaRPr lang="en-US" sz="1050" dirty="0">
                        <a:latin typeface="Baskerville Old Face" panose="02020602080505020303" pitchFamily="18" charset="0"/>
                      </a:endParaRPr>
                    </a:p>
                    <a:p>
                      <a:pPr algn="ctr"/>
                      <a:endParaRPr lang="en-US" sz="1050" dirty="0">
                        <a:latin typeface="Baskerville Old Face" panose="02020602080505020303" pitchFamily="18" charset="0"/>
                      </a:endParaRPr>
                    </a:p>
                    <a:p>
                      <a:pPr algn="ctr"/>
                      <a:r>
                        <a:rPr lang="en-US" sz="1050" dirty="0">
                          <a:latin typeface="Baskerville Old Face" panose="02020602080505020303" pitchFamily="18" charset="0"/>
                        </a:rPr>
                        <a:t>*1,668 total</a:t>
                      </a:r>
                      <a:r>
                        <a:rPr lang="en-US" sz="1050" baseline="0" dirty="0">
                          <a:latin typeface="Baskerville Old Face" panose="02020602080505020303" pitchFamily="18" charset="0"/>
                        </a:rPr>
                        <a:t> units, of which 132 are market-rate </a:t>
                      </a:r>
                      <a:endParaRPr lang="en-US" sz="1050" dirty="0">
                        <a:latin typeface="Baskerville Old Face" panose="02020602080505020303" pitchFamily="18" charset="0"/>
                      </a:endParaRPr>
                    </a:p>
                  </a:txBody>
                  <a:tcPr marL="76809" marR="76809"/>
                </a:tc>
                <a:extLst>
                  <a:ext uri="{0D108BD9-81ED-4DB2-BD59-A6C34878D82A}">
                    <a16:rowId xmlns:a16="http://schemas.microsoft.com/office/drawing/2014/main" val="1192966172"/>
                  </a:ext>
                </a:extLst>
              </a:tr>
            </a:tbl>
          </a:graphicData>
        </a:graphic>
      </p:graphicFrame>
      <p:sp>
        <p:nvSpPr>
          <p:cNvPr id="5" name="Slide Number Placeholder 4"/>
          <p:cNvSpPr>
            <a:spLocks noGrp="1"/>
          </p:cNvSpPr>
          <p:nvPr>
            <p:ph type="sldNum" sz="quarter" idx="12"/>
          </p:nvPr>
        </p:nvSpPr>
        <p:spPr>
          <a:xfrm>
            <a:off x="11889211" y="6484094"/>
            <a:ext cx="197495" cy="337597"/>
          </a:xfrm>
        </p:spPr>
        <p:txBody>
          <a:bodyPr/>
          <a:lstStyle/>
          <a:p>
            <a:fld id="{913406C4-B35D-41BE-B452-86592B260827}" type="slidenum">
              <a:rPr lang="en-US" sz="900" smtClean="0">
                <a:latin typeface="Baskerville Old Face" panose="02020602080505020303" pitchFamily="18" charset="0"/>
              </a:rPr>
              <a:t>6</a:t>
            </a:fld>
            <a:endParaRPr lang="en-US" sz="900" dirty="0">
              <a:latin typeface="Baskerville Old Face" panose="02020602080505020303" pitchFamily="18" charset="0"/>
            </a:endParaRPr>
          </a:p>
        </p:txBody>
      </p:sp>
      <p:sp>
        <p:nvSpPr>
          <p:cNvPr id="9" name="5-Point Star 8"/>
          <p:cNvSpPr/>
          <p:nvPr/>
        </p:nvSpPr>
        <p:spPr>
          <a:xfrm>
            <a:off x="5911015" y="5183894"/>
            <a:ext cx="1745006" cy="920895"/>
          </a:xfrm>
          <a:prstGeom prst="star5">
            <a:avLst/>
          </a:prstGeom>
          <a:solidFill>
            <a:schemeClr val="accent5">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Baskerville Old Face" panose="02020602080505020303" pitchFamily="18" charset="0"/>
            </a:endParaRPr>
          </a:p>
          <a:p>
            <a:pPr algn="ctr"/>
            <a:r>
              <a:rPr lang="en-US" sz="1400" b="1" dirty="0">
                <a:solidFill>
                  <a:schemeClr val="bg1"/>
                </a:solidFill>
                <a:latin typeface="Baskerville Old Face" panose="02020602080505020303" pitchFamily="18" charset="0"/>
              </a:rPr>
              <a:t>1,668</a:t>
            </a:r>
            <a:r>
              <a:rPr lang="en-US" sz="1400" dirty="0">
                <a:solidFill>
                  <a:schemeClr val="bg1"/>
                </a:solidFill>
                <a:latin typeface="Baskerville Old Face" panose="02020602080505020303" pitchFamily="18" charset="0"/>
              </a:rPr>
              <a:t>*</a:t>
            </a:r>
          </a:p>
          <a:p>
            <a:pPr algn="ctr"/>
            <a:endParaRPr lang="en-US" dirty="0"/>
          </a:p>
        </p:txBody>
      </p:sp>
      <p:sp>
        <p:nvSpPr>
          <p:cNvPr id="12" name="Right Arrow 11"/>
          <p:cNvSpPr/>
          <p:nvPr/>
        </p:nvSpPr>
        <p:spPr>
          <a:xfrm>
            <a:off x="5281877" y="5552900"/>
            <a:ext cx="533347" cy="124691"/>
          </a:xfrm>
          <a:prstGeom prst="rightArrow">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8693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2919" y="174568"/>
            <a:ext cx="9784080" cy="989845"/>
          </a:xfrm>
        </p:spPr>
        <p:txBody>
          <a:bodyPr>
            <a:normAutofit/>
          </a:bodyPr>
          <a:lstStyle/>
          <a:p>
            <a:pPr algn="ctr"/>
            <a:r>
              <a:rPr lang="en-US" sz="1400" u="sng" dirty="0">
                <a:latin typeface="Baskerville Old Face" panose="02020602080505020303" pitchFamily="18" charset="0"/>
              </a:rPr>
              <a:t>PRESERVING affordable housing </a:t>
            </a:r>
            <a:br>
              <a:rPr lang="en-US" sz="1400" u="sng" dirty="0">
                <a:latin typeface="Baskerville Old Face" panose="02020602080505020303" pitchFamily="18" charset="0"/>
              </a:rPr>
            </a:br>
            <a:r>
              <a:rPr lang="en-US" sz="1400" dirty="0">
                <a:latin typeface="Baskerville Old Face" panose="02020602080505020303" pitchFamily="18" charset="0"/>
              </a:rPr>
              <a:t>through the STRATEGIC UTILIZATION OF CAPITAL FUNDS, THE CONVERSION OF PUBLIC HOUSING COMMUNITIES TO PROJECT-BASED ASSISTANCE (SECTION 8), </a:t>
            </a:r>
            <a:br>
              <a:rPr lang="en-US" sz="1400" dirty="0">
                <a:latin typeface="Baskerville Old Face" panose="02020602080505020303" pitchFamily="18" charset="0"/>
              </a:rPr>
            </a:br>
            <a:r>
              <a:rPr lang="en-US" sz="1400" dirty="0">
                <a:latin typeface="Baskerville Old Face" panose="02020602080505020303" pitchFamily="18" charset="0"/>
              </a:rPr>
              <a:t>AND ISSUANCE OF BONDS FOR RENOVATION OF AFFORDABLE COMMUNITIES</a:t>
            </a:r>
            <a:endParaRPr lang="en-US" sz="1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37325891"/>
              </p:ext>
            </p:extLst>
          </p:nvPr>
        </p:nvGraphicFramePr>
        <p:xfrm>
          <a:off x="496337" y="1113976"/>
          <a:ext cx="11197244" cy="5673173"/>
        </p:xfrm>
        <a:graphic>
          <a:graphicData uri="http://schemas.openxmlformats.org/drawingml/2006/table">
            <a:tbl>
              <a:tblPr firstRow="1" bandRow="1">
                <a:tableStyleId>{2A488322-F2BA-4B5B-9748-0D474271808F}</a:tableStyleId>
              </a:tblPr>
              <a:tblGrid>
                <a:gridCol w="1997481">
                  <a:extLst>
                    <a:ext uri="{9D8B030D-6E8A-4147-A177-3AD203B41FA5}">
                      <a16:colId xmlns:a16="http://schemas.microsoft.com/office/drawing/2014/main" val="137183045"/>
                    </a:ext>
                  </a:extLst>
                </a:gridCol>
                <a:gridCol w="3258589">
                  <a:extLst>
                    <a:ext uri="{9D8B030D-6E8A-4147-A177-3AD203B41FA5}">
                      <a16:colId xmlns:a16="http://schemas.microsoft.com/office/drawing/2014/main" val="1719205396"/>
                    </a:ext>
                  </a:extLst>
                </a:gridCol>
                <a:gridCol w="3141863">
                  <a:extLst>
                    <a:ext uri="{9D8B030D-6E8A-4147-A177-3AD203B41FA5}">
                      <a16:colId xmlns:a16="http://schemas.microsoft.com/office/drawing/2014/main" val="1077552022"/>
                    </a:ext>
                  </a:extLst>
                </a:gridCol>
                <a:gridCol w="2799311">
                  <a:extLst>
                    <a:ext uri="{9D8B030D-6E8A-4147-A177-3AD203B41FA5}">
                      <a16:colId xmlns:a16="http://schemas.microsoft.com/office/drawing/2014/main" val="451040510"/>
                    </a:ext>
                  </a:extLst>
                </a:gridCol>
              </a:tblGrid>
              <a:tr h="431573">
                <a:tc>
                  <a:txBody>
                    <a:bodyPr/>
                    <a:lstStyle/>
                    <a:p>
                      <a:pPr algn="ctr"/>
                      <a:r>
                        <a:rPr lang="en-US" sz="1400" dirty="0">
                          <a:latin typeface="Baskerville Old Face" panose="02020602080505020303" pitchFamily="18" charset="0"/>
                        </a:rPr>
                        <a:t>Former</a:t>
                      </a:r>
                      <a:r>
                        <a:rPr lang="en-US" sz="1400" baseline="0" dirty="0">
                          <a:latin typeface="Baskerville Old Face" panose="02020602080505020303" pitchFamily="18" charset="0"/>
                        </a:rPr>
                        <a:t> Community </a:t>
                      </a:r>
                      <a:endParaRPr lang="en-US" sz="1400" dirty="0">
                        <a:latin typeface="Baskerville Old Face" panose="02020602080505020303" pitchFamily="18" charset="0"/>
                      </a:endParaRPr>
                    </a:p>
                  </a:txBody>
                  <a:tcPr/>
                </a:tc>
                <a:tc>
                  <a:txBody>
                    <a:bodyPr/>
                    <a:lstStyle/>
                    <a:p>
                      <a:pPr algn="ctr"/>
                      <a:r>
                        <a:rPr lang="en-US" sz="1400" dirty="0">
                          <a:latin typeface="Baskerville Old Face" panose="02020602080505020303" pitchFamily="18" charset="0"/>
                        </a:rPr>
                        <a:t>New Community Name, if applicable</a:t>
                      </a:r>
                    </a:p>
                  </a:txBody>
                  <a:tcPr/>
                </a:tc>
                <a:tc>
                  <a:txBody>
                    <a:bodyPr/>
                    <a:lstStyle/>
                    <a:p>
                      <a:pPr algn="ctr"/>
                      <a:r>
                        <a:rPr lang="en-US" sz="1400" dirty="0">
                          <a:latin typeface="Baskerville Old Face" panose="02020602080505020303" pitchFamily="18" charset="0"/>
                        </a:rPr>
                        <a:t>Preservation Strategy</a:t>
                      </a:r>
                    </a:p>
                  </a:txBody>
                  <a:tcPr/>
                </a:tc>
                <a:tc>
                  <a:txBody>
                    <a:bodyPr/>
                    <a:lstStyle/>
                    <a:p>
                      <a:pPr algn="ctr"/>
                      <a:r>
                        <a:rPr lang="en-US" sz="1400" baseline="0" dirty="0">
                          <a:latin typeface="Baskerville Old Face" panose="02020602080505020303" pitchFamily="18" charset="0"/>
                        </a:rPr>
                        <a:t>Number of Preserved </a:t>
                      </a:r>
                      <a:r>
                        <a:rPr lang="en-US" sz="1400" dirty="0">
                          <a:latin typeface="Baskerville Old Face" panose="02020602080505020303" pitchFamily="18" charset="0"/>
                        </a:rPr>
                        <a:t>Units</a:t>
                      </a:r>
                    </a:p>
                  </a:txBody>
                  <a:tcPr/>
                </a:tc>
                <a:extLst>
                  <a:ext uri="{0D108BD9-81ED-4DB2-BD59-A6C34878D82A}">
                    <a16:rowId xmlns:a16="http://schemas.microsoft.com/office/drawing/2014/main" val="640299359"/>
                  </a:ext>
                </a:extLst>
              </a:tr>
              <a:tr h="304640">
                <a:tc>
                  <a:txBody>
                    <a:bodyPr/>
                    <a:lstStyle/>
                    <a:p>
                      <a:r>
                        <a:rPr lang="en-US" sz="1100" dirty="0">
                          <a:latin typeface="Baskerville Old Face" panose="02020602080505020303" pitchFamily="18" charset="0"/>
                        </a:rPr>
                        <a:t>Fred</a:t>
                      </a:r>
                      <a:r>
                        <a:rPr lang="en-US" sz="1100" baseline="0" dirty="0">
                          <a:latin typeface="Baskerville Old Face" panose="02020602080505020303" pitchFamily="18" charset="0"/>
                        </a:rPr>
                        <a:t> Wessels Homes</a:t>
                      </a:r>
                      <a:endParaRPr lang="en-US" sz="1100" dirty="0">
                        <a:latin typeface="Baskerville Old Face" panose="02020602080505020303" pitchFamily="18" charset="0"/>
                      </a:endParaRPr>
                    </a:p>
                  </a:txBody>
                  <a:tcPr/>
                </a:tc>
                <a:tc>
                  <a:txBody>
                    <a:bodyPr/>
                    <a:lstStyle/>
                    <a:p>
                      <a:pPr algn="ctr"/>
                      <a:r>
                        <a:rPr lang="en-US" sz="1100" dirty="0">
                          <a:latin typeface="Baskerville Old Face" panose="02020602080505020303" pitchFamily="18" charset="0"/>
                        </a:rPr>
                        <a:t>River Pointe I</a:t>
                      </a:r>
                    </a:p>
                  </a:txBody>
                  <a:tcPr/>
                </a:tc>
                <a:tc>
                  <a:txBody>
                    <a:bodyPr/>
                    <a:lstStyle/>
                    <a:p>
                      <a:pPr algn="ctr"/>
                      <a:r>
                        <a:rPr lang="en-US" sz="1100" dirty="0">
                          <a:latin typeface="Baskerville Old Face" panose="02020602080505020303" pitchFamily="18" charset="0"/>
                        </a:rPr>
                        <a:t>Rental Assistance Demonstration (RAD) – conversion from PH to Section 8</a:t>
                      </a:r>
                      <a:r>
                        <a:rPr lang="en-US" sz="1100" baseline="0" dirty="0">
                          <a:latin typeface="Baskerville Old Face" panose="02020602080505020303" pitchFamily="18" charset="0"/>
                        </a:rPr>
                        <a:t> PBRA, 2016</a:t>
                      </a:r>
                      <a:endParaRPr lang="en-US" sz="1100" dirty="0">
                        <a:latin typeface="Baskerville Old Face" panose="02020602080505020303" pitchFamily="18" charset="0"/>
                      </a:endParaRPr>
                    </a:p>
                  </a:txBody>
                  <a:tcPr/>
                </a:tc>
                <a:tc>
                  <a:txBody>
                    <a:bodyPr/>
                    <a:lstStyle/>
                    <a:p>
                      <a:pPr algn="ctr"/>
                      <a:r>
                        <a:rPr lang="en-US" sz="1100" dirty="0">
                          <a:latin typeface="Baskerville Old Face" panose="02020602080505020303" pitchFamily="18" charset="0"/>
                        </a:rPr>
                        <a:t>206</a:t>
                      </a:r>
                    </a:p>
                  </a:txBody>
                  <a:tcPr/>
                </a:tc>
                <a:extLst>
                  <a:ext uri="{0D108BD9-81ED-4DB2-BD59-A6C34878D82A}">
                    <a16:rowId xmlns:a16="http://schemas.microsoft.com/office/drawing/2014/main" val="2193319419"/>
                  </a:ext>
                </a:extLst>
              </a:tr>
              <a:tr h="304640">
                <a:tc>
                  <a:txBody>
                    <a:bodyPr/>
                    <a:lstStyle/>
                    <a:p>
                      <a:r>
                        <a:rPr lang="en-US" sz="1100" dirty="0">
                          <a:latin typeface="Baskerville Old Face" panose="02020602080505020303" pitchFamily="18" charset="0"/>
                        </a:rPr>
                        <a:t>Edgar</a:t>
                      </a:r>
                      <a:r>
                        <a:rPr lang="en-US" sz="1100" baseline="0" dirty="0">
                          <a:latin typeface="Baskerville Old Face" panose="02020602080505020303" pitchFamily="18" charset="0"/>
                        </a:rPr>
                        <a:t> Blackshear Homes</a:t>
                      </a:r>
                      <a:endParaRPr lang="en-US" sz="1100" dirty="0">
                        <a:latin typeface="Baskerville Old Face" panose="02020602080505020303" pitchFamily="18" charset="0"/>
                      </a:endParaRPr>
                    </a:p>
                  </a:txBody>
                  <a:tcPr/>
                </a:tc>
                <a:tc>
                  <a:txBody>
                    <a:bodyPr/>
                    <a:lstStyle/>
                    <a:p>
                      <a:pPr algn="ctr"/>
                      <a:r>
                        <a:rPr lang="en-US" sz="1100" dirty="0">
                          <a:latin typeface="Baskerville Old Face" panose="02020602080505020303" pitchFamily="18" charset="0"/>
                        </a:rPr>
                        <a:t>River Pointe II</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Baskerville Old Face" panose="02020602080505020303" pitchFamily="18" charset="0"/>
                        </a:rPr>
                        <a:t>Rental Assistance Demonstration (RAD) – conversion from PH to Section 8</a:t>
                      </a:r>
                      <a:r>
                        <a:rPr lang="en-US" sz="1100" baseline="0" dirty="0">
                          <a:latin typeface="Baskerville Old Face" panose="02020602080505020303" pitchFamily="18" charset="0"/>
                        </a:rPr>
                        <a:t> PBRA, 2016</a:t>
                      </a:r>
                      <a:endParaRPr lang="en-US" sz="1100" dirty="0">
                        <a:latin typeface="Baskerville Old Face" panose="02020602080505020303" pitchFamily="18" charset="0"/>
                      </a:endParaRPr>
                    </a:p>
                  </a:txBody>
                  <a:tcPr/>
                </a:tc>
                <a:tc>
                  <a:txBody>
                    <a:bodyPr/>
                    <a:lstStyle/>
                    <a:p>
                      <a:pPr algn="ctr"/>
                      <a:r>
                        <a:rPr lang="en-US" sz="1100" dirty="0">
                          <a:latin typeface="Baskerville Old Face" panose="02020602080505020303" pitchFamily="18" charset="0"/>
                        </a:rPr>
                        <a:t>74</a:t>
                      </a:r>
                    </a:p>
                  </a:txBody>
                  <a:tcPr/>
                </a:tc>
                <a:extLst>
                  <a:ext uri="{0D108BD9-81ED-4DB2-BD59-A6C34878D82A}">
                    <a16:rowId xmlns:a16="http://schemas.microsoft.com/office/drawing/2014/main" val="1523744843"/>
                  </a:ext>
                </a:extLst>
              </a:tr>
              <a:tr h="304640">
                <a:tc>
                  <a:txBody>
                    <a:bodyPr/>
                    <a:lstStyle/>
                    <a:p>
                      <a:r>
                        <a:rPr lang="en-US" sz="1100" dirty="0">
                          <a:latin typeface="Baskerville Old Face" panose="02020602080505020303" pitchFamily="18" charset="0"/>
                        </a:rPr>
                        <a:t>Herbert</a:t>
                      </a:r>
                      <a:r>
                        <a:rPr lang="en-US" sz="1100" baseline="0" dirty="0">
                          <a:latin typeface="Baskerville Old Face" panose="02020602080505020303" pitchFamily="18" charset="0"/>
                        </a:rPr>
                        <a:t> Kayton Homes</a:t>
                      </a:r>
                      <a:endParaRPr lang="en-US" sz="1100" dirty="0">
                        <a:latin typeface="Baskerville Old Face" panose="02020602080505020303" pitchFamily="18" charset="0"/>
                      </a:endParaRPr>
                    </a:p>
                  </a:txBody>
                  <a:tcPr/>
                </a:tc>
                <a:tc>
                  <a:txBody>
                    <a:bodyPr/>
                    <a:lstStyle/>
                    <a:p>
                      <a:pPr algn="ctr"/>
                      <a:r>
                        <a:rPr lang="en-US" sz="1100" dirty="0">
                          <a:latin typeface="Baskerville Old Face" panose="02020602080505020303" pitchFamily="18" charset="0"/>
                        </a:rPr>
                        <a:t>N/A</a:t>
                      </a:r>
                      <a:r>
                        <a:rPr lang="en-US" sz="1100" baseline="0" dirty="0">
                          <a:latin typeface="Baskerville Old Face" panose="02020602080505020303" pitchFamily="18" charset="0"/>
                        </a:rPr>
                        <a:t> - same</a:t>
                      </a:r>
                      <a:endParaRPr lang="en-US" sz="1100" dirty="0">
                        <a:latin typeface="Baskerville Old Face" panose="02020602080505020303"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Baskerville Old Face" panose="02020602080505020303" pitchFamily="18" charset="0"/>
                        </a:rPr>
                        <a:t>Rental Assistance Demonstration (RAD) – conversion from PH to Section 8</a:t>
                      </a:r>
                      <a:r>
                        <a:rPr lang="en-US" sz="1100" baseline="0" dirty="0">
                          <a:latin typeface="Baskerville Old Face" panose="02020602080505020303" pitchFamily="18" charset="0"/>
                        </a:rPr>
                        <a:t> PBV, 2018</a:t>
                      </a:r>
                      <a:endParaRPr lang="en-US" sz="1100" dirty="0">
                        <a:latin typeface="Baskerville Old Face" panose="02020602080505020303" pitchFamily="18" charset="0"/>
                      </a:endParaRPr>
                    </a:p>
                  </a:txBody>
                  <a:tcPr/>
                </a:tc>
                <a:tc>
                  <a:txBody>
                    <a:bodyPr/>
                    <a:lstStyle/>
                    <a:p>
                      <a:pPr algn="ctr"/>
                      <a:r>
                        <a:rPr lang="en-US" sz="1100" dirty="0">
                          <a:latin typeface="Baskerville Old Face" panose="02020602080505020303" pitchFamily="18" charset="0"/>
                        </a:rPr>
                        <a:t>163 </a:t>
                      </a:r>
                    </a:p>
                  </a:txBody>
                  <a:tcPr/>
                </a:tc>
                <a:extLst>
                  <a:ext uri="{0D108BD9-81ED-4DB2-BD59-A6C34878D82A}">
                    <a16:rowId xmlns:a16="http://schemas.microsoft.com/office/drawing/2014/main" val="3791680619"/>
                  </a:ext>
                </a:extLst>
              </a:tr>
              <a:tr h="304640">
                <a:tc>
                  <a:txBody>
                    <a:bodyPr/>
                    <a:lstStyle/>
                    <a:p>
                      <a:r>
                        <a:rPr lang="en-US" sz="1100" dirty="0">
                          <a:latin typeface="Baskerville Old Face" panose="02020602080505020303" pitchFamily="18" charset="0"/>
                        </a:rPr>
                        <a:t>Yamacraw Village</a:t>
                      </a:r>
                    </a:p>
                  </a:txBody>
                  <a:tcPr/>
                </a:tc>
                <a:tc>
                  <a:txBody>
                    <a:bodyPr/>
                    <a:lstStyle/>
                    <a:p>
                      <a:pPr algn="ctr"/>
                      <a:r>
                        <a:rPr lang="en-US" sz="1100" dirty="0">
                          <a:latin typeface="Baskerville Old Face" panose="02020602080505020303" pitchFamily="18" charset="0"/>
                        </a:rPr>
                        <a:t>N/A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Baskerville Old Face" panose="02020602080505020303" pitchFamily="18" charset="0"/>
                        </a:rPr>
                        <a:t>Maintenance under PH – slated for </a:t>
                      </a:r>
                      <a:r>
                        <a:rPr lang="en-US" sz="1100" u="sng" dirty="0">
                          <a:latin typeface="Baskerville Old Face" panose="02020602080505020303" pitchFamily="18" charset="0"/>
                        </a:rPr>
                        <a:t>Demolition &amp; Redevelopment</a:t>
                      </a:r>
                    </a:p>
                  </a:txBody>
                  <a:tcPr/>
                </a:tc>
                <a:tc>
                  <a:txBody>
                    <a:bodyPr/>
                    <a:lstStyle/>
                    <a:p>
                      <a:pPr algn="ctr"/>
                      <a:r>
                        <a:rPr lang="en-US" sz="1100" dirty="0">
                          <a:latin typeface="Baskerville Old Face" panose="02020602080505020303" pitchFamily="18" charset="0"/>
                        </a:rPr>
                        <a:t>315</a:t>
                      </a:r>
                    </a:p>
                  </a:txBody>
                  <a:tcPr/>
                </a:tc>
                <a:extLst>
                  <a:ext uri="{0D108BD9-81ED-4DB2-BD59-A6C34878D82A}">
                    <a16:rowId xmlns:a16="http://schemas.microsoft.com/office/drawing/2014/main" val="2990656841"/>
                  </a:ext>
                </a:extLst>
              </a:tr>
              <a:tr h="304640">
                <a:tc>
                  <a:txBody>
                    <a:bodyPr/>
                    <a:lstStyle/>
                    <a:p>
                      <a:r>
                        <a:rPr lang="en-US" sz="1100" dirty="0">
                          <a:latin typeface="Baskerville Old Face" panose="02020602080505020303" pitchFamily="18" charset="0"/>
                        </a:rPr>
                        <a:t>Simon Frazier Homes</a:t>
                      </a:r>
                    </a:p>
                  </a:txBody>
                  <a:tcPr/>
                </a:tc>
                <a:tc>
                  <a:txBody>
                    <a:bodyPr/>
                    <a:lstStyle/>
                    <a:p>
                      <a:pPr algn="ctr"/>
                      <a:r>
                        <a:rPr lang="en-US" sz="1100" dirty="0">
                          <a:latin typeface="Baskerville Old Face" panose="02020602080505020303" pitchFamily="18" charset="0"/>
                        </a:rPr>
                        <a:t>N/A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Baskerville Old Face" panose="02020602080505020303" pitchFamily="18" charset="0"/>
                        </a:rPr>
                        <a:t>Maintenance under PH – under analysis for Repositioning</a:t>
                      </a:r>
                    </a:p>
                  </a:txBody>
                  <a:tcPr/>
                </a:tc>
                <a:tc>
                  <a:txBody>
                    <a:bodyPr/>
                    <a:lstStyle/>
                    <a:p>
                      <a:pPr algn="ctr"/>
                      <a:r>
                        <a:rPr lang="en-US" sz="1100" dirty="0">
                          <a:latin typeface="Baskerville Old Face" panose="02020602080505020303" pitchFamily="18" charset="0"/>
                        </a:rPr>
                        <a:t>236</a:t>
                      </a:r>
                    </a:p>
                  </a:txBody>
                  <a:tcPr/>
                </a:tc>
                <a:extLst>
                  <a:ext uri="{0D108BD9-81ED-4DB2-BD59-A6C34878D82A}">
                    <a16:rowId xmlns:a16="http://schemas.microsoft.com/office/drawing/2014/main" val="2414030228"/>
                  </a:ext>
                </a:extLst>
              </a:tr>
              <a:tr h="304640">
                <a:tc>
                  <a:txBody>
                    <a:bodyPr/>
                    <a:lstStyle/>
                    <a:p>
                      <a:r>
                        <a:rPr lang="en-US" sz="1100" dirty="0">
                          <a:latin typeface="Baskerville Old Face" panose="02020602080505020303" pitchFamily="18" charset="0"/>
                        </a:rPr>
                        <a:t>Horace Stillwell Towers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Baskerville Old Face" panose="02020602080505020303" pitchFamily="18" charset="0"/>
                        </a:rPr>
                        <a:t>N/A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Baskerville Old Face" panose="02020602080505020303" pitchFamily="18" charset="0"/>
                        </a:rPr>
                        <a:t>Maintenance under PH – under analysis for Repositioning</a:t>
                      </a:r>
                    </a:p>
                  </a:txBody>
                  <a:tcPr/>
                </a:tc>
                <a:tc>
                  <a:txBody>
                    <a:bodyPr/>
                    <a:lstStyle/>
                    <a:p>
                      <a:pPr algn="ctr"/>
                      <a:r>
                        <a:rPr lang="en-US" sz="1100" dirty="0">
                          <a:latin typeface="Baskerville Old Face" panose="02020602080505020303" pitchFamily="18" charset="0"/>
                        </a:rPr>
                        <a:t>210</a:t>
                      </a:r>
                    </a:p>
                  </a:txBody>
                  <a:tcPr/>
                </a:tc>
                <a:extLst>
                  <a:ext uri="{0D108BD9-81ED-4DB2-BD59-A6C34878D82A}">
                    <a16:rowId xmlns:a16="http://schemas.microsoft.com/office/drawing/2014/main" val="2378357240"/>
                  </a:ext>
                </a:extLst>
              </a:tr>
              <a:tr h="304640">
                <a:tc>
                  <a:txBody>
                    <a:bodyPr/>
                    <a:lstStyle/>
                    <a:p>
                      <a:r>
                        <a:rPr lang="en-US" sz="1100" dirty="0">
                          <a:latin typeface="Baskerville Old Face" panose="02020602080505020303" pitchFamily="18" charset="0"/>
                        </a:rPr>
                        <a:t>Pickens Patterson Terrace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Baskerville Old Face" panose="02020602080505020303" pitchFamily="18" charset="0"/>
                        </a:rPr>
                        <a:t>N/A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Baskerville Old Face" panose="02020602080505020303" pitchFamily="18" charset="0"/>
                        </a:rPr>
                        <a:t>Maintenance under PH – under analysis for Repositioning</a:t>
                      </a:r>
                    </a:p>
                  </a:txBody>
                  <a:tcPr/>
                </a:tc>
                <a:tc>
                  <a:txBody>
                    <a:bodyPr/>
                    <a:lstStyle/>
                    <a:p>
                      <a:pPr algn="ctr"/>
                      <a:r>
                        <a:rPr lang="en-US" sz="1100" dirty="0">
                          <a:latin typeface="Baskerville Old Face" panose="02020602080505020303" pitchFamily="18" charset="0"/>
                        </a:rPr>
                        <a:t>76</a:t>
                      </a:r>
                    </a:p>
                  </a:txBody>
                  <a:tcPr/>
                </a:tc>
                <a:extLst>
                  <a:ext uri="{0D108BD9-81ED-4DB2-BD59-A6C34878D82A}">
                    <a16:rowId xmlns:a16="http://schemas.microsoft.com/office/drawing/2014/main" val="3065327480"/>
                  </a:ext>
                </a:extLst>
              </a:tr>
              <a:tr h="304640">
                <a:tc>
                  <a:txBody>
                    <a:bodyPr/>
                    <a:lstStyle/>
                    <a:p>
                      <a:r>
                        <a:rPr lang="en-US" sz="1100" dirty="0">
                          <a:latin typeface="Baskerville Old Face" panose="02020602080505020303" pitchFamily="18" charset="0"/>
                        </a:rPr>
                        <a:t>Single Family Homes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Baskerville Old Face" panose="02020602080505020303" pitchFamily="18" charset="0"/>
                        </a:rPr>
                        <a:t>N/A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Baskerville Old Face" panose="02020602080505020303" pitchFamily="18" charset="0"/>
                        </a:rPr>
                        <a:t>Maintenance under PH – under analysis for Repositioning</a:t>
                      </a:r>
                    </a:p>
                  </a:txBody>
                  <a:tcPr/>
                </a:tc>
                <a:tc>
                  <a:txBody>
                    <a:bodyPr/>
                    <a:lstStyle/>
                    <a:p>
                      <a:pPr algn="ctr"/>
                      <a:r>
                        <a:rPr lang="en-US" sz="1100" dirty="0">
                          <a:latin typeface="Baskerville Old Face" panose="02020602080505020303" pitchFamily="18" charset="0"/>
                        </a:rPr>
                        <a:t>60</a:t>
                      </a:r>
                    </a:p>
                  </a:txBody>
                  <a:tcPr/>
                </a:tc>
                <a:extLst>
                  <a:ext uri="{0D108BD9-81ED-4DB2-BD59-A6C34878D82A}">
                    <a16:rowId xmlns:a16="http://schemas.microsoft.com/office/drawing/2014/main" val="1790238885"/>
                  </a:ext>
                </a:extLst>
              </a:tr>
              <a:tr h="304640">
                <a:tc>
                  <a:txBody>
                    <a:bodyPr/>
                    <a:lstStyle/>
                    <a:p>
                      <a:r>
                        <a:rPr lang="en-US" sz="1100" dirty="0">
                          <a:latin typeface="Baskerville Old Face" panose="02020602080505020303" pitchFamily="18" charset="0"/>
                        </a:rPr>
                        <a:t>Rose of Sharon Apartments</a:t>
                      </a:r>
                    </a:p>
                  </a:txBody>
                  <a:tcPr/>
                </a:tc>
                <a:tc>
                  <a:txBody>
                    <a:bodyPr/>
                    <a:lstStyle/>
                    <a:p>
                      <a:pPr algn="ctr"/>
                      <a:r>
                        <a:rPr lang="en-US" sz="1100" dirty="0">
                          <a:latin typeface="Baskerville Old Face" panose="02020602080505020303" pitchFamily="18" charset="0"/>
                        </a:rPr>
                        <a:t>N/A - same</a:t>
                      </a:r>
                    </a:p>
                  </a:txBody>
                  <a:tcPr/>
                </a:tc>
                <a:tc>
                  <a:txBody>
                    <a:bodyPr/>
                    <a:lstStyle/>
                    <a:p>
                      <a:pPr algn="ctr"/>
                      <a:r>
                        <a:rPr lang="en-US" sz="1100" dirty="0">
                          <a:latin typeface="Baskerville Old Face" panose="02020602080505020303" pitchFamily="18" charset="0"/>
                        </a:rPr>
                        <a:t>HAS bond issuance, 2006</a:t>
                      </a:r>
                    </a:p>
                  </a:txBody>
                  <a:tcPr/>
                </a:tc>
                <a:tc>
                  <a:txBody>
                    <a:bodyPr/>
                    <a:lstStyle/>
                    <a:p>
                      <a:pPr algn="ctr"/>
                      <a:r>
                        <a:rPr lang="en-US" sz="1100" dirty="0">
                          <a:latin typeface="Baskerville Old Face" panose="02020602080505020303" pitchFamily="18" charset="0"/>
                        </a:rPr>
                        <a:t>217</a:t>
                      </a:r>
                    </a:p>
                  </a:txBody>
                  <a:tcPr/>
                </a:tc>
                <a:extLst>
                  <a:ext uri="{0D108BD9-81ED-4DB2-BD59-A6C34878D82A}">
                    <a16:rowId xmlns:a16="http://schemas.microsoft.com/office/drawing/2014/main" val="432637919"/>
                  </a:ext>
                </a:extLst>
              </a:tr>
              <a:tr h="304640">
                <a:tc>
                  <a:txBody>
                    <a:bodyPr/>
                    <a:lstStyle/>
                    <a:p>
                      <a:r>
                        <a:rPr lang="en-US" sz="1100" dirty="0">
                          <a:latin typeface="Baskerville Old Face" panose="02020602080505020303" pitchFamily="18" charset="0"/>
                        </a:rPr>
                        <a:t>Westlake Apartments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Baskerville Old Face" panose="02020602080505020303" pitchFamily="18" charset="0"/>
                        </a:rPr>
                        <a:t>N/A - same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Baskerville Old Face" panose="02020602080505020303" pitchFamily="18" charset="0"/>
                        </a:rPr>
                        <a:t>HAS bond issuance, 2019</a:t>
                      </a:r>
                    </a:p>
                  </a:txBody>
                  <a:tcPr/>
                </a:tc>
                <a:tc>
                  <a:txBody>
                    <a:bodyPr/>
                    <a:lstStyle/>
                    <a:p>
                      <a:pPr algn="ctr"/>
                      <a:r>
                        <a:rPr lang="en-US" sz="1100" dirty="0">
                          <a:latin typeface="Baskerville Old Face" panose="02020602080505020303" pitchFamily="18" charset="0"/>
                        </a:rPr>
                        <a:t>100</a:t>
                      </a:r>
                    </a:p>
                  </a:txBody>
                  <a:tcPr/>
                </a:tc>
                <a:extLst>
                  <a:ext uri="{0D108BD9-81ED-4DB2-BD59-A6C34878D82A}">
                    <a16:rowId xmlns:a16="http://schemas.microsoft.com/office/drawing/2014/main" val="3899538857"/>
                  </a:ext>
                </a:extLst>
              </a:tr>
              <a:tr h="304640">
                <a:tc>
                  <a:txBody>
                    <a:bodyPr/>
                    <a:lstStyle/>
                    <a:p>
                      <a:r>
                        <a:rPr lang="en-US" sz="1100" dirty="0">
                          <a:latin typeface="Baskerville Old Face" panose="02020602080505020303" pitchFamily="18" charset="0"/>
                        </a:rPr>
                        <a:t>Ponderosa Apartments</a:t>
                      </a:r>
                    </a:p>
                  </a:txBody>
                  <a:tcPr/>
                </a:tc>
                <a:tc>
                  <a:txBody>
                    <a:bodyPr/>
                    <a:lstStyle/>
                    <a:p>
                      <a:pPr algn="ctr"/>
                      <a:r>
                        <a:rPr lang="en-US" sz="1100" dirty="0">
                          <a:latin typeface="Baskerville Old Face" panose="02020602080505020303" pitchFamily="18" charset="0"/>
                        </a:rPr>
                        <a:t>Paradise Savannah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Baskerville Old Face" panose="02020602080505020303" pitchFamily="18" charset="0"/>
                        </a:rPr>
                        <a:t>HAS bond issuance, 2020</a:t>
                      </a:r>
                    </a:p>
                  </a:txBody>
                  <a:tcPr/>
                </a:tc>
                <a:tc>
                  <a:txBody>
                    <a:bodyPr/>
                    <a:lstStyle/>
                    <a:p>
                      <a:pPr algn="ctr"/>
                      <a:r>
                        <a:rPr lang="en-US" sz="1100" dirty="0">
                          <a:latin typeface="Baskerville Old Face" panose="02020602080505020303" pitchFamily="18" charset="0"/>
                        </a:rPr>
                        <a:t>56</a:t>
                      </a:r>
                    </a:p>
                  </a:txBody>
                  <a:tcPr/>
                </a:tc>
                <a:extLst>
                  <a:ext uri="{0D108BD9-81ED-4DB2-BD59-A6C34878D82A}">
                    <a16:rowId xmlns:a16="http://schemas.microsoft.com/office/drawing/2014/main" val="3817141104"/>
                  </a:ext>
                </a:extLst>
              </a:tr>
              <a:tr h="304640">
                <a:tc>
                  <a:txBody>
                    <a:bodyPr/>
                    <a:lstStyle/>
                    <a:p>
                      <a:r>
                        <a:rPr lang="en-US" sz="1100" dirty="0">
                          <a:latin typeface="Baskerville Old Face" panose="02020602080505020303" pitchFamily="18" charset="0"/>
                        </a:rPr>
                        <a:t>SNAP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Baskerville Old Face" panose="02020602080505020303" pitchFamily="18" charset="0"/>
                        </a:rPr>
                        <a:t>N/A - same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Baskerville Old Face" panose="02020602080505020303" pitchFamily="18" charset="0"/>
                        </a:rPr>
                        <a:t>HAS bond issuance, 2020</a:t>
                      </a:r>
                    </a:p>
                  </a:txBody>
                  <a:tcPr/>
                </a:tc>
                <a:tc>
                  <a:txBody>
                    <a:bodyPr/>
                    <a:lstStyle/>
                    <a:p>
                      <a:pPr algn="ctr"/>
                      <a:r>
                        <a:rPr lang="en-US" sz="1100" dirty="0">
                          <a:latin typeface="Baskerville Old Face" panose="02020602080505020303" pitchFamily="18" charset="0"/>
                        </a:rPr>
                        <a:t>233</a:t>
                      </a:r>
                    </a:p>
                  </a:txBody>
                  <a:tcPr/>
                </a:tc>
                <a:extLst>
                  <a:ext uri="{0D108BD9-81ED-4DB2-BD59-A6C34878D82A}">
                    <a16:rowId xmlns:a16="http://schemas.microsoft.com/office/drawing/2014/main" val="3548522213"/>
                  </a:ext>
                </a:extLst>
              </a:tr>
              <a:tr h="304640">
                <a:tc>
                  <a:txBody>
                    <a:bodyPr/>
                    <a:lstStyle/>
                    <a:p>
                      <a:r>
                        <a:rPr lang="en-US" sz="1100" dirty="0">
                          <a:latin typeface="Baskerville Old Face" panose="02020602080505020303" pitchFamily="18" charset="0"/>
                        </a:rPr>
                        <a:t>Savannah Summit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Baskerville Old Face" panose="02020602080505020303" pitchFamily="18" charset="0"/>
                        </a:rPr>
                        <a:t>N/A - same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Baskerville Old Face" panose="02020602080505020303" pitchFamily="18" charset="0"/>
                        </a:rPr>
                        <a:t>HAS bond issuance, 2021</a:t>
                      </a:r>
                    </a:p>
                  </a:txBody>
                  <a:tcPr/>
                </a:tc>
                <a:tc>
                  <a:txBody>
                    <a:bodyPr/>
                    <a:lstStyle/>
                    <a:p>
                      <a:pPr algn="ctr"/>
                      <a:r>
                        <a:rPr lang="en-US" sz="1100" dirty="0">
                          <a:latin typeface="Baskerville Old Face" panose="02020602080505020303" pitchFamily="18" charset="0"/>
                        </a:rPr>
                        <a:t>138</a:t>
                      </a:r>
                    </a:p>
                  </a:txBody>
                  <a:tcPr/>
                </a:tc>
                <a:extLst>
                  <a:ext uri="{0D108BD9-81ED-4DB2-BD59-A6C34878D82A}">
                    <a16:rowId xmlns:a16="http://schemas.microsoft.com/office/drawing/2014/main" val="2650584922"/>
                  </a:ext>
                </a:extLst>
              </a:tr>
              <a:tr h="304640">
                <a:tc>
                  <a:txBody>
                    <a:bodyPr/>
                    <a:lstStyle/>
                    <a:p>
                      <a:endParaRPr lang="en-US" sz="1100" dirty="0"/>
                    </a:p>
                  </a:txBody>
                  <a:tcPr/>
                </a:tc>
                <a:tc>
                  <a:txBody>
                    <a:bodyPr/>
                    <a:lstStyle/>
                    <a:p>
                      <a:endParaRPr 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Baskerville Old Face" panose="02020602080505020303" pitchFamily="18" charset="0"/>
                        </a:rPr>
                        <a:t>                     TOTAL</a:t>
                      </a:r>
                      <a:r>
                        <a:rPr lang="en-US" sz="1100" baseline="0" dirty="0">
                          <a:latin typeface="Baskerville Old Face" panose="02020602080505020303" pitchFamily="18" charset="0"/>
                        </a:rPr>
                        <a:t> PRESERVED UNITS</a:t>
                      </a:r>
                      <a:endParaRPr lang="en-US" sz="1100" dirty="0">
                        <a:latin typeface="Baskerville Old Face" panose="02020602080505020303" pitchFamily="18" charset="0"/>
                      </a:endParaRPr>
                    </a:p>
                  </a:txBody>
                  <a:tcPr/>
                </a:tc>
                <a:tc>
                  <a:txBody>
                    <a:bodyPr/>
                    <a:lstStyle/>
                    <a:p>
                      <a:endParaRPr lang="en-US" sz="1100" dirty="0"/>
                    </a:p>
                  </a:txBody>
                  <a:tcPr/>
                </a:tc>
                <a:extLst>
                  <a:ext uri="{0D108BD9-81ED-4DB2-BD59-A6C34878D82A}">
                    <a16:rowId xmlns:a16="http://schemas.microsoft.com/office/drawing/2014/main" val="388365502"/>
                  </a:ext>
                </a:extLst>
              </a:tr>
            </a:tbl>
          </a:graphicData>
        </a:graphic>
      </p:graphicFrame>
      <p:sp>
        <p:nvSpPr>
          <p:cNvPr id="5" name="Wave 4"/>
          <p:cNvSpPr/>
          <p:nvPr/>
        </p:nvSpPr>
        <p:spPr>
          <a:xfrm>
            <a:off x="9734204" y="6397273"/>
            <a:ext cx="1005840" cy="375355"/>
          </a:xfrm>
          <a:prstGeom prst="wave">
            <a:avLst/>
          </a:prstGeom>
          <a:solidFill>
            <a:schemeClr val="accent5">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latin typeface="Baskerville Old Face" panose="02020602080505020303" pitchFamily="18" charset="0"/>
              </a:rPr>
              <a:t>2,084</a:t>
            </a:r>
          </a:p>
        </p:txBody>
      </p:sp>
      <p:sp>
        <p:nvSpPr>
          <p:cNvPr id="6" name="Slide Number Placeholder 5"/>
          <p:cNvSpPr>
            <a:spLocks noGrp="1"/>
          </p:cNvSpPr>
          <p:nvPr>
            <p:ph type="sldNum" sz="quarter" idx="12"/>
          </p:nvPr>
        </p:nvSpPr>
        <p:spPr>
          <a:xfrm>
            <a:off x="11905836" y="6497669"/>
            <a:ext cx="155931" cy="295111"/>
          </a:xfrm>
        </p:spPr>
        <p:txBody>
          <a:bodyPr/>
          <a:lstStyle/>
          <a:p>
            <a:fld id="{913406C4-B35D-41BE-B452-86592B260827}" type="slidenum">
              <a:rPr lang="en-US" sz="900" smtClean="0">
                <a:latin typeface="Baskerville Old Face" panose="02020602080505020303" pitchFamily="18" charset="0"/>
              </a:rPr>
              <a:t>7</a:t>
            </a:fld>
            <a:endParaRPr lang="en-US" sz="900" dirty="0">
              <a:latin typeface="Baskerville Old Face" panose="02020602080505020303" pitchFamily="18" charset="0"/>
            </a:endParaRPr>
          </a:p>
        </p:txBody>
      </p:sp>
      <p:sp>
        <p:nvSpPr>
          <p:cNvPr id="7" name="Right Arrow 6"/>
          <p:cNvSpPr/>
          <p:nvPr/>
        </p:nvSpPr>
        <p:spPr>
          <a:xfrm>
            <a:off x="8559891" y="6557940"/>
            <a:ext cx="656706" cy="174567"/>
          </a:xfrm>
          <a:prstGeom prst="rightArrow">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35528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4730" y="296852"/>
            <a:ext cx="9784080" cy="1508760"/>
          </a:xfrm>
        </p:spPr>
        <p:txBody>
          <a:bodyPr>
            <a:normAutofit/>
          </a:bodyPr>
          <a:lstStyle/>
          <a:p>
            <a:pPr algn="ctr"/>
            <a:r>
              <a:rPr lang="en-US" sz="3200" dirty="0">
                <a:latin typeface="Baskerville Old Face" panose="02020602080505020303" pitchFamily="18" charset="0"/>
              </a:rPr>
              <a:t>Measuring current impact</a:t>
            </a:r>
          </a:p>
        </p:txBody>
      </p:sp>
      <p:sp>
        <p:nvSpPr>
          <p:cNvPr id="4" name="Slide Number Placeholder 3"/>
          <p:cNvSpPr>
            <a:spLocks noGrp="1"/>
          </p:cNvSpPr>
          <p:nvPr>
            <p:ph type="sldNum" sz="quarter" idx="12"/>
          </p:nvPr>
        </p:nvSpPr>
        <p:spPr>
          <a:xfrm>
            <a:off x="11939087" y="6464419"/>
            <a:ext cx="180869" cy="302142"/>
          </a:xfrm>
        </p:spPr>
        <p:txBody>
          <a:bodyPr/>
          <a:lstStyle/>
          <a:p>
            <a:fld id="{913406C4-B35D-41BE-B452-86592B260827}" type="slidenum">
              <a:rPr lang="en-US" sz="900" smtClean="0">
                <a:latin typeface="Baskerville Old Face" panose="02020602080505020303" pitchFamily="18" charset="0"/>
              </a:rPr>
              <a:t>8</a:t>
            </a:fld>
            <a:endParaRPr lang="en-US" sz="900" dirty="0">
              <a:latin typeface="Baskerville Old Face" panose="02020602080505020303"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862489844"/>
              </p:ext>
            </p:extLst>
          </p:nvPr>
        </p:nvGraphicFramePr>
        <p:xfrm>
          <a:off x="2704289" y="2307395"/>
          <a:ext cx="6522837" cy="3901440"/>
        </p:xfrm>
        <a:graphic>
          <a:graphicData uri="http://schemas.openxmlformats.org/drawingml/2006/table">
            <a:tbl>
              <a:tblPr firstRow="1" bandRow="1">
                <a:tableStyleId>{16D9F66E-5EB9-4882-86FB-DCBF35E3C3E4}</a:tableStyleId>
              </a:tblPr>
              <a:tblGrid>
                <a:gridCol w="6522837">
                  <a:extLst>
                    <a:ext uri="{9D8B030D-6E8A-4147-A177-3AD203B41FA5}">
                      <a16:colId xmlns:a16="http://schemas.microsoft.com/office/drawing/2014/main" val="1898836108"/>
                    </a:ext>
                  </a:extLst>
                </a:gridCol>
              </a:tblGrid>
              <a:tr h="568896">
                <a:tc>
                  <a:txBody>
                    <a:bodyPr/>
                    <a:lstStyle/>
                    <a:p>
                      <a:pPr algn="ctr"/>
                      <a:r>
                        <a:rPr lang="en-US" sz="3200" b="1" dirty="0">
                          <a:latin typeface="Baskerville Old Face" panose="02020602080505020303" pitchFamily="18" charset="0"/>
                        </a:rPr>
                        <a:t>1,668</a:t>
                      </a:r>
                      <a:r>
                        <a:rPr lang="en-US" sz="3200" b="1" baseline="0" dirty="0">
                          <a:latin typeface="Baskerville Old Face" panose="02020602080505020303" pitchFamily="18" charset="0"/>
                        </a:rPr>
                        <a:t> new units</a:t>
                      </a:r>
                      <a:endParaRPr lang="en-US" sz="3200" b="1" dirty="0">
                        <a:latin typeface="Baskerville Old Face" panose="02020602080505020303" pitchFamily="18" charset="0"/>
                      </a:endParaRPr>
                    </a:p>
                  </a:txBody>
                  <a:tcPr/>
                </a:tc>
                <a:extLst>
                  <a:ext uri="{0D108BD9-81ED-4DB2-BD59-A6C34878D82A}">
                    <a16:rowId xmlns:a16="http://schemas.microsoft.com/office/drawing/2014/main" val="3238630045"/>
                  </a:ext>
                </a:extLst>
              </a:tr>
              <a:tr h="568896">
                <a:tc>
                  <a:txBody>
                    <a:bodyPr/>
                    <a:lstStyle/>
                    <a:p>
                      <a:pPr algn="ctr"/>
                      <a:r>
                        <a:rPr lang="en-US" sz="3200" b="1" dirty="0">
                          <a:latin typeface="Baskerville Old Face" panose="02020602080505020303" pitchFamily="18" charset="0"/>
                        </a:rPr>
                        <a:t>2,084 preserved units</a:t>
                      </a:r>
                    </a:p>
                  </a:txBody>
                  <a:tcPr/>
                </a:tc>
                <a:extLst>
                  <a:ext uri="{0D108BD9-81ED-4DB2-BD59-A6C34878D82A}">
                    <a16:rowId xmlns:a16="http://schemas.microsoft.com/office/drawing/2014/main" val="3020347707"/>
                  </a:ext>
                </a:extLst>
              </a:tr>
              <a:tr h="568896">
                <a:tc>
                  <a:txBody>
                    <a:bodyPr/>
                    <a:lstStyle/>
                    <a:p>
                      <a:pPr algn="ctr"/>
                      <a:r>
                        <a:rPr lang="en-US" sz="3200" b="1" dirty="0">
                          <a:latin typeface="Baskerville Old Face" panose="02020602080505020303" pitchFamily="18" charset="0"/>
                        </a:rPr>
                        <a:t>2,891 Voucher</a:t>
                      </a:r>
                      <a:r>
                        <a:rPr lang="en-US" sz="3200" b="1" baseline="0" dirty="0">
                          <a:latin typeface="Baskerville Old Face" panose="02020602080505020303" pitchFamily="18" charset="0"/>
                        </a:rPr>
                        <a:t> holders </a:t>
                      </a:r>
                      <a:endParaRPr lang="en-US" sz="3200" b="1" dirty="0">
                        <a:latin typeface="Baskerville Old Face" panose="02020602080505020303" pitchFamily="18" charset="0"/>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9091764"/>
                  </a:ext>
                </a:extLst>
              </a:tr>
              <a:tr h="981867">
                <a:tc>
                  <a:txBody>
                    <a:bodyPr/>
                    <a:lstStyle/>
                    <a:p>
                      <a:endParaRPr lang="en-US" sz="3200" b="1" dirty="0"/>
                    </a:p>
                    <a:p>
                      <a:pPr algn="ctr"/>
                      <a:r>
                        <a:rPr lang="en-US" sz="3200" b="1" dirty="0">
                          <a:latin typeface="Baskerville Old Face" panose="02020602080505020303" pitchFamily="18" charset="0"/>
                        </a:rPr>
                        <a:t>  Total =</a:t>
                      </a:r>
                      <a:r>
                        <a:rPr lang="en-US" sz="3200" b="1" baseline="0" dirty="0">
                          <a:latin typeface="Baskerville Old Face" panose="02020602080505020303" pitchFamily="18" charset="0"/>
                        </a:rPr>
                        <a:t> 6,643 households</a:t>
                      </a:r>
                    </a:p>
                    <a:p>
                      <a:pPr algn="ctr"/>
                      <a:endParaRPr lang="en-US" sz="3200" b="1" baseline="0" dirty="0">
                        <a:latin typeface="Baskerville Old Face" panose="02020602080505020303" pitchFamily="18" charset="0"/>
                      </a:endParaRPr>
                    </a:p>
                    <a:p>
                      <a:pPr algn="ctr"/>
                      <a:r>
                        <a:rPr lang="en-US" sz="2000" b="1" baseline="0" dirty="0">
                          <a:latin typeface="Baskerville Old Face" panose="02020602080505020303" pitchFamily="18" charset="0"/>
                        </a:rPr>
                        <a:t>(or 26,572 housed persons, considering an average of four persons per household)</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70891675"/>
                  </a:ext>
                </a:extLst>
              </a:tr>
            </a:tbl>
          </a:graphicData>
        </a:graphic>
      </p:graphicFrame>
      <p:cxnSp>
        <p:nvCxnSpPr>
          <p:cNvPr id="13" name="Straight Connector 12"/>
          <p:cNvCxnSpPr/>
          <p:nvPr/>
        </p:nvCxnSpPr>
        <p:spPr>
          <a:xfrm>
            <a:off x="2914936" y="4039985"/>
            <a:ext cx="6101542" cy="8313"/>
          </a:xfrm>
          <a:prstGeom prst="line">
            <a:avLst/>
          </a:prstGeom>
          <a:ln w="57150">
            <a:solidFill>
              <a:schemeClr val="tx2">
                <a:lumMod val="1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536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36417" y="284176"/>
            <a:ext cx="9784080" cy="1508760"/>
          </a:xfrm>
        </p:spPr>
        <p:txBody>
          <a:bodyPr>
            <a:normAutofit/>
          </a:bodyPr>
          <a:lstStyle/>
          <a:p>
            <a:pPr algn="ctr"/>
            <a:r>
              <a:rPr lang="en-US" sz="2800" dirty="0">
                <a:latin typeface="Baskerville Old Face" panose="02020602080505020303" pitchFamily="18" charset="0"/>
              </a:rPr>
              <a:t>East savannah gateway </a:t>
            </a:r>
            <a:br>
              <a:rPr lang="en-US" sz="2800" dirty="0">
                <a:latin typeface="Baskerville Old Face" panose="02020602080505020303" pitchFamily="18" charset="0"/>
              </a:rPr>
            </a:br>
            <a:r>
              <a:rPr lang="en-US" sz="2800" dirty="0">
                <a:latin typeface="Baskerville Old Face" panose="02020602080505020303" pitchFamily="18" charset="0"/>
              </a:rPr>
              <a:t>redevelopment summary</a:t>
            </a:r>
          </a:p>
        </p:txBody>
      </p:sp>
      <p:sp>
        <p:nvSpPr>
          <p:cNvPr id="2" name="Slide Number Placeholder 1"/>
          <p:cNvSpPr>
            <a:spLocks noGrp="1"/>
          </p:cNvSpPr>
          <p:nvPr>
            <p:ph type="sldNum" sz="quarter" idx="12"/>
          </p:nvPr>
        </p:nvSpPr>
        <p:spPr>
          <a:xfrm>
            <a:off x="11922462" y="6447792"/>
            <a:ext cx="189182" cy="310455"/>
          </a:xfrm>
        </p:spPr>
        <p:txBody>
          <a:bodyPr/>
          <a:lstStyle/>
          <a:p>
            <a:fld id="{913406C4-B35D-41BE-B452-86592B260827}" type="slidenum">
              <a:rPr lang="en-US" sz="900" smtClean="0">
                <a:latin typeface="Baskerville Old Face" panose="02020602080505020303" pitchFamily="18" charset="0"/>
              </a:rPr>
              <a:t>9</a:t>
            </a:fld>
            <a:endParaRPr lang="en-US" sz="900" dirty="0">
              <a:latin typeface="Baskerville Old Face" panose="02020602080505020303" pitchFamily="18" charset="0"/>
            </a:endParaRPr>
          </a:p>
        </p:txBody>
      </p:sp>
      <p:sp>
        <p:nvSpPr>
          <p:cNvPr id="7" name="TextBox 6"/>
          <p:cNvSpPr txBox="1"/>
          <p:nvPr/>
        </p:nvSpPr>
        <p:spPr>
          <a:xfrm>
            <a:off x="1489706" y="2037704"/>
            <a:ext cx="9258650" cy="1323439"/>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pPr algn="ctr"/>
            <a:r>
              <a:rPr lang="en-US" sz="2000" b="1" dirty="0">
                <a:solidFill>
                  <a:schemeClr val="tx2">
                    <a:lumMod val="10000"/>
                  </a:schemeClr>
                </a:solidFill>
                <a:effectLst>
                  <a:outerShdw blurRad="38100" dist="38100" dir="2700000" algn="tl">
                    <a:srgbClr val="000000">
                      <a:alpha val="43137"/>
                    </a:srgbClr>
                  </a:outerShdw>
                </a:effectLst>
                <a:latin typeface="Baskerville Old Face" panose="02020602080505020303" pitchFamily="18" charset="0"/>
              </a:rPr>
              <a:t>172</a:t>
            </a:r>
            <a:r>
              <a:rPr lang="en-US" sz="2000" dirty="0">
                <a:solidFill>
                  <a:schemeClr val="tx2">
                    <a:lumMod val="10000"/>
                  </a:schemeClr>
                </a:solidFill>
                <a:latin typeface="Baskerville Old Face" panose="02020602080505020303" pitchFamily="18" charset="0"/>
              </a:rPr>
              <a:t> units built on Hitch footprint (The View at Oglethorpe I and II)</a:t>
            </a:r>
          </a:p>
          <a:p>
            <a:pPr algn="ctr"/>
            <a:r>
              <a:rPr lang="en-US" sz="2000" b="1" dirty="0">
                <a:solidFill>
                  <a:schemeClr val="tx2">
                    <a:lumMod val="10000"/>
                  </a:schemeClr>
                </a:solidFill>
                <a:effectLst>
                  <a:outerShdw blurRad="38100" dist="38100" dir="2700000" algn="tl">
                    <a:srgbClr val="000000">
                      <a:alpha val="43137"/>
                    </a:srgbClr>
                  </a:outerShdw>
                </a:effectLst>
                <a:latin typeface="Baskerville Old Face" panose="02020602080505020303" pitchFamily="18" charset="0"/>
              </a:rPr>
              <a:t>327</a:t>
            </a:r>
            <a:r>
              <a:rPr lang="en-US" sz="2000" dirty="0">
                <a:solidFill>
                  <a:schemeClr val="tx2">
                    <a:lumMod val="10000"/>
                  </a:schemeClr>
                </a:solidFill>
                <a:latin typeface="Baskerville Old Face" panose="02020602080505020303" pitchFamily="18" charset="0"/>
              </a:rPr>
              <a:t> units proposed on vacant land of former Hitch, Wessels and Blackshear sites</a:t>
            </a:r>
          </a:p>
          <a:p>
            <a:pPr algn="ctr"/>
            <a:endParaRPr lang="en-US" sz="2000" dirty="0">
              <a:solidFill>
                <a:schemeClr val="tx2">
                  <a:lumMod val="10000"/>
                </a:schemeClr>
              </a:solidFill>
              <a:latin typeface="Baskerville Old Face" panose="02020602080505020303" pitchFamily="18" charset="0"/>
            </a:endParaRPr>
          </a:p>
          <a:p>
            <a:pPr algn="ctr"/>
            <a:r>
              <a:rPr lang="en-US" sz="2000" dirty="0">
                <a:solidFill>
                  <a:schemeClr val="tx2">
                    <a:lumMod val="10000"/>
                  </a:schemeClr>
                </a:solidFill>
                <a:latin typeface="Baskerville Old Face" panose="02020602080505020303" pitchFamily="18" charset="0"/>
              </a:rPr>
              <a:t> = Total of </a:t>
            </a:r>
            <a:r>
              <a:rPr lang="en-US" sz="2000" b="1" dirty="0">
                <a:solidFill>
                  <a:schemeClr val="tx2">
                    <a:lumMod val="10000"/>
                  </a:schemeClr>
                </a:solidFill>
                <a:effectLst>
                  <a:outerShdw blurRad="38100" dist="38100" dir="2700000" algn="tl">
                    <a:srgbClr val="000000">
                      <a:alpha val="43137"/>
                    </a:srgbClr>
                  </a:outerShdw>
                </a:effectLst>
                <a:latin typeface="Baskerville Old Face" panose="02020602080505020303" pitchFamily="18" charset="0"/>
              </a:rPr>
              <a:t>499 new </a:t>
            </a:r>
            <a:r>
              <a:rPr lang="en-US" sz="2000" dirty="0">
                <a:solidFill>
                  <a:schemeClr val="tx2">
                    <a:lumMod val="10000"/>
                  </a:schemeClr>
                </a:solidFill>
                <a:latin typeface="Baskerville Old Face" panose="02020602080505020303" pitchFamily="18" charset="0"/>
              </a:rPr>
              <a:t>units</a:t>
            </a:r>
            <a:endParaRPr lang="en-US" dirty="0">
              <a:solidFill>
                <a:schemeClr val="tx2">
                  <a:lumMod val="10000"/>
                </a:schemeClr>
              </a:solidFill>
              <a:latin typeface="Baskerville Old Face" panose="02020602080505020303" pitchFamily="18" charset="0"/>
            </a:endParaRPr>
          </a:p>
        </p:txBody>
      </p:sp>
      <p:sp>
        <p:nvSpPr>
          <p:cNvPr id="11" name="TextBox 10"/>
          <p:cNvSpPr txBox="1"/>
          <p:nvPr/>
        </p:nvSpPr>
        <p:spPr>
          <a:xfrm>
            <a:off x="2935256" y="3432920"/>
            <a:ext cx="6367551" cy="3170099"/>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pPr algn="ctr"/>
            <a:r>
              <a:rPr lang="en-US" sz="2000" b="1" dirty="0">
                <a:solidFill>
                  <a:schemeClr val="tx2">
                    <a:lumMod val="10000"/>
                  </a:schemeClr>
                </a:solidFill>
                <a:effectLst>
                  <a:outerShdw blurRad="38100" dist="38100" dir="2700000" algn="tl">
                    <a:srgbClr val="000000">
                      <a:alpha val="43137"/>
                    </a:srgbClr>
                  </a:outerShdw>
                </a:effectLst>
                <a:latin typeface="Baskerville Old Face" panose="02020602080505020303" pitchFamily="18" charset="0"/>
              </a:rPr>
              <a:t>Additionally, a portion of the Hitch site is under a ground lease for development of the following:</a:t>
            </a:r>
          </a:p>
          <a:p>
            <a:pPr algn="ctr"/>
            <a:endParaRPr lang="en-US" sz="2000" b="1" dirty="0">
              <a:solidFill>
                <a:schemeClr val="tx2">
                  <a:lumMod val="10000"/>
                </a:schemeClr>
              </a:solidFill>
              <a:effectLst>
                <a:outerShdw blurRad="38100" dist="38100" dir="2700000" algn="tl">
                  <a:srgbClr val="000000">
                    <a:alpha val="43137"/>
                  </a:srgbClr>
                </a:outerShdw>
              </a:effectLst>
              <a:latin typeface="Baskerville Old Face" panose="02020602080505020303" pitchFamily="18" charset="0"/>
            </a:endParaRPr>
          </a:p>
          <a:p>
            <a:pPr algn="ctr"/>
            <a:r>
              <a:rPr lang="en-US" sz="2000" dirty="0">
                <a:solidFill>
                  <a:schemeClr val="tx2">
                    <a:lumMod val="10000"/>
                  </a:schemeClr>
                </a:solidFill>
                <a:effectLst>
                  <a:outerShdw blurRad="38100" dist="38100" dir="2700000" algn="tl">
                    <a:srgbClr val="000000">
                      <a:alpha val="43137"/>
                    </a:srgbClr>
                  </a:outerShdw>
                </a:effectLst>
                <a:latin typeface="Baskerville Old Face" panose="02020602080505020303" pitchFamily="18" charset="0"/>
              </a:rPr>
              <a:t>Early </a:t>
            </a:r>
            <a:r>
              <a:rPr lang="en-US" sz="2000" dirty="0" err="1">
                <a:solidFill>
                  <a:schemeClr val="tx2">
                    <a:lumMod val="10000"/>
                  </a:schemeClr>
                </a:solidFill>
                <a:effectLst>
                  <a:outerShdw blurRad="38100" dist="38100" dir="2700000" algn="tl">
                    <a:srgbClr val="000000">
                      <a:alpha val="43137"/>
                    </a:srgbClr>
                  </a:outerShdw>
                </a:effectLst>
                <a:latin typeface="Baskerville Old Face" panose="02020602080505020303" pitchFamily="18" charset="0"/>
              </a:rPr>
              <a:t>Early</a:t>
            </a:r>
            <a:r>
              <a:rPr lang="en-US" sz="2000" dirty="0">
                <a:solidFill>
                  <a:schemeClr val="tx2">
                    <a:lumMod val="10000"/>
                  </a:schemeClr>
                </a:solidFill>
                <a:effectLst>
                  <a:outerShdw blurRad="38100" dist="38100" dir="2700000" algn="tl">
                    <a:srgbClr val="000000">
                      <a:alpha val="43137"/>
                    </a:srgbClr>
                  </a:outerShdw>
                </a:effectLst>
                <a:latin typeface="Baskerville Old Face" panose="02020602080505020303" pitchFamily="18" charset="0"/>
              </a:rPr>
              <a:t> Learning Center</a:t>
            </a:r>
          </a:p>
          <a:p>
            <a:pPr algn="ctr"/>
            <a:endParaRPr lang="en-US" sz="2000" dirty="0">
              <a:solidFill>
                <a:schemeClr val="tx2">
                  <a:lumMod val="10000"/>
                </a:schemeClr>
              </a:solidFill>
              <a:effectLst>
                <a:outerShdw blurRad="38100" dist="38100" dir="2700000" algn="tl">
                  <a:srgbClr val="000000">
                    <a:alpha val="43137"/>
                  </a:srgbClr>
                </a:outerShdw>
              </a:effectLst>
              <a:latin typeface="Baskerville Old Face" panose="02020602080505020303" pitchFamily="18" charset="0"/>
            </a:endParaRPr>
          </a:p>
          <a:p>
            <a:pPr algn="ctr"/>
            <a:r>
              <a:rPr lang="en-US" sz="2000" dirty="0">
                <a:solidFill>
                  <a:schemeClr val="tx2">
                    <a:lumMod val="10000"/>
                  </a:schemeClr>
                </a:solidFill>
                <a:effectLst>
                  <a:outerShdw blurRad="38100" dist="38100" dir="2700000" algn="tl">
                    <a:srgbClr val="000000">
                      <a:alpha val="43137"/>
                    </a:srgbClr>
                  </a:outerShdw>
                </a:effectLst>
                <a:latin typeface="Baskerville Old Face" panose="02020602080505020303" pitchFamily="18" charset="0"/>
              </a:rPr>
              <a:t>Library </a:t>
            </a:r>
          </a:p>
          <a:p>
            <a:pPr algn="ctr"/>
            <a:r>
              <a:rPr lang="en-US" sz="2000" dirty="0">
                <a:solidFill>
                  <a:schemeClr val="tx2">
                    <a:lumMod val="10000"/>
                  </a:schemeClr>
                </a:solidFill>
                <a:effectLst>
                  <a:outerShdw blurRad="38100" dist="38100" dir="2700000" algn="tl">
                    <a:srgbClr val="000000">
                      <a:alpha val="43137"/>
                    </a:srgbClr>
                  </a:outerShdw>
                </a:effectLst>
                <a:latin typeface="Baskerville Old Face" panose="02020602080505020303" pitchFamily="18" charset="0"/>
              </a:rPr>
              <a:t> </a:t>
            </a:r>
          </a:p>
          <a:p>
            <a:pPr algn="ctr"/>
            <a:r>
              <a:rPr lang="en-US" sz="2000" dirty="0">
                <a:solidFill>
                  <a:schemeClr val="tx2">
                    <a:lumMod val="10000"/>
                  </a:schemeClr>
                </a:solidFill>
                <a:effectLst>
                  <a:outerShdw blurRad="38100" dist="38100" dir="2700000" algn="tl">
                    <a:srgbClr val="000000">
                      <a:alpha val="43137"/>
                    </a:srgbClr>
                  </a:outerShdw>
                </a:effectLst>
                <a:latin typeface="Baskerville Old Face" panose="02020602080505020303" pitchFamily="18" charset="0"/>
              </a:rPr>
              <a:t>Recreation Facility (YMCA) </a:t>
            </a:r>
          </a:p>
          <a:p>
            <a:pPr algn="ctr"/>
            <a:endParaRPr lang="en-US" sz="2000" dirty="0">
              <a:solidFill>
                <a:schemeClr val="tx2">
                  <a:lumMod val="10000"/>
                </a:schemeClr>
              </a:solidFill>
              <a:effectLst>
                <a:outerShdw blurRad="38100" dist="38100" dir="2700000" algn="tl">
                  <a:srgbClr val="000000">
                    <a:alpha val="43137"/>
                  </a:srgbClr>
                </a:outerShdw>
              </a:effectLst>
              <a:latin typeface="Baskerville Old Face" panose="02020602080505020303" pitchFamily="18" charset="0"/>
            </a:endParaRPr>
          </a:p>
          <a:p>
            <a:pPr algn="ctr"/>
            <a:r>
              <a:rPr lang="en-US" sz="2000" dirty="0">
                <a:solidFill>
                  <a:schemeClr val="tx2">
                    <a:lumMod val="10000"/>
                  </a:schemeClr>
                </a:solidFill>
                <a:effectLst>
                  <a:outerShdw blurRad="38100" dist="38100" dir="2700000" algn="tl">
                    <a:srgbClr val="000000">
                      <a:alpha val="43137"/>
                    </a:srgbClr>
                  </a:outerShdw>
                </a:effectLst>
                <a:latin typeface="Baskerville Old Face" panose="02020602080505020303" pitchFamily="18" charset="0"/>
              </a:rPr>
              <a:t>Adult Education Facility (Goodwill Excel Center)</a:t>
            </a:r>
          </a:p>
        </p:txBody>
      </p:sp>
      <p:cxnSp>
        <p:nvCxnSpPr>
          <p:cNvPr id="13" name="Straight Connector 12"/>
          <p:cNvCxnSpPr/>
          <p:nvPr/>
        </p:nvCxnSpPr>
        <p:spPr>
          <a:xfrm>
            <a:off x="1718308" y="2876204"/>
            <a:ext cx="8620298" cy="16625"/>
          </a:xfrm>
          <a:prstGeom prst="line">
            <a:avLst/>
          </a:prstGeom>
          <a:ln w="28575">
            <a:solidFill>
              <a:schemeClr val="tx2">
                <a:lumMod val="1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6896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Banded</Template>
  <TotalTime>2249</TotalTime>
  <Words>1832</Words>
  <Application>Microsoft Office PowerPoint</Application>
  <PresentationFormat>Widescreen</PresentationFormat>
  <Paragraphs>359</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Baskerville Old Face</vt:lpstr>
      <vt:lpstr>Calibri</vt:lpstr>
      <vt:lpstr>Corbel</vt:lpstr>
      <vt:lpstr>French Script MT</vt:lpstr>
      <vt:lpstr>Times New Roman</vt:lpstr>
      <vt:lpstr>Wingdings</vt:lpstr>
      <vt:lpstr>Banded</vt:lpstr>
      <vt:lpstr>Savannah City Council Workshop Earline W. Davis, Executive director  March 24, 2022</vt:lpstr>
      <vt:lpstr>Housing Authority of savannah</vt:lpstr>
      <vt:lpstr>HAS provides housing assistance through a diverse portfolio of affordable housing programs </vt:lpstr>
      <vt:lpstr>HAS provides housing assistance through a diverse portfolio of affordable housing programs </vt:lpstr>
      <vt:lpstr>HAS Former public housing communities  2002 – 2018 inventory removals</vt:lpstr>
      <vt:lpstr>The redevelopment of public housing communities  and issuance of bonds</vt:lpstr>
      <vt:lpstr>PRESERVING affordable housing  through the STRATEGIC UTILIZATION OF CAPITAL FUNDS, THE CONVERSION OF PUBLIC HOUSING COMMUNITIES TO PROJECT-BASED ASSISTANCE (SECTION 8),  AND ISSUANCE OF BONDS FOR RENOVATION OF AFFORDABLE COMMUNITIES</vt:lpstr>
      <vt:lpstr>Measuring current impact</vt:lpstr>
      <vt:lpstr>East savannah gateway  redevelopment summary</vt:lpstr>
      <vt:lpstr>Yamacraw village: Eligible for demolition slated for redevelopment    </vt:lpstr>
      <vt:lpstr>Yamacraw village: Eligible for demolition slated for redevelopment    </vt:lpstr>
      <vt:lpstr>Yamacraw village: Eligible for demolition slated for redevelopment    </vt:lpstr>
      <vt:lpstr>PowerPoint Presentation</vt:lpstr>
      <vt:lpstr>Breaking-down ‘affordability’  into two scenarios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City Council Workshop Earline Davis, Executive director  March 24, 2022</dc:title>
  <dc:creator>Rafaella Nutini</dc:creator>
  <cp:lastModifiedBy>Myriam Baker</cp:lastModifiedBy>
  <cp:revision>135</cp:revision>
  <cp:lastPrinted>2022-03-18T20:33:53Z</cp:lastPrinted>
  <dcterms:created xsi:type="dcterms:W3CDTF">2022-03-14T16:24:15Z</dcterms:created>
  <dcterms:modified xsi:type="dcterms:W3CDTF">2022-03-23T20:54:28Z</dcterms:modified>
</cp:coreProperties>
</file>