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BDCEB-0AA4-45D8-8A5B-BE2859647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37B25-B66E-44B7-81EB-80164F5AD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D6C79-8229-44E4-AE81-67B417DF0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08C5-2A9B-430F-921C-58C71320538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88DB6-9042-42D7-800A-48D81711B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E1D7C-C901-408B-B443-108EA332E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A583-6FED-4EF2-80D2-9ADEDD6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1D040-048E-4B7A-89D3-129E782CC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5F3F15-C2ED-423C-8E8C-F59C5E39F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842B8-B722-4ABF-9D8E-9378E2660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08C5-2A9B-430F-921C-58C71320538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106E8-72DF-4CAC-BBC7-691E97BB7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99649-99C2-47EB-8E26-EC4AF91C0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A583-6FED-4EF2-80D2-9ADEDD6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5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F3A6E1-AF05-40E8-91F9-80DEE6FAAA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388605-4468-4FC2-BC97-2C86A40B6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48938-F0CC-420F-916D-F2D7F8E79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08C5-2A9B-430F-921C-58C71320538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2386E-B69C-4522-B761-8AFCD7E80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29892-36DE-4DD9-BC7C-D012C711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A583-6FED-4EF2-80D2-9ADEDD6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3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001CE-B75A-4801-B17D-9093D1020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E2D46-E73A-42A8-ACBE-2E425C4BB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5055E-FA23-41C8-9C4A-DDC300424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08C5-2A9B-430F-921C-58C71320538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CF37D-74FC-4903-90BA-7A65428E9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5346E-829C-47F5-8440-C6C6BDF5A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A583-6FED-4EF2-80D2-9ADEDD6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4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08CFD-D88C-4C66-805D-73F6AF62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428C9-E6E6-4C6B-A7A4-99AAB4772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1A421-FFD2-4E7D-A373-AC176C3CD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08C5-2A9B-430F-921C-58C71320538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395B1-53FD-4AD0-8484-BD92D5D6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401E3-7BD7-42C5-86AE-911029733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A583-6FED-4EF2-80D2-9ADEDD6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4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250BC-299D-4D81-AC42-5BA321719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C1137-0137-4498-8230-4C068C94B3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9C0F6-B7B0-472F-82D4-F30DB4CEA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C1E04E-5AE2-4E7A-A498-C14B1703C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08C5-2A9B-430F-921C-58C71320538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F2F03-1067-4469-A99C-FBA536CB0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482CF-AD24-4DD2-BC24-6E9D8B32B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A583-6FED-4EF2-80D2-9ADEDD6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8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DB741-F6AC-43BD-A1A1-D4D72CBF0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6CACB-8C18-4722-866B-4B12981F5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16DD45-637B-4A47-B20B-B223E4BE1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2E1FA7-192D-484F-B4F1-9D2C1A895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D34DDE-1DDC-466E-8A78-83CB5C8B6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C3BD49-93E9-451C-BB37-0FA0CFB7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08C5-2A9B-430F-921C-58C71320538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D79B8E-3A63-4BC3-AE56-EFB4CA469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87B7FB-7E6F-4D88-8FCA-BF067B8D1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A583-6FED-4EF2-80D2-9ADEDD6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81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FDD66-0C3A-48CF-9378-111C0BCB9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4E0ACD-D03B-4AFA-8267-16093759A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08C5-2A9B-430F-921C-58C71320538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54AF0-2C35-4854-9061-DE7A1F2C2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12BE64-7E60-46F9-A10F-E6E0DBBA3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A583-6FED-4EF2-80D2-9ADEDD6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9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D5DC4B-2A57-4193-AAA3-58CAE0608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08C5-2A9B-430F-921C-58C71320538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A0C5B0-25F5-4B8E-B3EF-46EC6A10C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8D363-ACE4-4F58-A6AD-F605461CD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A583-6FED-4EF2-80D2-9ADEDD6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1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7D9CF-1E18-42C2-8145-1E773BC66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EF55B-3214-4C05-A8B6-2860117CD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7133A-65AD-4E9D-ADA7-880A583AE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7AF08-895B-416C-B2E5-1107CFA6C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08C5-2A9B-430F-921C-58C71320538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4504E-3C1B-4B4D-9D48-B4FEB1FD6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5C5450-D7AC-4369-860F-C6FF39166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A583-6FED-4EF2-80D2-9ADEDD6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5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F463F-C68C-41EC-8737-630F17CC9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73E56A-9738-4F75-B93A-ACFCD1235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90B76-7617-49CD-956D-96720A6D0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2570F-4214-435B-BE61-BD4E45D74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08C5-2A9B-430F-921C-58C71320538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C2C35-D2AC-402B-B979-F2C3D2FA1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A579D-C8E6-462D-AD4E-4280F8E1B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A583-6FED-4EF2-80D2-9ADEDD6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0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277EEB-C1DA-4391-8511-58840A5C0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275B2-3A2C-4C5C-A6AC-75623C5FD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71505-D08A-4C9F-91DA-741F6A3DE9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808C5-2A9B-430F-921C-58C71320538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8A01B-DFE2-4ED4-999E-690FEC6E9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9C31E-D896-4CEC-9258-8773417227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FA583-6FED-4EF2-80D2-9ADEDD6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0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69D582-1F37-4FED-875C-16BDA9E86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2020 Property Tax Millage Rate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6985D9-26E5-48FF-9DFC-D38DDF3BE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822" y="2433556"/>
            <a:ext cx="6553545" cy="199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79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168A2-83D7-4E7A-AB3F-1A7FFC1BC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Taxes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73043-67D7-48B1-9088-729DAC1C2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General Fund’s largest revenue source</a:t>
            </a:r>
          </a:p>
          <a:p>
            <a:pPr lvl="1"/>
            <a:r>
              <a:rPr lang="en-US" dirty="0"/>
              <a:t>36.8% of the 2020 adopted budget</a:t>
            </a:r>
          </a:p>
          <a:p>
            <a:pPr lvl="1"/>
            <a:r>
              <a:rPr lang="en-US" dirty="0"/>
              <a:t>$70,902,615 budgeted for 2020 in collections</a:t>
            </a:r>
          </a:p>
          <a:p>
            <a:pPr lvl="1"/>
            <a:endParaRPr lang="en-US" dirty="0"/>
          </a:p>
          <a:p>
            <a:r>
              <a:rPr lang="en-US" dirty="0"/>
              <a:t>Millage rate applies to:</a:t>
            </a:r>
          </a:p>
          <a:p>
            <a:pPr lvl="1"/>
            <a:r>
              <a:rPr lang="en-US" dirty="0"/>
              <a:t>Real property</a:t>
            </a:r>
          </a:p>
          <a:p>
            <a:pPr lvl="2"/>
            <a:r>
              <a:rPr lang="en-US" dirty="0"/>
              <a:t>Land and buildings</a:t>
            </a:r>
          </a:p>
          <a:p>
            <a:pPr lvl="1"/>
            <a:r>
              <a:rPr lang="en-US" dirty="0"/>
              <a:t>Personal property</a:t>
            </a:r>
          </a:p>
          <a:p>
            <a:pPr lvl="2"/>
            <a:r>
              <a:rPr lang="en-US" dirty="0"/>
              <a:t>Boats, business furniture &amp; fixtures, aircraft,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Public utilities</a:t>
            </a:r>
          </a:p>
          <a:p>
            <a:pPr lvl="2"/>
            <a:r>
              <a:rPr lang="en-US" dirty="0"/>
              <a:t>Airlines, telephone, electric,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Railroad equipment</a:t>
            </a:r>
          </a:p>
        </p:txBody>
      </p:sp>
      <p:pic>
        <p:nvPicPr>
          <p:cNvPr id="1026" name="Picture 2" descr="NJ Has the Highest Real-Estate Property Taxes In The U.S.">
            <a:extLst>
              <a:ext uri="{FF2B5EF4-FFF2-40B4-BE49-F238E27FC236}">
                <a16:creationId xmlns:a16="http://schemas.microsoft.com/office/drawing/2014/main" id="{7617FB25-741D-4219-A176-7575BF714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253" y="3557758"/>
            <a:ext cx="4410695" cy="2935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641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55636-568F-4664-8432-22A544AC1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3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City of Savannah</a:t>
            </a:r>
            <a:br>
              <a:rPr lang="en-US" sz="2800" dirty="0"/>
            </a:br>
            <a:r>
              <a:rPr lang="en-US" sz="2800" dirty="0"/>
              <a:t>Top 10 Largest Property Tax Accounts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C12FE1-B85A-4468-AAEB-28681EE2F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320" y="1326116"/>
            <a:ext cx="8732099" cy="537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336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C5931-45BA-401F-B605-27DD177EF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0" y="292928"/>
            <a:ext cx="10515600" cy="721553"/>
          </a:xfrm>
        </p:spPr>
        <p:txBody>
          <a:bodyPr/>
          <a:lstStyle/>
          <a:p>
            <a:r>
              <a:rPr lang="en-US" dirty="0"/>
              <a:t>2020 Millage Adoption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83D65-35BE-4043-9711-850DE84B2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581" y="1538495"/>
            <a:ext cx="10926419" cy="5185603"/>
          </a:xfrm>
        </p:spPr>
        <p:txBody>
          <a:bodyPr>
            <a:normAutofit/>
          </a:bodyPr>
          <a:lstStyle/>
          <a:p>
            <a:r>
              <a:rPr lang="en-US" dirty="0"/>
              <a:t>2020 Adopted Budget sets a tentative millage rate for budget development purposes (12.856) – December 2019</a:t>
            </a:r>
          </a:p>
          <a:p>
            <a:r>
              <a:rPr lang="en-US" dirty="0"/>
              <a:t>County Assessor’s office completes development of the taxable property tax digest – June 2020</a:t>
            </a:r>
          </a:p>
          <a:p>
            <a:pPr lvl="4"/>
            <a:r>
              <a:rPr lang="en-US" sz="2800" dirty="0">
                <a:highlight>
                  <a:srgbClr val="FFFF00"/>
                </a:highlight>
              </a:rPr>
              <a:t>City of Savannah sets a final millage rate for 2020 and complies with all State of Georgia requirements for adoption – July &amp; August 2020</a:t>
            </a:r>
          </a:p>
          <a:p>
            <a:pPr lvl="4"/>
            <a:r>
              <a:rPr lang="en-US" sz="2800" dirty="0"/>
              <a:t>Second installment property tax bills are issued – September 2020</a:t>
            </a:r>
          </a:p>
          <a:p>
            <a:pPr lvl="4"/>
            <a:r>
              <a:rPr lang="en-US" sz="2800" dirty="0"/>
              <a:t>Second installment property tax bills are due – November 2020</a:t>
            </a:r>
          </a:p>
          <a:p>
            <a:pPr lvl="4"/>
            <a:r>
              <a:rPr lang="en-US" sz="2800" dirty="0"/>
              <a:t>2021 Budget Development – using 2020 adopted millage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A5AF85-6494-44C6-89F0-EAF83D2B2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12584"/>
            <a:ext cx="3021496" cy="226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438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F2DF7C-9C25-42B4-9DC6-1C598DDF2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054" y="270357"/>
            <a:ext cx="10144457" cy="631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320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B9334-1978-4DC8-80C7-30A0C306B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7130"/>
            <a:ext cx="10515600" cy="78781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City of Savannah – 2020 Digest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88B74-DE73-49F4-B689-778796609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788" y="3606615"/>
            <a:ext cx="9644268" cy="282675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Modest growth has occurred each year since 2013, annual average of 3.82%</a:t>
            </a:r>
          </a:p>
          <a:p>
            <a:r>
              <a:rPr lang="en-US" dirty="0"/>
              <a:t>Much of the growth in 2020 is attributable to new construction, $185,712,822</a:t>
            </a:r>
          </a:p>
          <a:p>
            <a:r>
              <a:rPr lang="en-US" dirty="0"/>
              <a:t>2020 digest includes 100% level 1 freeport exemption and exemption of ecommerce fulfillment centers ($2.4 million)</a:t>
            </a:r>
          </a:p>
          <a:p>
            <a:r>
              <a:rPr lang="en-US" dirty="0"/>
              <a:t>Due to COVID19’s economic impacts, the assumed collection rate was reduced for projections from 91% to 86% ($3.5 million)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FF9250-2D97-4CC3-9D18-1163205EFA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88" y="1350888"/>
            <a:ext cx="11252181" cy="179049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801BED-CBFA-4985-A154-23D72544E2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0813" y="4987283"/>
            <a:ext cx="2811187" cy="187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80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0FD28-81DF-422F-B1BC-54AF15153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1" y="418134"/>
            <a:ext cx="10515600" cy="1325563"/>
          </a:xfrm>
        </p:spPr>
        <p:txBody>
          <a:bodyPr/>
          <a:lstStyle/>
          <a:p>
            <a:r>
              <a:rPr lang="en-US" dirty="0"/>
              <a:t>3 Different Property Tax Projections: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C03287-18A5-4382-9080-972C0831BA94}"/>
              </a:ext>
            </a:extLst>
          </p:cNvPr>
          <p:cNvSpPr txBox="1"/>
          <p:nvPr/>
        </p:nvSpPr>
        <p:spPr>
          <a:xfrm>
            <a:off x="239936" y="4598505"/>
            <a:ext cx="71826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*Roll back rate = the rollback property tax millage rate will raise the same amount of property tax revenue in the new year as it did in the prior year.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3A5649-4C24-464F-AA7A-51DF716044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36" y="1886779"/>
            <a:ext cx="11712127" cy="21551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243C25-119E-4F91-83C4-2049378983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0816" y="4248588"/>
            <a:ext cx="3921247" cy="260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82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386A04-1625-428B-BD17-D714CF177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65" y="0"/>
            <a:ext cx="11865665" cy="686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486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273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2020 Property Tax Millage Rate</vt:lpstr>
      <vt:lpstr>Property Taxes</vt:lpstr>
      <vt:lpstr>City of Savannah Top 10 Largest Property Tax Accounts</vt:lpstr>
      <vt:lpstr>2020 Millage Adoption</vt:lpstr>
      <vt:lpstr>PowerPoint Presentation</vt:lpstr>
      <vt:lpstr>City of Savannah – 2020 Digest Results</vt:lpstr>
      <vt:lpstr>3 Different Property Tax Projections: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Property Tax Millage Rate</dc:title>
  <dc:creator>David Maxwell</dc:creator>
  <cp:lastModifiedBy>David Maxwell</cp:lastModifiedBy>
  <cp:revision>25</cp:revision>
  <dcterms:created xsi:type="dcterms:W3CDTF">2020-06-30T14:01:30Z</dcterms:created>
  <dcterms:modified xsi:type="dcterms:W3CDTF">2020-07-02T20:11:49Z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