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Lst>
  <p:notesMasterIdLst>
    <p:notesMasterId r:id="rId15"/>
  </p:notesMasterIdLst>
  <p:sldIdLst>
    <p:sldId id="256" r:id="rId3"/>
    <p:sldId id="276" r:id="rId4"/>
    <p:sldId id="257" r:id="rId5"/>
    <p:sldId id="273" r:id="rId6"/>
    <p:sldId id="259" r:id="rId7"/>
    <p:sldId id="258" r:id="rId8"/>
    <p:sldId id="262" r:id="rId9"/>
    <p:sldId id="261" r:id="rId10"/>
    <p:sldId id="266" r:id="rId11"/>
    <p:sldId id="274" r:id="rId12"/>
    <p:sldId id="270" r:id="rId13"/>
    <p:sldId id="277" r:id="rId14"/>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147522-4E9B-C19F-5A04-DDE8952CDDB1}" name="Emily Davis" initials="ED" userId="S::EDavis@savannahga.gov::5f19b7b0-9c42-4866-a1aa-801236315d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9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AF85A2-A96C-4BE3-A9A2-F9086C4F9104}" v="114" dt="2021-11-22T20:16:52.741"/>
  </p1510:revLst>
</p1510:revInfo>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91001" autoAdjust="0"/>
  </p:normalViewPr>
  <p:slideViewPr>
    <p:cSldViewPr>
      <p:cViewPr varScale="1">
        <p:scale>
          <a:sx n="114" d="100"/>
          <a:sy n="114" d="100"/>
        </p:scale>
        <p:origin x="140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0D2C6D4-DEA4-4D22-BD01-375B2FEB5B86}" type="datetimeFigureOut">
              <a:rPr lang="en-US" smtClean="0"/>
              <a:t>11/23/2021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1ED7CC-C51A-4E5A-8B34-9294EDA555D0}" type="slidenum">
              <a:rPr lang="en-US" smtClean="0"/>
              <a:t>‹#›</a:t>
            </a:fld>
            <a:endParaRPr lang="en-US" dirty="0"/>
          </a:p>
        </p:txBody>
      </p:sp>
    </p:spTree>
    <p:extLst>
      <p:ext uri="{BB962C8B-B14F-4D97-AF65-F5344CB8AC3E}">
        <p14:creationId xmlns:p14="http://schemas.microsoft.com/office/powerpoint/2010/main" val="201375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today to present the City’s draft legislative agenda</a:t>
            </a:r>
          </a:p>
          <a:p>
            <a:r>
              <a:rPr lang="en-US" dirty="0"/>
              <a:t>Each year we </a:t>
            </a:r>
            <a:r>
              <a:rPr lang="en-US" dirty="0" err="1"/>
              <a:t>forumalte</a:t>
            </a:r>
            <a:r>
              <a:rPr lang="en-US" dirty="0"/>
              <a:t> the City’s Legislative Agenda with three primary inputs</a:t>
            </a:r>
          </a:p>
          <a:p>
            <a:pPr marL="228600" indent="-228600">
              <a:buFont typeface="+mj-lt"/>
              <a:buAutoNum type="arabicPeriod"/>
            </a:pPr>
            <a:r>
              <a:rPr lang="en-US" dirty="0"/>
              <a:t>City Council Members Legislatives priorities</a:t>
            </a:r>
          </a:p>
          <a:p>
            <a:pPr marL="228600" indent="-228600">
              <a:buFont typeface="+mj-lt"/>
              <a:buAutoNum type="arabicPeriod"/>
            </a:pPr>
            <a:r>
              <a:rPr lang="en-US" dirty="0"/>
              <a:t>City Staff’s input on state law and </a:t>
            </a:r>
            <a:r>
              <a:rPr lang="en-US" dirty="0" err="1"/>
              <a:t>pocilies</a:t>
            </a:r>
            <a:r>
              <a:rPr lang="en-US" dirty="0"/>
              <a:t> that impact the services they provide</a:t>
            </a:r>
          </a:p>
          <a:p>
            <a:pPr marL="228600" indent="-228600">
              <a:buFont typeface="+mj-lt"/>
              <a:buAutoNum type="arabicPeriod"/>
            </a:pPr>
            <a:r>
              <a:rPr lang="en-US" dirty="0"/>
              <a:t>Consultation with our partners at Georgia Municipal Association of potential opportunities that maybe present.</a:t>
            </a:r>
          </a:p>
        </p:txBody>
      </p:sp>
      <p:sp>
        <p:nvSpPr>
          <p:cNvPr id="4" name="Slide Number Placeholder 3"/>
          <p:cNvSpPr>
            <a:spLocks noGrp="1"/>
          </p:cNvSpPr>
          <p:nvPr>
            <p:ph type="sldNum" sz="quarter" idx="10"/>
          </p:nvPr>
        </p:nvSpPr>
        <p:spPr/>
        <p:txBody>
          <a:bodyPr/>
          <a:lstStyle/>
          <a:p>
            <a:fld id="{421ED7CC-C51A-4E5A-8B34-9294EDA555D0}" type="slidenum">
              <a:rPr lang="en-US" smtClean="0"/>
              <a:t>1</a:t>
            </a:fld>
            <a:endParaRPr lang="en-US" dirty="0"/>
          </a:p>
        </p:txBody>
      </p:sp>
    </p:spTree>
    <p:extLst>
      <p:ext uri="{BB962C8B-B14F-4D97-AF65-F5344CB8AC3E}">
        <p14:creationId xmlns:p14="http://schemas.microsoft.com/office/powerpoint/2010/main" val="404284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ED7CC-C51A-4E5A-8B34-9294EDA555D0}" type="slidenum">
              <a:rPr lang="en-US" smtClean="0"/>
              <a:t>3</a:t>
            </a:fld>
            <a:endParaRPr lang="en-US" dirty="0"/>
          </a:p>
        </p:txBody>
      </p:sp>
    </p:spTree>
    <p:extLst>
      <p:ext uri="{BB962C8B-B14F-4D97-AF65-F5344CB8AC3E}">
        <p14:creationId xmlns:p14="http://schemas.microsoft.com/office/powerpoint/2010/main" val="22445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law passed in 2012 requires all law enforcement agencies in Georgia to auction off most of the guns they confiscate to licensed gun dealers if they cannot return them to the lawful owners. Savannah Police seize hundreds of guns per year. Gun-related violence is the most pressing public safety issue in Savannah today. There are far too many guns on Savannah’s streets and requiring law enforcement to reintroduce confiscated weapons into the community works against the efforts made by our law enforcement professionals.</a:t>
            </a:r>
          </a:p>
          <a:p>
            <a:endParaRPr lang="en-US" dirty="0"/>
          </a:p>
          <a:p>
            <a:r>
              <a:rPr lang="en-US" dirty="0"/>
              <a:t>The City requests that the law be changed to allow local jurisdictions the option to destroy confiscated weapons or sell them at auction.</a:t>
            </a:r>
          </a:p>
          <a:p>
            <a:endParaRPr lang="en-US" dirty="0"/>
          </a:p>
        </p:txBody>
      </p:sp>
      <p:sp>
        <p:nvSpPr>
          <p:cNvPr id="4" name="Slide Number Placeholder 3"/>
          <p:cNvSpPr>
            <a:spLocks noGrp="1"/>
          </p:cNvSpPr>
          <p:nvPr>
            <p:ph type="sldNum" sz="quarter" idx="10"/>
          </p:nvPr>
        </p:nvSpPr>
        <p:spPr/>
        <p:txBody>
          <a:bodyPr/>
          <a:lstStyle/>
          <a:p>
            <a:fld id="{421ED7CC-C51A-4E5A-8B34-9294EDA555D0}" type="slidenum">
              <a:rPr lang="en-US" smtClean="0"/>
              <a:t>4</a:t>
            </a:fld>
            <a:endParaRPr lang="en-US" dirty="0"/>
          </a:p>
        </p:txBody>
      </p:sp>
    </p:spTree>
    <p:extLst>
      <p:ext uri="{BB962C8B-B14F-4D97-AF65-F5344CB8AC3E}">
        <p14:creationId xmlns:p14="http://schemas.microsoft.com/office/powerpoint/2010/main" val="22445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ED7CC-C51A-4E5A-8B34-9294EDA555D0}" type="slidenum">
              <a:rPr lang="en-US" smtClean="0"/>
              <a:t>5</a:t>
            </a:fld>
            <a:endParaRPr lang="en-US" dirty="0"/>
          </a:p>
        </p:txBody>
      </p:sp>
    </p:spTree>
    <p:extLst>
      <p:ext uri="{BB962C8B-B14F-4D97-AF65-F5344CB8AC3E}">
        <p14:creationId xmlns:p14="http://schemas.microsoft.com/office/powerpoint/2010/main" val="2699754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ED7CC-C51A-4E5A-8B34-9294EDA555D0}" type="slidenum">
              <a:rPr lang="en-US" smtClean="0"/>
              <a:t>6</a:t>
            </a:fld>
            <a:endParaRPr lang="en-US" dirty="0"/>
          </a:p>
        </p:txBody>
      </p:sp>
    </p:spTree>
    <p:extLst>
      <p:ext uri="{BB962C8B-B14F-4D97-AF65-F5344CB8AC3E}">
        <p14:creationId xmlns:p14="http://schemas.microsoft.com/office/powerpoint/2010/main" val="359440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ED7CC-C51A-4E5A-8B34-9294EDA555D0}" type="slidenum">
              <a:rPr lang="en-US" smtClean="0"/>
              <a:t>8</a:t>
            </a:fld>
            <a:endParaRPr lang="en-US" dirty="0"/>
          </a:p>
        </p:txBody>
      </p:sp>
    </p:spTree>
    <p:extLst>
      <p:ext uri="{BB962C8B-B14F-4D97-AF65-F5344CB8AC3E}">
        <p14:creationId xmlns:p14="http://schemas.microsoft.com/office/powerpoint/2010/main" val="3840282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9"/>
          <p:cNvSpPr>
            <a:spLocks noChangeShapeType="1"/>
          </p:cNvSpPr>
          <p:nvPr/>
        </p:nvSpPr>
        <p:spPr bwMode="auto">
          <a:xfrm>
            <a:off x="0" y="6781800"/>
            <a:ext cx="9144000" cy="0"/>
          </a:xfrm>
          <a:prstGeom prst="line">
            <a:avLst/>
          </a:prstGeom>
          <a:noFill/>
          <a:ln w="17780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2636838"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2286000"/>
            <a:ext cx="7772400" cy="1143000"/>
          </a:xfrm>
        </p:spPr>
        <p:txBody>
          <a:bodyPr/>
          <a:lstStyle>
            <a:lvl1pPr>
              <a:defRPr/>
            </a:lvl1pPr>
          </a:lstStyle>
          <a:p>
            <a:pPr lvl="0"/>
            <a:r>
              <a:rPr lang="en-US" altLang="en-US" noProof="0"/>
              <a:t>Click to edit Master title style</a:t>
            </a:r>
            <a:endParaRPr lang="en-US" altLang="en-US" noProof="0" dirty="0"/>
          </a:p>
        </p:txBody>
      </p:sp>
      <p:sp>
        <p:nvSpPr>
          <p:cNvPr id="3075" name="Rectangle 3"/>
          <p:cNvSpPr>
            <a:spLocks noGrp="1" noChangeArrowheads="1"/>
          </p:cNvSpPr>
          <p:nvPr>
            <p:ph type="subTitle" idx="1"/>
          </p:nvPr>
        </p:nvSpPr>
        <p:spPr>
          <a:xfrm>
            <a:off x="1371600" y="3886200"/>
            <a:ext cx="6400800" cy="990600"/>
          </a:xfrm>
        </p:spPr>
        <p:txBody>
          <a:bodyPr/>
          <a:lstStyle>
            <a:lvl1pPr marL="0" indent="0" algn="ctr">
              <a:buFontTx/>
              <a:buNone/>
              <a:defRPr sz="2400" i="1">
                <a:latin typeface="Lato" panose="020F0502020204030203" pitchFamily="34" charset="0"/>
              </a:defRPr>
            </a:lvl1pPr>
          </a:lstStyle>
          <a:p>
            <a:pPr lvl="0"/>
            <a:r>
              <a:rPr lang="en-US" altLang="en-US" noProof="0"/>
              <a:t>Click to edit Master subtitle style</a:t>
            </a:r>
          </a:p>
        </p:txBody>
      </p:sp>
    </p:spTree>
    <p:extLst>
      <p:ext uri="{BB962C8B-B14F-4D97-AF65-F5344CB8AC3E}">
        <p14:creationId xmlns:p14="http://schemas.microsoft.com/office/powerpoint/2010/main" val="8951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6" name="Slide Number Placeholder 4"/>
          <p:cNvSpPr>
            <a:spLocks noGrp="1"/>
          </p:cNvSpPr>
          <p:nvPr>
            <p:ph type="sldNum" sz="quarter" idx="11"/>
          </p:nvPr>
        </p:nvSpPr>
        <p:spPr/>
        <p:txBody>
          <a:bodyPr/>
          <a:lstStyle>
            <a:lvl1pPr>
              <a:defRPr/>
            </a:lvl1pPr>
          </a:lstStyle>
          <a:p>
            <a:fld id="{C6037D43-DBB2-464D-8E95-13ABD6FFE33E}" type="slidenum">
              <a:rPr lang="en-US" altLang="en-US"/>
              <a:pPr/>
              <a:t>‹#›</a:t>
            </a:fld>
            <a:endParaRPr lang="en-US" altLang="en-US" dirty="0"/>
          </a:p>
        </p:txBody>
      </p:sp>
    </p:spTree>
    <p:extLst>
      <p:ext uri="{BB962C8B-B14F-4D97-AF65-F5344CB8AC3E}">
        <p14:creationId xmlns:p14="http://schemas.microsoft.com/office/powerpoint/2010/main" val="208369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496050" y="1219200"/>
            <a:ext cx="196215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19200"/>
            <a:ext cx="573405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6" name="Slide Number Placeholder 4"/>
          <p:cNvSpPr>
            <a:spLocks noGrp="1"/>
          </p:cNvSpPr>
          <p:nvPr>
            <p:ph type="sldNum" sz="quarter" idx="11"/>
          </p:nvPr>
        </p:nvSpPr>
        <p:spPr/>
        <p:txBody>
          <a:bodyPr/>
          <a:lstStyle>
            <a:lvl1pPr>
              <a:defRPr/>
            </a:lvl1pPr>
          </a:lstStyle>
          <a:p>
            <a:fld id="{6FBB47F5-F294-4658-BB27-67C340BB9E64}" type="slidenum">
              <a:rPr lang="en-US" altLang="en-US"/>
              <a:pPr/>
              <a:t>‹#›</a:t>
            </a:fld>
            <a:endParaRPr lang="en-US" altLang="en-US" dirty="0"/>
          </a:p>
        </p:txBody>
      </p:sp>
    </p:spTree>
    <p:extLst>
      <p:ext uri="{BB962C8B-B14F-4D97-AF65-F5344CB8AC3E}">
        <p14:creationId xmlns:p14="http://schemas.microsoft.com/office/powerpoint/2010/main" val="210135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City of Savannah / Office of the City Manager / Noise Ordinance Task Force</a:t>
            </a:r>
          </a:p>
        </p:txBody>
      </p:sp>
      <p:sp>
        <p:nvSpPr>
          <p:cNvPr id="6" name="Slide Number Placeholder 5"/>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303783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City of Savannah / Office of the City Manager / Noise Ordinance Task Force</a:t>
            </a:r>
          </a:p>
        </p:txBody>
      </p:sp>
      <p:sp>
        <p:nvSpPr>
          <p:cNvPr id="6" name="Slide Number Placeholder 5"/>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3898103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City of Savannah / Office of the City Manager / Noise Ordinance Task Force</a:t>
            </a:r>
          </a:p>
        </p:txBody>
      </p:sp>
      <p:sp>
        <p:nvSpPr>
          <p:cNvPr id="6" name="Slide Number Placeholder 5"/>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1564570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City of Savannah / Office of the City Manager / Noise Ordinance Task Force</a:t>
            </a:r>
          </a:p>
        </p:txBody>
      </p:sp>
      <p:sp>
        <p:nvSpPr>
          <p:cNvPr id="7" name="Slide Number Placeholder 6"/>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392797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City of Savannah / Office of the City Manager / Noise Ordinance Task Force</a:t>
            </a:r>
          </a:p>
        </p:txBody>
      </p:sp>
      <p:sp>
        <p:nvSpPr>
          <p:cNvPr id="9" name="Slide Number Placeholder 8"/>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1280430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City of Savannah / Office of the City Manager / Noise Ordinance Task Force</a:t>
            </a:r>
          </a:p>
        </p:txBody>
      </p:sp>
      <p:sp>
        <p:nvSpPr>
          <p:cNvPr id="5" name="Slide Number Placeholder 4"/>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3551993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City of Savannah / Office of the City Manager / Noise Ordinance Task Force</a:t>
            </a:r>
          </a:p>
        </p:txBody>
      </p:sp>
      <p:sp>
        <p:nvSpPr>
          <p:cNvPr id="4" name="Slide Number Placeholder 3"/>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62698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City of Savannah / Office of the City Manager / Noise Ordinance Task Force</a:t>
            </a:r>
          </a:p>
        </p:txBody>
      </p:sp>
      <p:sp>
        <p:nvSpPr>
          <p:cNvPr id="7" name="Slide Number Placeholder 6"/>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146179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10"/>
          </p:nvPr>
        </p:nvSpPr>
        <p:spPr>
          <a:xfrm>
            <a:off x="914400" y="6248400"/>
            <a:ext cx="4876800" cy="457200"/>
          </a:xfrm>
        </p:spPr>
        <p:txBody>
          <a:bodyPr/>
          <a:lstStyle>
            <a:lvl1pPr>
              <a:defRPr/>
            </a:lvl1pPr>
          </a:lstStyle>
          <a:p>
            <a:pPr>
              <a:defRPr/>
            </a:pPr>
            <a:r>
              <a:rPr lang="en-US" altLang="en-US" dirty="0"/>
              <a:t>City of Savannah / Office of the City Manager / 2020 Legislative Agenda</a:t>
            </a:r>
          </a:p>
        </p:txBody>
      </p:sp>
      <p:sp>
        <p:nvSpPr>
          <p:cNvPr id="6" name="Slide Number Placeholder 4"/>
          <p:cNvSpPr>
            <a:spLocks noGrp="1"/>
          </p:cNvSpPr>
          <p:nvPr>
            <p:ph type="sldNum" sz="quarter" idx="11"/>
          </p:nvPr>
        </p:nvSpPr>
        <p:spPr/>
        <p:txBody>
          <a:bodyPr/>
          <a:lstStyle>
            <a:lvl1pPr>
              <a:defRPr/>
            </a:lvl1pPr>
          </a:lstStyle>
          <a:p>
            <a:fld id="{DA1FC08A-7E7A-48B5-9A01-DC0397B0619B}" type="slidenum">
              <a:rPr lang="en-US" altLang="en-US"/>
              <a:pPr/>
              <a:t>‹#›</a:t>
            </a:fld>
            <a:endParaRPr lang="en-US" altLang="en-US" dirty="0"/>
          </a:p>
        </p:txBody>
      </p:sp>
    </p:spTree>
    <p:extLst>
      <p:ext uri="{BB962C8B-B14F-4D97-AF65-F5344CB8AC3E}">
        <p14:creationId xmlns:p14="http://schemas.microsoft.com/office/powerpoint/2010/main" val="4115721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City of Savannah / Office of the City Manager / Noise Ordinance Task Force</a:t>
            </a:r>
          </a:p>
        </p:txBody>
      </p:sp>
      <p:sp>
        <p:nvSpPr>
          <p:cNvPr id="7" name="Slide Number Placeholder 6"/>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1229019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City of Savannah / Office of the City Manager / Noise Ordinance Task Force</a:t>
            </a:r>
          </a:p>
        </p:txBody>
      </p:sp>
      <p:sp>
        <p:nvSpPr>
          <p:cNvPr id="6" name="Slide Number Placeholder 5"/>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3698290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City of Savannah / Office of the City Manager / Noise Ordinance Task Force</a:t>
            </a:r>
          </a:p>
        </p:txBody>
      </p:sp>
      <p:sp>
        <p:nvSpPr>
          <p:cNvPr id="6" name="Slide Number Placeholder 5"/>
          <p:cNvSpPr>
            <a:spLocks noGrp="1"/>
          </p:cNvSpPr>
          <p:nvPr>
            <p:ph type="sldNum" sz="quarter" idx="12"/>
          </p:nvPr>
        </p:nvSpPr>
        <p:spPr/>
        <p:txBody>
          <a:bodyPr/>
          <a:lstStyle/>
          <a:p>
            <a:fld id="{5FB1E9D6-B91A-4E6F-8714-4DEFE9079229}" type="slidenum">
              <a:rPr lang="en-US" smtClean="0"/>
              <a:t>‹#›</a:t>
            </a:fld>
            <a:endParaRPr lang="en-US" dirty="0"/>
          </a:p>
        </p:txBody>
      </p:sp>
    </p:spTree>
    <p:extLst>
      <p:ext uri="{BB962C8B-B14F-4D97-AF65-F5344CB8AC3E}">
        <p14:creationId xmlns:p14="http://schemas.microsoft.com/office/powerpoint/2010/main" val="713326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Footer Placeholder 3"/>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6" name="Slide Number Placeholder 4"/>
          <p:cNvSpPr>
            <a:spLocks noGrp="1"/>
          </p:cNvSpPr>
          <p:nvPr>
            <p:ph type="sldNum" sz="quarter" idx="11"/>
          </p:nvPr>
        </p:nvSpPr>
        <p:spPr/>
        <p:txBody>
          <a:bodyPr/>
          <a:lstStyle>
            <a:lvl1pPr>
              <a:defRPr/>
            </a:lvl1pPr>
          </a:lstStyle>
          <a:p>
            <a:fld id="{4F5D9F89-3C8E-4A04-960D-F9AF0CAE25B0}" type="slidenum">
              <a:rPr lang="en-US" altLang="en-US"/>
              <a:pPr/>
              <a:t>‹#›</a:t>
            </a:fld>
            <a:endParaRPr lang="en-US" altLang="en-US" dirty="0"/>
          </a:p>
        </p:txBody>
      </p:sp>
    </p:spTree>
    <p:extLst>
      <p:ext uri="{BB962C8B-B14F-4D97-AF65-F5344CB8AC3E}">
        <p14:creationId xmlns:p14="http://schemas.microsoft.com/office/powerpoint/2010/main" val="419203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6670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2667000"/>
            <a:ext cx="38100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7" name="Slide Number Placeholder 5"/>
          <p:cNvSpPr>
            <a:spLocks noGrp="1"/>
          </p:cNvSpPr>
          <p:nvPr>
            <p:ph type="sldNum" sz="quarter" idx="11"/>
          </p:nvPr>
        </p:nvSpPr>
        <p:spPr/>
        <p:txBody>
          <a:bodyPr/>
          <a:lstStyle>
            <a:lvl1pPr>
              <a:defRPr/>
            </a:lvl1pPr>
          </a:lstStyle>
          <a:p>
            <a:fld id="{0D46DF20-C44A-4114-9A79-9E1D0D5612D4}" type="slidenum">
              <a:rPr lang="en-US" altLang="en-US"/>
              <a:pPr/>
              <a:t>‹#›</a:t>
            </a:fld>
            <a:endParaRPr lang="en-US" altLang="en-US" dirty="0"/>
          </a:p>
        </p:txBody>
      </p:sp>
    </p:spTree>
    <p:extLst>
      <p:ext uri="{BB962C8B-B14F-4D97-AF65-F5344CB8AC3E}">
        <p14:creationId xmlns:p14="http://schemas.microsoft.com/office/powerpoint/2010/main" val="249393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9" name="Slide Number Placeholder 7"/>
          <p:cNvSpPr>
            <a:spLocks noGrp="1"/>
          </p:cNvSpPr>
          <p:nvPr>
            <p:ph type="sldNum" sz="quarter" idx="11"/>
          </p:nvPr>
        </p:nvSpPr>
        <p:spPr/>
        <p:txBody>
          <a:bodyPr/>
          <a:lstStyle>
            <a:lvl1pPr>
              <a:defRPr/>
            </a:lvl1pPr>
          </a:lstStyle>
          <a:p>
            <a:fld id="{60FDC863-4B06-442C-ADD2-277E814EDA5D}" type="slidenum">
              <a:rPr lang="en-US" altLang="en-US"/>
              <a:pPr/>
              <a:t>‹#›</a:t>
            </a:fld>
            <a:endParaRPr lang="en-US" altLang="en-US" dirty="0"/>
          </a:p>
        </p:txBody>
      </p:sp>
    </p:spTree>
    <p:extLst>
      <p:ext uri="{BB962C8B-B14F-4D97-AF65-F5344CB8AC3E}">
        <p14:creationId xmlns:p14="http://schemas.microsoft.com/office/powerpoint/2010/main" val="2967606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5" name="Slide Number Placeholder 3"/>
          <p:cNvSpPr>
            <a:spLocks noGrp="1"/>
          </p:cNvSpPr>
          <p:nvPr>
            <p:ph type="sldNum" sz="quarter" idx="11"/>
          </p:nvPr>
        </p:nvSpPr>
        <p:spPr/>
        <p:txBody>
          <a:bodyPr/>
          <a:lstStyle>
            <a:lvl1pPr>
              <a:defRPr/>
            </a:lvl1pPr>
          </a:lstStyle>
          <a:p>
            <a:fld id="{C0DCA146-305F-45B2-9C8C-2C35202CD2CA}" type="slidenum">
              <a:rPr lang="en-US" altLang="en-US"/>
              <a:pPr/>
              <a:t>‹#›</a:t>
            </a:fld>
            <a:endParaRPr lang="en-US" altLang="en-US" dirty="0"/>
          </a:p>
        </p:txBody>
      </p:sp>
    </p:spTree>
    <p:extLst>
      <p:ext uri="{BB962C8B-B14F-4D97-AF65-F5344CB8AC3E}">
        <p14:creationId xmlns:p14="http://schemas.microsoft.com/office/powerpoint/2010/main" val="56089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4" name="Slide Number Placeholder 2"/>
          <p:cNvSpPr>
            <a:spLocks noGrp="1"/>
          </p:cNvSpPr>
          <p:nvPr>
            <p:ph type="sldNum" sz="quarter" idx="11"/>
          </p:nvPr>
        </p:nvSpPr>
        <p:spPr/>
        <p:txBody>
          <a:bodyPr/>
          <a:lstStyle>
            <a:lvl1pPr>
              <a:defRPr/>
            </a:lvl1pPr>
          </a:lstStyle>
          <a:p>
            <a:fld id="{9152459B-E333-473E-99E1-F157D6E8A415}" type="slidenum">
              <a:rPr lang="en-US" altLang="en-US"/>
              <a:pPr/>
              <a:t>‹#›</a:t>
            </a:fld>
            <a:endParaRPr lang="en-US" altLang="en-US" dirty="0"/>
          </a:p>
        </p:txBody>
      </p:sp>
    </p:spTree>
    <p:extLst>
      <p:ext uri="{BB962C8B-B14F-4D97-AF65-F5344CB8AC3E}">
        <p14:creationId xmlns:p14="http://schemas.microsoft.com/office/powerpoint/2010/main" val="164351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7" name="Slide Number Placeholder 5"/>
          <p:cNvSpPr>
            <a:spLocks noGrp="1"/>
          </p:cNvSpPr>
          <p:nvPr>
            <p:ph type="sldNum" sz="quarter" idx="11"/>
          </p:nvPr>
        </p:nvSpPr>
        <p:spPr/>
        <p:txBody>
          <a:bodyPr/>
          <a:lstStyle>
            <a:lvl1pPr>
              <a:defRPr/>
            </a:lvl1pPr>
          </a:lstStyle>
          <a:p>
            <a:fld id="{63ABF7EB-7675-4C58-9FB5-2980CC931A6B}" type="slidenum">
              <a:rPr lang="en-US" altLang="en-US"/>
              <a:pPr/>
              <a:t>‹#›</a:t>
            </a:fld>
            <a:endParaRPr lang="en-US" altLang="en-US" dirty="0"/>
          </a:p>
        </p:txBody>
      </p:sp>
    </p:spTree>
    <p:extLst>
      <p:ext uri="{BB962C8B-B14F-4D97-AF65-F5344CB8AC3E}">
        <p14:creationId xmlns:p14="http://schemas.microsoft.com/office/powerpoint/2010/main" val="3840553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ltLang="en-US" dirty="0"/>
              <a:t>City of Savannah / Office of the City Manager / Noise Ordinance Task Force</a:t>
            </a:r>
          </a:p>
        </p:txBody>
      </p:sp>
      <p:sp>
        <p:nvSpPr>
          <p:cNvPr id="6" name="Slide Number Placeholder 5"/>
          <p:cNvSpPr>
            <a:spLocks noGrp="1"/>
          </p:cNvSpPr>
          <p:nvPr>
            <p:ph type="sldNum" sz="quarter" idx="11"/>
          </p:nvPr>
        </p:nvSpPr>
        <p:spPr/>
        <p:txBody>
          <a:bodyPr/>
          <a:lstStyle>
            <a:lvl1pPr>
              <a:defRPr/>
            </a:lvl1pPr>
          </a:lstStyle>
          <a:p>
            <a:fld id="{C3947B0A-E33D-4D3B-8EB1-5C2E35409A80}" type="slidenum">
              <a:rPr lang="en-US" altLang="en-US"/>
              <a:pPr/>
              <a:t>‹#›</a:t>
            </a:fld>
            <a:endParaRPr lang="en-US" altLang="en-US" dirty="0"/>
          </a:p>
        </p:txBody>
      </p:sp>
    </p:spTree>
    <p:extLst>
      <p:ext uri="{BB962C8B-B14F-4D97-AF65-F5344CB8AC3E}">
        <p14:creationId xmlns:p14="http://schemas.microsoft.com/office/powerpoint/2010/main" val="10829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10"/>
          <p:cNvSpPr>
            <a:spLocks noChangeShapeType="1"/>
          </p:cNvSpPr>
          <p:nvPr/>
        </p:nvSpPr>
        <p:spPr bwMode="auto">
          <a:xfrm>
            <a:off x="914400" y="6248400"/>
            <a:ext cx="8229600" cy="0"/>
          </a:xfrm>
          <a:prstGeom prst="line">
            <a:avLst/>
          </a:prstGeom>
          <a:noFill/>
          <a:ln w="19050">
            <a:solidFill>
              <a:srgbClr val="13694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7" name="Rectangle 2"/>
          <p:cNvSpPr>
            <a:spLocks noGrp="1" noChangeArrowheads="1"/>
          </p:cNvSpPr>
          <p:nvPr>
            <p:ph type="title"/>
          </p:nvPr>
        </p:nvSpPr>
        <p:spPr bwMode="auto">
          <a:xfrm>
            <a:off x="685800" y="1219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09600" y="2667000"/>
            <a:ext cx="7772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914400" y="6248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1" compatLnSpc="1">
            <a:prstTxWarp prst="textNoShape">
              <a:avLst/>
            </a:prstTxWarp>
          </a:bodyPr>
          <a:lstStyle>
            <a:lvl1pPr>
              <a:defRPr sz="1200">
                <a:latin typeface="Lato" panose="020F0502020204030203" pitchFamily="34" charset="0"/>
              </a:defRPr>
            </a:lvl1pPr>
          </a:lstStyle>
          <a:p>
            <a:pPr>
              <a:defRPr/>
            </a:pPr>
            <a:r>
              <a:rPr lang="en-US" altLang="en-US" dirty="0"/>
              <a:t>City of Savannah / Office of the City Manager / Noise Ordinance Task Force</a:t>
            </a:r>
          </a:p>
        </p:txBody>
      </p:sp>
      <p:sp>
        <p:nvSpPr>
          <p:cNvPr id="1030" name="Rectangle 6"/>
          <p:cNvSpPr>
            <a:spLocks noGrp="1" noChangeArrowheads="1"/>
          </p:cNvSpPr>
          <p:nvPr>
            <p:ph type="sldNum" sz="quarter" idx="4"/>
          </p:nvPr>
        </p:nvSpPr>
        <p:spPr bwMode="auto">
          <a:xfrm>
            <a:off x="7315200" y="6248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Garamond" panose="02020404030301010803" pitchFamily="18" charset="0"/>
              </a:defRPr>
            </a:lvl1pPr>
          </a:lstStyle>
          <a:p>
            <a:fld id="{8158BD04-AAAE-4EE4-80B6-1B3CDB2BB9C5}" type="slidenum">
              <a:rPr lang="en-US" altLang="en-US"/>
              <a:pPr/>
              <a:t>‹#›</a:t>
            </a:fld>
            <a:endParaRPr lang="en-US" altLang="en-US" dirty="0"/>
          </a:p>
        </p:txBody>
      </p:sp>
      <p:pic>
        <p:nvPicPr>
          <p:cNvPr id="1031" name="Picture 6"/>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5932488"/>
            <a:ext cx="6858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dt="0"/>
  <p:txStyles>
    <p:titleStyle>
      <a:lvl1pPr algn="ctr" rtl="0" eaLnBrk="1" fontAlgn="base" hangingPunct="1">
        <a:spcBef>
          <a:spcPct val="0"/>
        </a:spcBef>
        <a:spcAft>
          <a:spcPct val="0"/>
        </a:spcAft>
        <a:defRPr sz="4400">
          <a:solidFill>
            <a:schemeClr val="tx2"/>
          </a:solidFill>
          <a:latin typeface="Lato" panose="020F0502020204030203" pitchFamily="34" charset="0"/>
          <a:ea typeface="+mj-ea"/>
          <a:cs typeface="+mj-cs"/>
        </a:defRPr>
      </a:lvl1pPr>
      <a:lvl2pPr algn="ctr" rtl="0" eaLnBrk="1" fontAlgn="base" hangingPunct="1">
        <a:spcBef>
          <a:spcPct val="0"/>
        </a:spcBef>
        <a:spcAft>
          <a:spcPct val="0"/>
        </a:spcAft>
        <a:defRPr sz="4400">
          <a:solidFill>
            <a:schemeClr val="tx2"/>
          </a:solidFill>
          <a:latin typeface="Lato" pitchFamily="34" charset="0"/>
        </a:defRPr>
      </a:lvl2pPr>
      <a:lvl3pPr algn="ctr" rtl="0" eaLnBrk="1" fontAlgn="base" hangingPunct="1">
        <a:spcBef>
          <a:spcPct val="0"/>
        </a:spcBef>
        <a:spcAft>
          <a:spcPct val="0"/>
        </a:spcAft>
        <a:defRPr sz="4400">
          <a:solidFill>
            <a:schemeClr val="tx2"/>
          </a:solidFill>
          <a:latin typeface="Lato" pitchFamily="34" charset="0"/>
        </a:defRPr>
      </a:lvl3pPr>
      <a:lvl4pPr algn="ctr" rtl="0" eaLnBrk="1" fontAlgn="base" hangingPunct="1">
        <a:spcBef>
          <a:spcPct val="0"/>
        </a:spcBef>
        <a:spcAft>
          <a:spcPct val="0"/>
        </a:spcAft>
        <a:defRPr sz="4400">
          <a:solidFill>
            <a:schemeClr val="tx2"/>
          </a:solidFill>
          <a:latin typeface="Lato" pitchFamily="34" charset="0"/>
        </a:defRPr>
      </a:lvl4pPr>
      <a:lvl5pPr algn="ctr" rtl="0" eaLnBrk="1" fontAlgn="base" hangingPunct="1">
        <a:spcBef>
          <a:spcPct val="0"/>
        </a:spcBef>
        <a:spcAft>
          <a:spcPct val="0"/>
        </a:spcAft>
        <a:defRPr sz="4400">
          <a:solidFill>
            <a:schemeClr val="tx2"/>
          </a:solidFill>
          <a:latin typeface="Lato" pitchFamily="34" charset="0"/>
        </a:defRPr>
      </a:lvl5pPr>
      <a:lvl6pPr marL="457200" algn="ctr" rtl="0" eaLnBrk="1" fontAlgn="base" hangingPunct="1">
        <a:spcBef>
          <a:spcPct val="0"/>
        </a:spcBef>
        <a:spcAft>
          <a:spcPct val="0"/>
        </a:spcAft>
        <a:defRPr sz="4400">
          <a:solidFill>
            <a:schemeClr val="tx2"/>
          </a:solidFill>
          <a:latin typeface="Garamond" pitchFamily="18" charset="0"/>
        </a:defRPr>
      </a:lvl6pPr>
      <a:lvl7pPr marL="914400" algn="ctr" rtl="0" eaLnBrk="1" fontAlgn="base" hangingPunct="1">
        <a:spcBef>
          <a:spcPct val="0"/>
        </a:spcBef>
        <a:spcAft>
          <a:spcPct val="0"/>
        </a:spcAft>
        <a:defRPr sz="4400">
          <a:solidFill>
            <a:schemeClr val="tx2"/>
          </a:solidFill>
          <a:latin typeface="Garamond" pitchFamily="18" charset="0"/>
        </a:defRPr>
      </a:lvl7pPr>
      <a:lvl8pPr marL="1371600" algn="ctr" rtl="0" eaLnBrk="1" fontAlgn="base" hangingPunct="1">
        <a:spcBef>
          <a:spcPct val="0"/>
        </a:spcBef>
        <a:spcAft>
          <a:spcPct val="0"/>
        </a:spcAft>
        <a:defRPr sz="4400">
          <a:solidFill>
            <a:schemeClr val="tx2"/>
          </a:solidFill>
          <a:latin typeface="Garamond" pitchFamily="18" charset="0"/>
        </a:defRPr>
      </a:lvl8pPr>
      <a:lvl9pPr marL="1828800" algn="ctr" rtl="0" eaLnBrk="1" fontAlgn="base" hangingPunct="1">
        <a:spcBef>
          <a:spcPct val="0"/>
        </a:spcBef>
        <a:spcAft>
          <a:spcPct val="0"/>
        </a:spcAft>
        <a:defRPr sz="4400">
          <a:solidFill>
            <a:schemeClr val="tx2"/>
          </a:solidFill>
          <a:latin typeface="Garamond"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Lato" panose="020F0502020204030203" pitchFamily="34" charset="0"/>
          <a:ea typeface="+mn-ea"/>
          <a:cs typeface="+mn-cs"/>
        </a:defRPr>
      </a:lvl1pPr>
      <a:lvl2pPr marL="742950" indent="-285750" algn="l" rtl="0" eaLnBrk="1" fontAlgn="base" hangingPunct="1">
        <a:spcBef>
          <a:spcPct val="20000"/>
        </a:spcBef>
        <a:spcAft>
          <a:spcPct val="0"/>
        </a:spcAft>
        <a:buChar char="–"/>
        <a:defRPr sz="2800">
          <a:solidFill>
            <a:schemeClr val="tx1"/>
          </a:solidFill>
          <a:latin typeface="Lato" panose="020F0502020204030203" pitchFamily="34" charset="0"/>
        </a:defRPr>
      </a:lvl2pPr>
      <a:lvl3pPr marL="1143000" indent="-228600" algn="l" rtl="0" eaLnBrk="1" fontAlgn="base" hangingPunct="1">
        <a:spcBef>
          <a:spcPct val="20000"/>
        </a:spcBef>
        <a:spcAft>
          <a:spcPct val="0"/>
        </a:spcAft>
        <a:buChar char="•"/>
        <a:defRPr sz="2400">
          <a:solidFill>
            <a:schemeClr val="tx1"/>
          </a:solidFill>
          <a:latin typeface="Lato" panose="020F0502020204030203" pitchFamily="34" charset="0"/>
        </a:defRPr>
      </a:lvl3pPr>
      <a:lvl4pPr marL="1600200" indent="-228600" algn="l" rtl="0" eaLnBrk="1" fontAlgn="base" hangingPunct="1">
        <a:spcBef>
          <a:spcPct val="20000"/>
        </a:spcBef>
        <a:spcAft>
          <a:spcPct val="0"/>
        </a:spcAft>
        <a:buChar char="–"/>
        <a:defRPr sz="2000">
          <a:solidFill>
            <a:schemeClr val="tx1"/>
          </a:solidFill>
          <a:latin typeface="Lato" panose="020F0502020204030203" pitchFamily="34" charset="0"/>
        </a:defRPr>
      </a:lvl4pPr>
      <a:lvl5pPr marL="2057400" indent="-228600" algn="l" rtl="0" eaLnBrk="1" fontAlgn="base" hangingPunct="1">
        <a:spcBef>
          <a:spcPct val="20000"/>
        </a:spcBef>
        <a:spcAft>
          <a:spcPct val="0"/>
        </a:spcAft>
        <a:buChar char="»"/>
        <a:defRPr sz="2000">
          <a:solidFill>
            <a:schemeClr val="tx1"/>
          </a:solidFill>
          <a:latin typeface="Lato" panose="020F0502020204030203"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City of Savannah / Office of the City Manager / Noise Ordinance Task Force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1E9D6-B91A-4E6F-8714-4DEFE9079229}" type="slidenum">
              <a:rPr lang="en-US" smtClean="0"/>
              <a:t>‹#›</a:t>
            </a:fld>
            <a:endParaRPr lang="en-US" dirty="0"/>
          </a:p>
        </p:txBody>
      </p:sp>
    </p:spTree>
    <p:extLst>
      <p:ext uri="{BB962C8B-B14F-4D97-AF65-F5344CB8AC3E}">
        <p14:creationId xmlns:p14="http://schemas.microsoft.com/office/powerpoint/2010/main" val="413132326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lvl1pPr eaLnBrk="0" hangingPunct="0">
              <a:spcBef>
                <a:spcPct val="20000"/>
              </a:spcBef>
              <a:buChar char="•"/>
              <a:defRPr sz="3200">
                <a:solidFill>
                  <a:schemeClr val="tx1"/>
                </a:solidFill>
                <a:latin typeface="Lato" pitchFamily="34" charset="0"/>
              </a:defRPr>
            </a:lvl1pPr>
            <a:lvl2pPr marL="742950" indent="-285750" eaLnBrk="0" hangingPunct="0">
              <a:spcBef>
                <a:spcPct val="20000"/>
              </a:spcBef>
              <a:buChar char="–"/>
              <a:defRPr sz="2800">
                <a:solidFill>
                  <a:schemeClr val="tx1"/>
                </a:solidFill>
                <a:latin typeface="Lato" pitchFamily="34" charset="0"/>
              </a:defRPr>
            </a:lvl2pPr>
            <a:lvl3pPr marL="1143000" indent="-228600" eaLnBrk="0" hangingPunct="0">
              <a:spcBef>
                <a:spcPct val="20000"/>
              </a:spcBef>
              <a:buChar char="•"/>
              <a:defRPr sz="2400">
                <a:solidFill>
                  <a:schemeClr val="tx1"/>
                </a:solidFill>
                <a:latin typeface="Lato" pitchFamily="34" charset="0"/>
              </a:defRPr>
            </a:lvl3pPr>
            <a:lvl4pPr marL="1600200" indent="-228600" eaLnBrk="0" hangingPunct="0">
              <a:spcBef>
                <a:spcPct val="20000"/>
              </a:spcBef>
              <a:buChar char="–"/>
              <a:defRPr sz="2000">
                <a:solidFill>
                  <a:schemeClr val="tx1"/>
                </a:solidFill>
                <a:latin typeface="Lato" pitchFamily="34" charset="0"/>
              </a:defRPr>
            </a:lvl4pPr>
            <a:lvl5pPr marL="2057400" indent="-228600" eaLnBrk="0" hangingPunct="0">
              <a:spcBef>
                <a:spcPct val="20000"/>
              </a:spcBef>
              <a:buChar char="»"/>
              <a:defRPr sz="2000">
                <a:solidFill>
                  <a:schemeClr val="tx1"/>
                </a:solidFill>
                <a:latin typeface="Lato" pitchFamily="34" charset="0"/>
              </a:defRPr>
            </a:lvl5pPr>
            <a:lvl6pPr marL="2514600" indent="-228600" eaLnBrk="0" fontAlgn="base" hangingPunct="0">
              <a:spcBef>
                <a:spcPct val="20000"/>
              </a:spcBef>
              <a:spcAft>
                <a:spcPct val="0"/>
              </a:spcAft>
              <a:buChar char="»"/>
              <a:defRPr sz="2000">
                <a:solidFill>
                  <a:schemeClr val="tx1"/>
                </a:solidFill>
                <a:latin typeface="Lato" pitchFamily="34" charset="0"/>
              </a:defRPr>
            </a:lvl6pPr>
            <a:lvl7pPr marL="2971800" indent="-228600" eaLnBrk="0" fontAlgn="base" hangingPunct="0">
              <a:spcBef>
                <a:spcPct val="20000"/>
              </a:spcBef>
              <a:spcAft>
                <a:spcPct val="0"/>
              </a:spcAft>
              <a:buChar char="»"/>
              <a:defRPr sz="2000">
                <a:solidFill>
                  <a:schemeClr val="tx1"/>
                </a:solidFill>
                <a:latin typeface="Lato" pitchFamily="34" charset="0"/>
              </a:defRPr>
            </a:lvl7pPr>
            <a:lvl8pPr marL="3429000" indent="-228600" eaLnBrk="0" fontAlgn="base" hangingPunct="0">
              <a:spcBef>
                <a:spcPct val="20000"/>
              </a:spcBef>
              <a:spcAft>
                <a:spcPct val="0"/>
              </a:spcAft>
              <a:buChar char="»"/>
              <a:defRPr sz="2000">
                <a:solidFill>
                  <a:schemeClr val="tx1"/>
                </a:solidFill>
                <a:latin typeface="Lato" pitchFamily="34" charset="0"/>
              </a:defRPr>
            </a:lvl8pPr>
            <a:lvl9pPr marL="3886200" indent="-228600" eaLnBrk="0" fontAlgn="base" hangingPunct="0">
              <a:spcBef>
                <a:spcPct val="20000"/>
              </a:spcBef>
              <a:spcAft>
                <a:spcPct val="0"/>
              </a:spcAft>
              <a:buChar char="»"/>
              <a:defRPr sz="2000">
                <a:solidFill>
                  <a:schemeClr val="tx1"/>
                </a:solidFill>
                <a:latin typeface="Lato" pitchFamily="34" charset="0"/>
              </a:defRPr>
            </a:lvl9pPr>
          </a:lstStyle>
          <a:p>
            <a:pPr algn="ctr" eaLnBrk="1" hangingPunct="1">
              <a:spcBef>
                <a:spcPct val="0"/>
              </a:spcBef>
              <a:buFontTx/>
              <a:buNone/>
            </a:pPr>
            <a:r>
              <a:rPr lang="en-US" altLang="en-US" sz="1200" dirty="0"/>
              <a:t>City of Savannah / 2022 Legislative Agenda</a:t>
            </a:r>
          </a:p>
        </p:txBody>
      </p:sp>
      <p:sp>
        <p:nvSpPr>
          <p:cNvPr id="13315" name="Rectangle 2"/>
          <p:cNvSpPr>
            <a:spLocks noGrp="1" noChangeArrowheads="1"/>
          </p:cNvSpPr>
          <p:nvPr>
            <p:ph type="title"/>
          </p:nvPr>
        </p:nvSpPr>
        <p:spPr>
          <a:xfrm>
            <a:off x="597555" y="2857500"/>
            <a:ext cx="7772400" cy="1143000"/>
          </a:xfrm>
        </p:spPr>
        <p:txBody>
          <a:bodyPr/>
          <a:lstStyle/>
          <a:p>
            <a:r>
              <a:rPr lang="en-US" altLang="en-US" b="1" dirty="0">
                <a:latin typeface="+mj-lt"/>
              </a:rPr>
              <a:t> 2022 Legislative Agenda</a:t>
            </a:r>
            <a:br>
              <a:rPr lang="en-US" altLang="en-US" b="1" dirty="0">
                <a:latin typeface="+mj-lt"/>
              </a:rPr>
            </a:br>
            <a:br>
              <a:rPr lang="en-US" altLang="en-US" b="1" dirty="0">
                <a:latin typeface="+mj-lt"/>
              </a:rPr>
            </a:br>
            <a:r>
              <a:rPr lang="en-US" altLang="en-US" sz="2800" dirty="0">
                <a:latin typeface="+mj-lt"/>
              </a:rPr>
              <a:t>November 23, 2022</a:t>
            </a:r>
          </a:p>
        </p:txBody>
      </p:sp>
      <p:sp>
        <p:nvSpPr>
          <p:cNvPr id="2" name="Slide Number Placeholder 1"/>
          <p:cNvSpPr>
            <a:spLocks noGrp="1"/>
          </p:cNvSpPr>
          <p:nvPr>
            <p:ph type="sldNum" sz="quarter" idx="11"/>
          </p:nvPr>
        </p:nvSpPr>
        <p:spPr/>
        <p:txBody>
          <a:bodyPr/>
          <a:lstStyle/>
          <a:p>
            <a:fld id="{DA1FC08A-7E7A-48B5-9A01-DC0397B0619B}" type="slidenum">
              <a:rPr lang="en-US" altLang="en-US" smtClean="0"/>
              <a:pPr/>
              <a:t>1</a:t>
            </a:fld>
            <a:endParaRPr lang="en-US" alt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381000"/>
            <a:ext cx="4852711" cy="14821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226" y="2040425"/>
            <a:ext cx="7772400" cy="1219200"/>
          </a:xfrm>
        </p:spPr>
        <p:txBody>
          <a:bodyPr/>
          <a:lstStyle/>
          <a:p>
            <a:r>
              <a:rPr lang="en-US" sz="2400" b="1" dirty="0">
                <a:solidFill>
                  <a:schemeClr val="tx1"/>
                </a:solidFill>
              </a:rPr>
              <a:t>HOME RULE ITEMS</a:t>
            </a:r>
            <a:br>
              <a:rPr lang="en-US" sz="2400" b="1" dirty="0">
                <a:solidFill>
                  <a:schemeClr val="tx1"/>
                </a:solidFill>
              </a:rPr>
            </a:br>
            <a:r>
              <a:rPr lang="en-US" sz="2400" b="1" dirty="0">
                <a:solidFill>
                  <a:schemeClr val="tx1"/>
                </a:solidFill>
              </a:rPr>
              <a:t>Local control of our existing laws and policies</a:t>
            </a:r>
            <a:br>
              <a:rPr lang="en-US" sz="2400" b="1" dirty="0">
                <a:solidFill>
                  <a:schemeClr val="tx1"/>
                </a:solidFill>
              </a:rPr>
            </a:br>
            <a:br>
              <a:rPr lang="en-US" sz="2400" dirty="0">
                <a:solidFill>
                  <a:schemeClr val="tx1"/>
                </a:solidFill>
              </a:rPr>
            </a:br>
            <a:r>
              <a:rPr lang="en-US" sz="2200" dirty="0">
                <a:solidFill>
                  <a:schemeClr val="tx1"/>
                </a:solidFill>
              </a:rPr>
              <a:t>This section outlines current laws and policies we have identified that we need to protect from state involvement or over-reach. As a local government, we believe we know what works best for Savannah and request the state allow us to legislate our own solutions.</a:t>
            </a:r>
            <a:br>
              <a:rPr lang="en-US" sz="2200" dirty="0">
                <a:solidFill>
                  <a:schemeClr val="tx1"/>
                </a:solidFill>
              </a:rPr>
            </a:br>
            <a:endParaRPr lang="en-US" sz="2200" dirty="0">
              <a:solidFill>
                <a:schemeClr val="tx1"/>
              </a:solidFill>
            </a:endParaRPr>
          </a:p>
        </p:txBody>
      </p:sp>
      <p:sp>
        <p:nvSpPr>
          <p:cNvPr id="3" name="Content Placeholder 2"/>
          <p:cNvSpPr>
            <a:spLocks noGrp="1"/>
          </p:cNvSpPr>
          <p:nvPr>
            <p:ph idx="1"/>
          </p:nvPr>
        </p:nvSpPr>
        <p:spPr>
          <a:xfrm>
            <a:off x="685800" y="4495800"/>
            <a:ext cx="7772400" cy="1219200"/>
          </a:xfrm>
        </p:spPr>
        <p:txBody>
          <a:bodyPr/>
          <a:lstStyle/>
          <a:p>
            <a:r>
              <a:rPr lang="en-US" sz="2400" dirty="0"/>
              <a:t>Abandoned Shopping Cart Ordinance</a:t>
            </a:r>
          </a:p>
          <a:p>
            <a:r>
              <a:rPr lang="en-US" sz="2400" dirty="0"/>
              <a:t>Short-Term Vacation Rentals</a:t>
            </a:r>
          </a:p>
          <a:p>
            <a:r>
              <a:rPr lang="en-US" sz="2400" dirty="0"/>
              <a:t>Minimum Wage</a:t>
            </a:r>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10</a:t>
            </a:fld>
            <a:endParaRPr lang="en-US" altLang="en-US" dirty="0"/>
          </a:p>
        </p:txBody>
      </p:sp>
      <p:sp>
        <p:nvSpPr>
          <p:cNvPr id="6" name="TextBox 5">
            <a:extLst>
              <a:ext uri="{FF2B5EF4-FFF2-40B4-BE49-F238E27FC236}">
                <a16:creationId xmlns:a16="http://schemas.microsoft.com/office/drawing/2014/main" id="{2067B682-1D40-4E57-A8FF-0063BBD72E39}"/>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spTree>
    <p:extLst>
      <p:ext uri="{BB962C8B-B14F-4D97-AF65-F5344CB8AC3E}">
        <p14:creationId xmlns:p14="http://schemas.microsoft.com/office/powerpoint/2010/main" val="57632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625474"/>
            <a:ext cx="7772400" cy="1219200"/>
          </a:xfrm>
        </p:spPr>
        <p:txBody>
          <a:bodyPr/>
          <a:lstStyle/>
          <a:p>
            <a:r>
              <a:rPr lang="en-US" sz="2400" b="1" dirty="0">
                <a:solidFill>
                  <a:schemeClr val="tx1"/>
                </a:solidFill>
              </a:rPr>
              <a:t>ADVOCACY ITEMS </a:t>
            </a:r>
            <a:br>
              <a:rPr lang="en-US" sz="2400" b="1" dirty="0">
                <a:solidFill>
                  <a:schemeClr val="tx1"/>
                </a:solidFill>
              </a:rPr>
            </a:br>
            <a:r>
              <a:rPr lang="en-US" sz="2400" b="1" dirty="0">
                <a:solidFill>
                  <a:schemeClr val="tx1"/>
                </a:solidFill>
              </a:rPr>
              <a:t>This section outlines items that may benefit citizens of the City of Savannah but are not directly related to municipal services or control. </a:t>
            </a:r>
            <a:br>
              <a:rPr lang="en-US" sz="2400" b="1" dirty="0">
                <a:solidFill>
                  <a:schemeClr val="tx1"/>
                </a:solidFill>
              </a:rPr>
            </a:br>
            <a:br>
              <a:rPr lang="en-US" sz="2400" dirty="0">
                <a:solidFill>
                  <a:schemeClr val="tx1"/>
                </a:solidFill>
              </a:rPr>
            </a:br>
            <a:endParaRPr lang="en-US" sz="2200" dirty="0">
              <a:solidFill>
                <a:schemeClr val="tx1"/>
              </a:solidFill>
            </a:endParaRPr>
          </a:p>
        </p:txBody>
      </p:sp>
      <p:sp>
        <p:nvSpPr>
          <p:cNvPr id="3" name="Content Placeholder 2"/>
          <p:cNvSpPr>
            <a:spLocks noGrp="1"/>
          </p:cNvSpPr>
          <p:nvPr>
            <p:ph idx="1"/>
          </p:nvPr>
        </p:nvSpPr>
        <p:spPr>
          <a:xfrm>
            <a:off x="736483" y="3327337"/>
            <a:ext cx="7772400" cy="1219200"/>
          </a:xfrm>
        </p:spPr>
        <p:txBody>
          <a:bodyPr/>
          <a:lstStyle/>
          <a:p>
            <a:r>
              <a:rPr lang="en-US" sz="2400" dirty="0"/>
              <a:t>Anti-Gentrification Policies </a:t>
            </a:r>
          </a:p>
          <a:p>
            <a:r>
              <a:rPr lang="en-US" sz="2400" dirty="0"/>
              <a:t>Rent Control Management</a:t>
            </a:r>
          </a:p>
          <a:p>
            <a:r>
              <a:rPr lang="en-US" sz="2400" dirty="0"/>
              <a:t>Sustainability Initiatives</a:t>
            </a:r>
          </a:p>
          <a:p>
            <a:pPr lvl="1"/>
            <a:r>
              <a:rPr lang="en-US" sz="2000" dirty="0"/>
              <a:t>Behind-the-Meter Solar Programs Caps</a:t>
            </a:r>
          </a:p>
          <a:p>
            <a:pPr lvl="1"/>
            <a:r>
              <a:rPr lang="en-US" sz="2000" dirty="0"/>
              <a:t>Community Solar Programs Access </a:t>
            </a:r>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11</a:t>
            </a:fld>
            <a:endParaRPr lang="en-US" altLang="en-US" dirty="0"/>
          </a:p>
        </p:txBody>
      </p:sp>
      <p:sp>
        <p:nvSpPr>
          <p:cNvPr id="6" name="TextBox 5">
            <a:extLst>
              <a:ext uri="{FF2B5EF4-FFF2-40B4-BE49-F238E27FC236}">
                <a16:creationId xmlns:a16="http://schemas.microsoft.com/office/drawing/2014/main" id="{2067B682-1D40-4E57-A8FF-0063BBD72E39}"/>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spTree>
    <p:extLst>
      <p:ext uri="{BB962C8B-B14F-4D97-AF65-F5344CB8AC3E}">
        <p14:creationId xmlns:p14="http://schemas.microsoft.com/office/powerpoint/2010/main" val="2636910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9400"/>
            <a:ext cx="7772400" cy="1219200"/>
          </a:xfrm>
        </p:spPr>
        <p:txBody>
          <a:bodyPr/>
          <a:lstStyle/>
          <a:p>
            <a:r>
              <a:rPr lang="en-US" sz="3200" dirty="0">
                <a:solidFill>
                  <a:schemeClr val="tx1"/>
                </a:solidFill>
              </a:rPr>
              <a:t>Questions and Discussion </a:t>
            </a:r>
            <a:br>
              <a:rPr lang="en-US" sz="2400" b="1" dirty="0">
                <a:solidFill>
                  <a:schemeClr val="tx1"/>
                </a:solidFill>
              </a:rPr>
            </a:br>
            <a:br>
              <a:rPr lang="en-US" sz="2400" dirty="0">
                <a:solidFill>
                  <a:schemeClr val="tx1"/>
                </a:solidFill>
              </a:rPr>
            </a:br>
            <a:endParaRPr lang="en-US" sz="2200" dirty="0">
              <a:solidFill>
                <a:schemeClr val="tx1"/>
              </a:solidFill>
            </a:endParaRPr>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12</a:t>
            </a:fld>
            <a:endParaRPr lang="en-US" altLang="en-US" dirty="0"/>
          </a:p>
        </p:txBody>
      </p:sp>
      <p:sp>
        <p:nvSpPr>
          <p:cNvPr id="6" name="TextBox 5">
            <a:extLst>
              <a:ext uri="{FF2B5EF4-FFF2-40B4-BE49-F238E27FC236}">
                <a16:creationId xmlns:a16="http://schemas.microsoft.com/office/drawing/2014/main" id="{2067B682-1D40-4E57-A8FF-0063BBD72E39}"/>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spTree>
    <p:extLst>
      <p:ext uri="{BB962C8B-B14F-4D97-AF65-F5344CB8AC3E}">
        <p14:creationId xmlns:p14="http://schemas.microsoft.com/office/powerpoint/2010/main" val="2864776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4840" y="333345"/>
            <a:ext cx="7772400" cy="1143000"/>
          </a:xfrm>
        </p:spPr>
        <p:txBody>
          <a:bodyPr/>
          <a:lstStyle/>
          <a:p>
            <a:br>
              <a:rPr lang="en-US" dirty="0"/>
            </a:br>
            <a:endParaRPr lang="en-US" dirty="0"/>
          </a:p>
        </p:txBody>
      </p:sp>
      <p:sp>
        <p:nvSpPr>
          <p:cNvPr id="7" name="Content Placeholder 6"/>
          <p:cNvSpPr>
            <a:spLocks noGrp="1"/>
          </p:cNvSpPr>
          <p:nvPr>
            <p:ph sz="half" idx="1"/>
          </p:nvPr>
        </p:nvSpPr>
        <p:spPr>
          <a:xfrm>
            <a:off x="624840" y="1061207"/>
            <a:ext cx="6513621" cy="4576093"/>
          </a:xfrm>
        </p:spPr>
        <p:style>
          <a:lnRef idx="0">
            <a:schemeClr val="accent3"/>
          </a:lnRef>
          <a:fillRef idx="3">
            <a:schemeClr val="accent3"/>
          </a:fillRef>
          <a:effectRef idx="3">
            <a:schemeClr val="accent3"/>
          </a:effectRef>
          <a:fontRef idx="minor">
            <a:schemeClr val="lt1"/>
          </a:fontRef>
        </p:style>
        <p:txBody>
          <a:bodyPr/>
          <a:lstStyle/>
          <a:p>
            <a:pPr marL="0" indent="0">
              <a:buNone/>
            </a:pPr>
            <a:r>
              <a:rPr lang="en-US" sz="1600" b="1" dirty="0">
                <a:solidFill>
                  <a:schemeClr val="tx1"/>
                </a:solidFill>
                <a:latin typeface="+mj-lt"/>
              </a:rPr>
              <a:t>September 30</a:t>
            </a:r>
            <a:r>
              <a:rPr lang="en-US" sz="1600" b="1" baseline="30000" dirty="0">
                <a:solidFill>
                  <a:schemeClr val="tx1"/>
                </a:solidFill>
                <a:latin typeface="+mj-lt"/>
              </a:rPr>
              <a:t>th</a:t>
            </a:r>
            <a:r>
              <a:rPr lang="en-US" sz="1600" b="1" dirty="0">
                <a:solidFill>
                  <a:schemeClr val="tx1"/>
                </a:solidFill>
                <a:latin typeface="+mj-lt"/>
              </a:rPr>
              <a:t> 	</a:t>
            </a:r>
            <a:r>
              <a:rPr lang="en-US" sz="1500" dirty="0">
                <a:solidFill>
                  <a:schemeClr val="tx1"/>
                </a:solidFill>
                <a:latin typeface="+mj-lt"/>
              </a:rPr>
              <a:t>Memo sent to City Council requesting Legislative Priorities</a:t>
            </a:r>
          </a:p>
          <a:p>
            <a:pPr marL="0" indent="0">
              <a:buNone/>
            </a:pPr>
            <a:r>
              <a:rPr lang="en-US" sz="1500" dirty="0">
                <a:solidFill>
                  <a:schemeClr val="tx1"/>
                </a:solidFill>
                <a:latin typeface="+mj-lt"/>
              </a:rPr>
              <a:t> </a:t>
            </a:r>
          </a:p>
          <a:p>
            <a:pPr marL="0" indent="0">
              <a:buNone/>
            </a:pPr>
            <a:r>
              <a:rPr lang="en-US" sz="1600" b="1" dirty="0">
                <a:solidFill>
                  <a:schemeClr val="tx1"/>
                </a:solidFill>
                <a:latin typeface="+mj-lt"/>
              </a:rPr>
              <a:t>November 19</a:t>
            </a:r>
            <a:r>
              <a:rPr lang="en-US" sz="1600" b="1" baseline="30000" dirty="0">
                <a:solidFill>
                  <a:schemeClr val="tx1"/>
                </a:solidFill>
                <a:latin typeface="+mj-lt"/>
              </a:rPr>
              <a:t>th</a:t>
            </a:r>
            <a:r>
              <a:rPr lang="en-US" sz="1600" b="1" dirty="0">
                <a:solidFill>
                  <a:schemeClr val="tx1"/>
                </a:solidFill>
                <a:latin typeface="+mj-lt"/>
              </a:rPr>
              <a:t> </a:t>
            </a:r>
            <a:r>
              <a:rPr lang="en-US" sz="1600" dirty="0">
                <a:solidFill>
                  <a:schemeClr val="tx1"/>
                </a:solidFill>
                <a:latin typeface="+mj-lt"/>
              </a:rPr>
              <a:t>	City Council provided draft Legislative Agenda</a:t>
            </a:r>
          </a:p>
          <a:p>
            <a:pPr marL="0" indent="0">
              <a:buNone/>
            </a:pPr>
            <a:endParaRPr lang="en-US" sz="1600" dirty="0">
              <a:solidFill>
                <a:schemeClr val="tx1"/>
              </a:solidFill>
              <a:latin typeface="+mj-lt"/>
            </a:endParaRPr>
          </a:p>
          <a:p>
            <a:pPr marL="0" indent="0">
              <a:buNone/>
            </a:pPr>
            <a:r>
              <a:rPr lang="en-US" sz="1600" b="1" dirty="0">
                <a:solidFill>
                  <a:schemeClr val="tx1"/>
                </a:solidFill>
                <a:latin typeface="+mj-lt"/>
              </a:rPr>
              <a:t>November 23</a:t>
            </a:r>
            <a:r>
              <a:rPr lang="en-US" sz="1600" b="1" baseline="30000" dirty="0">
                <a:solidFill>
                  <a:schemeClr val="tx1"/>
                </a:solidFill>
                <a:latin typeface="+mj-lt"/>
              </a:rPr>
              <a:t>rd</a:t>
            </a:r>
            <a:r>
              <a:rPr lang="en-US" sz="1600" b="1" dirty="0">
                <a:solidFill>
                  <a:schemeClr val="tx1"/>
                </a:solidFill>
                <a:latin typeface="+mj-lt"/>
              </a:rPr>
              <a:t> </a:t>
            </a:r>
            <a:r>
              <a:rPr lang="en-US" sz="1600" dirty="0">
                <a:solidFill>
                  <a:schemeClr val="tx1"/>
                </a:solidFill>
                <a:latin typeface="+mj-lt"/>
              </a:rPr>
              <a:t>	</a:t>
            </a:r>
            <a:r>
              <a:rPr lang="en-US" sz="1600" b="1" dirty="0">
                <a:solidFill>
                  <a:schemeClr val="tx1"/>
                </a:solidFill>
                <a:latin typeface="+mj-lt"/>
              </a:rPr>
              <a:t>TODAY- </a:t>
            </a:r>
            <a:r>
              <a:rPr lang="en-US" sz="1600" dirty="0">
                <a:solidFill>
                  <a:schemeClr val="tx1"/>
                </a:solidFill>
                <a:latin typeface="+mj-lt"/>
              </a:rPr>
              <a:t>Workshop and Discussion</a:t>
            </a:r>
          </a:p>
          <a:p>
            <a:pPr marL="0" indent="0">
              <a:buNone/>
            </a:pPr>
            <a:endParaRPr lang="en-US" sz="1600" dirty="0">
              <a:solidFill>
                <a:schemeClr val="tx1"/>
              </a:solidFill>
              <a:latin typeface="+mj-lt"/>
            </a:endParaRPr>
          </a:p>
          <a:p>
            <a:pPr marL="0" indent="0">
              <a:buNone/>
            </a:pPr>
            <a:r>
              <a:rPr lang="en-US" sz="1600" b="1" dirty="0">
                <a:solidFill>
                  <a:schemeClr val="tx1"/>
                </a:solidFill>
                <a:latin typeface="+mj-lt"/>
              </a:rPr>
              <a:t>November 24</a:t>
            </a:r>
            <a:r>
              <a:rPr lang="en-US" sz="1600" b="1" baseline="30000" dirty="0">
                <a:solidFill>
                  <a:schemeClr val="tx1"/>
                </a:solidFill>
                <a:latin typeface="+mj-lt"/>
              </a:rPr>
              <a:t>th</a:t>
            </a:r>
            <a:r>
              <a:rPr lang="en-US" sz="1600" b="1" dirty="0">
                <a:solidFill>
                  <a:schemeClr val="tx1"/>
                </a:solidFill>
                <a:latin typeface="+mj-lt"/>
              </a:rPr>
              <a:t>  </a:t>
            </a:r>
            <a:r>
              <a:rPr lang="en-US" sz="1600" dirty="0">
                <a:solidFill>
                  <a:schemeClr val="tx1"/>
                </a:solidFill>
                <a:latin typeface="+mj-lt"/>
              </a:rPr>
              <a:t>	Survey to City Council on Legislative items</a:t>
            </a:r>
          </a:p>
          <a:p>
            <a:pPr marL="0" indent="0">
              <a:buNone/>
            </a:pPr>
            <a:endParaRPr lang="en-US" sz="1600" dirty="0">
              <a:solidFill>
                <a:schemeClr val="tx1"/>
              </a:solidFill>
              <a:latin typeface="+mj-lt"/>
            </a:endParaRPr>
          </a:p>
          <a:p>
            <a:pPr marL="0" indent="0">
              <a:buNone/>
            </a:pPr>
            <a:r>
              <a:rPr lang="en-US" sz="1600" b="1" dirty="0">
                <a:solidFill>
                  <a:schemeClr val="tx1"/>
                </a:solidFill>
                <a:latin typeface="+mj-lt"/>
              </a:rPr>
              <a:t>December 9</a:t>
            </a:r>
            <a:r>
              <a:rPr lang="en-US" sz="1600" b="1" baseline="30000" dirty="0">
                <a:solidFill>
                  <a:schemeClr val="tx1"/>
                </a:solidFill>
                <a:latin typeface="+mj-lt"/>
              </a:rPr>
              <a:t>th</a:t>
            </a:r>
            <a:r>
              <a:rPr lang="en-US" sz="1600" b="1" dirty="0">
                <a:solidFill>
                  <a:schemeClr val="tx1"/>
                </a:solidFill>
                <a:latin typeface="+mj-lt"/>
              </a:rPr>
              <a:t> </a:t>
            </a:r>
            <a:r>
              <a:rPr lang="en-US" sz="1600" dirty="0">
                <a:solidFill>
                  <a:schemeClr val="tx1"/>
                </a:solidFill>
                <a:latin typeface="+mj-lt"/>
              </a:rPr>
              <a:t>	Legislative agenda on City Council’s meeting agenda </a:t>
            </a:r>
          </a:p>
          <a:p>
            <a:pPr marL="0" indent="0">
              <a:buNone/>
            </a:pPr>
            <a:endParaRPr lang="en-US" sz="1600" dirty="0">
              <a:solidFill>
                <a:schemeClr val="tx1"/>
              </a:solidFill>
              <a:latin typeface="+mj-lt"/>
            </a:endParaRPr>
          </a:p>
          <a:p>
            <a:pPr marL="0" indent="0">
              <a:buNone/>
            </a:pPr>
            <a:r>
              <a:rPr lang="en-US" sz="1600" b="1" dirty="0">
                <a:solidFill>
                  <a:schemeClr val="tx1"/>
                </a:solidFill>
                <a:latin typeface="+mj-lt"/>
              </a:rPr>
              <a:t>January 10</a:t>
            </a:r>
            <a:r>
              <a:rPr lang="en-US" sz="1600" b="1" baseline="30000" dirty="0">
                <a:solidFill>
                  <a:schemeClr val="tx1"/>
                </a:solidFill>
                <a:latin typeface="+mj-lt"/>
              </a:rPr>
              <a:t>th</a:t>
            </a:r>
            <a:r>
              <a:rPr lang="en-US" sz="1600" b="1" dirty="0">
                <a:solidFill>
                  <a:schemeClr val="tx1"/>
                </a:solidFill>
                <a:latin typeface="+mj-lt"/>
              </a:rPr>
              <a:t>  	</a:t>
            </a:r>
            <a:r>
              <a:rPr lang="en-US" sz="1600" dirty="0">
                <a:solidFill>
                  <a:schemeClr val="tx1"/>
                </a:solidFill>
                <a:latin typeface="+mj-lt"/>
              </a:rPr>
              <a:t>Georgia Legislative Session Starts (40 days)</a:t>
            </a:r>
          </a:p>
          <a:p>
            <a:pPr marL="0" indent="0">
              <a:buNone/>
            </a:pPr>
            <a:endParaRPr lang="en-US" sz="1600" b="1" dirty="0">
              <a:solidFill>
                <a:schemeClr val="tx1"/>
              </a:solidFill>
              <a:latin typeface="+mj-lt"/>
            </a:endParaRPr>
          </a:p>
          <a:p>
            <a:pPr marL="0" indent="0">
              <a:buNone/>
            </a:pPr>
            <a:r>
              <a:rPr lang="en-US" sz="1600" b="1" dirty="0">
                <a:solidFill>
                  <a:schemeClr val="tx1"/>
                </a:solidFill>
                <a:latin typeface="+mj-lt"/>
              </a:rPr>
              <a:t>February 3</a:t>
            </a:r>
            <a:r>
              <a:rPr lang="en-US" sz="1600" b="1" baseline="30000" dirty="0">
                <a:solidFill>
                  <a:schemeClr val="tx1"/>
                </a:solidFill>
                <a:latin typeface="+mj-lt"/>
              </a:rPr>
              <a:t>rd</a:t>
            </a:r>
            <a:r>
              <a:rPr lang="en-US" sz="1600" b="1" dirty="0">
                <a:solidFill>
                  <a:schemeClr val="tx1"/>
                </a:solidFill>
                <a:latin typeface="+mj-lt"/>
              </a:rPr>
              <a:t>  </a:t>
            </a:r>
            <a:r>
              <a:rPr lang="en-US" sz="1600" dirty="0">
                <a:solidFill>
                  <a:schemeClr val="tx1"/>
                </a:solidFill>
                <a:latin typeface="+mj-lt"/>
              </a:rPr>
              <a:t>	Savannah Chatham Day at the Capital </a:t>
            </a:r>
            <a:r>
              <a:rPr lang="en-US" sz="2400" dirty="0">
                <a:solidFill>
                  <a:schemeClr val="tx1"/>
                </a:solidFill>
                <a:latin typeface="+mj-lt"/>
              </a:rPr>
              <a:t>	</a:t>
            </a:r>
            <a:r>
              <a:rPr lang="en-US" dirty="0">
                <a:solidFill>
                  <a:schemeClr val="tx1"/>
                </a:solidFill>
                <a:latin typeface="+mj-lt"/>
              </a:rPr>
              <a:t>		</a:t>
            </a:r>
          </a:p>
          <a:p>
            <a:pPr marL="0" indent="0">
              <a:buNone/>
            </a:pPr>
            <a:endParaRPr lang="en-US" dirty="0"/>
          </a:p>
          <a:p>
            <a:pPr marL="0" indent="0">
              <a:buNone/>
            </a:pPr>
            <a:endParaRPr lang="en-US" dirty="0"/>
          </a:p>
          <a:p>
            <a:pPr marL="0" indent="0">
              <a:buNone/>
            </a:pPr>
            <a:r>
              <a:rPr lang="en-US" dirty="0"/>
              <a:t> </a:t>
            </a:r>
          </a:p>
          <a:p>
            <a:endParaRPr lang="en-US" dirty="0"/>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2</a:t>
            </a:fld>
            <a:endParaRPr lang="en-US" altLang="en-US" dirty="0"/>
          </a:p>
        </p:txBody>
      </p:sp>
      <p:sp>
        <p:nvSpPr>
          <p:cNvPr id="9" name="Rectangle 8"/>
          <p:cNvSpPr/>
          <p:nvPr/>
        </p:nvSpPr>
        <p:spPr>
          <a:xfrm>
            <a:off x="632460" y="294679"/>
            <a:ext cx="827009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3600" dirty="0">
                <a:solidFill>
                  <a:schemeClr val="bg1"/>
                </a:solidFill>
                <a:latin typeface="+mj-lt"/>
              </a:rPr>
              <a:t>Legislative Calendar</a:t>
            </a:r>
          </a:p>
        </p:txBody>
      </p:sp>
      <p:pic>
        <p:nvPicPr>
          <p:cNvPr id="10" name="Picture 9"/>
          <p:cNvPicPr>
            <a:picLocks noChangeAspect="1"/>
          </p:cNvPicPr>
          <p:nvPr/>
        </p:nvPicPr>
        <p:blipFill>
          <a:blip r:embed="rId2"/>
          <a:stretch>
            <a:fillRect/>
          </a:stretch>
        </p:blipFill>
        <p:spPr>
          <a:xfrm>
            <a:off x="7272280" y="1061207"/>
            <a:ext cx="1630274" cy="2451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615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98" y="1070949"/>
            <a:ext cx="9032846" cy="1143000"/>
          </a:xfrm>
        </p:spPr>
        <p:txBody>
          <a:bodyPr/>
          <a:lstStyle/>
          <a:p>
            <a:pPr marL="742950" indent="-742950" algn="l">
              <a:buFont typeface="+mj-lt"/>
              <a:buAutoNum type="arabicPeriod"/>
            </a:pPr>
            <a:r>
              <a:rPr lang="en-US" altLang="en-US" sz="2800" b="1" dirty="0"/>
              <a:t>Clarity to the Taxpayer </a:t>
            </a:r>
            <a:br>
              <a:rPr lang="en-US" altLang="en-US" sz="2800" b="1" dirty="0"/>
            </a:br>
            <a:r>
              <a:rPr lang="en-US" altLang="en-US" sz="2800" b="1" dirty="0"/>
              <a:t>Bill of Rights Advertisement</a:t>
            </a:r>
            <a:br>
              <a:rPr lang="en-US" altLang="en-US" sz="2800" dirty="0"/>
            </a:br>
            <a:endParaRPr lang="en-US" sz="2800" dirty="0"/>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3</a:t>
            </a:fld>
            <a:endParaRPr lang="en-US" altLang="en-US" dirty="0"/>
          </a:p>
        </p:txBody>
      </p:sp>
      <p:sp>
        <p:nvSpPr>
          <p:cNvPr id="7" name="TextBox 4"/>
          <p:cNvSpPr txBox="1">
            <a:spLocks noChangeArrowheads="1"/>
          </p:cNvSpPr>
          <p:nvPr/>
        </p:nvSpPr>
        <p:spPr bwMode="auto">
          <a:xfrm>
            <a:off x="1219200" y="2895600"/>
            <a:ext cx="6477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dirty="0">
                <a:latin typeface="Lato" panose="020F0502020204030203"/>
              </a:rPr>
              <a:t>The “Taxpayer Bill of Rights” is designed to notify the public that the overall digest has increased in value. However, the wording of the notice fails to differentiate the difference between increased millage rates and increased assessed value, confusing the public.</a:t>
            </a:r>
          </a:p>
        </p:txBody>
      </p:sp>
      <p:sp>
        <p:nvSpPr>
          <p:cNvPr id="8" name="TextBox 7">
            <a:extLst>
              <a:ext uri="{FF2B5EF4-FFF2-40B4-BE49-F238E27FC236}">
                <a16:creationId xmlns:a16="http://schemas.microsoft.com/office/drawing/2014/main" id="{01D4B6BB-63C9-44EE-B445-D230BA9BFABD}"/>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9" name="Straight Connector 8">
            <a:extLst>
              <a:ext uri="{FF2B5EF4-FFF2-40B4-BE49-F238E27FC236}">
                <a16:creationId xmlns:a16="http://schemas.microsoft.com/office/drawing/2014/main" id="{7D36024F-ED5C-456E-BDA3-F58B145A8C63}"/>
              </a:ext>
            </a:extLst>
          </p:cNvPr>
          <p:cNvCxnSpPr>
            <a:cxnSpLocks/>
          </p:cNvCxnSpPr>
          <p:nvPr/>
        </p:nvCxnSpPr>
        <p:spPr>
          <a:xfrm>
            <a:off x="315636" y="2057400"/>
            <a:ext cx="852356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090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90588"/>
            <a:ext cx="7772400" cy="1143000"/>
          </a:xfrm>
        </p:spPr>
        <p:txBody>
          <a:bodyPr/>
          <a:lstStyle/>
          <a:p>
            <a:pPr marL="742950" indent="-742950" algn="l">
              <a:buFont typeface="+mj-lt"/>
              <a:buAutoNum type="arabicPeriod" startAt="2"/>
            </a:pPr>
            <a:r>
              <a:rPr lang="en-US" altLang="en-US" sz="2800" b="1" dirty="0"/>
              <a:t>Confiscated Weapons</a:t>
            </a:r>
            <a:br>
              <a:rPr lang="en-US" altLang="en-US" sz="2800" dirty="0"/>
            </a:br>
            <a:endParaRPr lang="en-US" sz="2800" dirty="0"/>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4</a:t>
            </a:fld>
            <a:endParaRPr lang="en-US" altLang="en-US" dirty="0"/>
          </a:p>
        </p:txBody>
      </p:sp>
      <p:pic>
        <p:nvPicPr>
          <p:cNvPr id="6" name="Picture 2" descr="Image result for CONFISCATED WEAP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205605"/>
            <a:ext cx="5080000" cy="2446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4"/>
          <p:cNvSpPr txBox="1">
            <a:spLocks noChangeArrowheads="1"/>
          </p:cNvSpPr>
          <p:nvPr/>
        </p:nvSpPr>
        <p:spPr bwMode="auto">
          <a:xfrm>
            <a:off x="393700" y="2033588"/>
            <a:ext cx="2133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000" dirty="0">
                <a:latin typeface="Lato" panose="020F0502020204030203"/>
              </a:rPr>
              <a:t>Allow local governments to choose whether they’ll sell confiscated weapons at auction or have them destroyed.</a:t>
            </a:r>
          </a:p>
        </p:txBody>
      </p:sp>
      <p:sp>
        <p:nvSpPr>
          <p:cNvPr id="8" name="TextBox 7">
            <a:extLst>
              <a:ext uri="{FF2B5EF4-FFF2-40B4-BE49-F238E27FC236}">
                <a16:creationId xmlns:a16="http://schemas.microsoft.com/office/drawing/2014/main" id="{FCCE1434-33BB-44A4-863D-F1D6B337DC1D}"/>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9" name="Straight Connector 8">
            <a:extLst>
              <a:ext uri="{FF2B5EF4-FFF2-40B4-BE49-F238E27FC236}">
                <a16:creationId xmlns:a16="http://schemas.microsoft.com/office/drawing/2014/main" id="{696A1DB2-8532-485C-9465-D2697E8301F8}"/>
              </a:ext>
            </a:extLst>
          </p:cNvPr>
          <p:cNvCxnSpPr>
            <a:cxnSpLocks/>
          </p:cNvCxnSpPr>
          <p:nvPr/>
        </p:nvCxnSpPr>
        <p:spPr>
          <a:xfrm>
            <a:off x="393700" y="1581150"/>
            <a:ext cx="8356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4689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23900"/>
            <a:ext cx="8458200" cy="1143000"/>
          </a:xfrm>
        </p:spPr>
        <p:txBody>
          <a:bodyPr/>
          <a:lstStyle/>
          <a:p>
            <a:r>
              <a:rPr lang="en-US" sz="2800" b="1" dirty="0"/>
              <a:t>3.	Hotel Motel Tax</a:t>
            </a:r>
          </a:p>
        </p:txBody>
      </p:sp>
      <p:sp>
        <p:nvSpPr>
          <p:cNvPr id="3" name="Content Placeholder 2"/>
          <p:cNvSpPr>
            <a:spLocks noGrp="1"/>
          </p:cNvSpPr>
          <p:nvPr>
            <p:ph idx="1"/>
          </p:nvPr>
        </p:nvSpPr>
        <p:spPr>
          <a:xfrm>
            <a:off x="381000" y="2194900"/>
            <a:ext cx="4191000" cy="1600200"/>
          </a:xfrm>
        </p:spPr>
        <p:txBody>
          <a:bodyPr/>
          <a:lstStyle/>
          <a:p>
            <a:pPr marL="0" lvl="0" indent="0">
              <a:buNone/>
            </a:pPr>
            <a:r>
              <a:rPr lang="en-US" sz="1800" dirty="0"/>
              <a:t>The City of Savannah would like to move from its currently grandfathered State authorization paragraph permitting Hotel-Motel tax at the 6% rate, into the updated State authorization paragraph allowing City Council to set the Hotel-Motel tax rate between 6% and 8%.</a:t>
            </a:r>
          </a:p>
          <a:p>
            <a:pPr marL="0" indent="0">
              <a:buNone/>
            </a:pPr>
            <a:endParaRPr lang="en-US" sz="1600" dirty="0"/>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5</a:t>
            </a:fld>
            <a:endParaRPr lang="en-US" altLang="en-US" dirty="0"/>
          </a:p>
        </p:txBody>
      </p:sp>
      <p:sp>
        <p:nvSpPr>
          <p:cNvPr id="7" name="TextBox 6">
            <a:extLst>
              <a:ext uri="{FF2B5EF4-FFF2-40B4-BE49-F238E27FC236}">
                <a16:creationId xmlns:a16="http://schemas.microsoft.com/office/drawing/2014/main" id="{B0C060E3-C0DD-4F6F-AF63-7F0477CE16E0}"/>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8" name="Straight Connector 7">
            <a:extLst>
              <a:ext uri="{FF2B5EF4-FFF2-40B4-BE49-F238E27FC236}">
                <a16:creationId xmlns:a16="http://schemas.microsoft.com/office/drawing/2014/main" id="{26AEDACF-C0E6-4C92-BED8-D407FEA0C3C2}"/>
              </a:ext>
            </a:extLst>
          </p:cNvPr>
          <p:cNvCxnSpPr/>
          <p:nvPr/>
        </p:nvCxnSpPr>
        <p:spPr>
          <a:xfrm>
            <a:off x="315636" y="1600200"/>
            <a:ext cx="8142564"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B952EFBB-0D3E-4CD4-BB62-13B663D499C4}"/>
              </a:ext>
            </a:extLst>
          </p:cNvPr>
          <p:cNvPicPr>
            <a:picLocks noChangeAspect="1"/>
          </p:cNvPicPr>
          <p:nvPr/>
        </p:nvPicPr>
        <p:blipFill>
          <a:blip r:embed="rId3"/>
          <a:stretch>
            <a:fillRect/>
          </a:stretch>
        </p:blipFill>
        <p:spPr>
          <a:xfrm>
            <a:off x="4572000" y="2247365"/>
            <a:ext cx="4152900" cy="27699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021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772400" cy="1143000"/>
          </a:xfrm>
        </p:spPr>
        <p:txBody>
          <a:bodyPr/>
          <a:lstStyle/>
          <a:p>
            <a:pPr marL="742950" indent="-742950">
              <a:buFont typeface="+mj-lt"/>
              <a:buAutoNum type="arabicPeriod" startAt="4"/>
            </a:pPr>
            <a:r>
              <a:rPr lang="en-US" sz="2800" b="1" dirty="0"/>
              <a:t>Local Control Of Monuments</a:t>
            </a:r>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6</a:t>
            </a:fld>
            <a:endParaRPr lang="en-US" altLang="en-US" dirty="0"/>
          </a:p>
        </p:txBody>
      </p:sp>
      <p:sp>
        <p:nvSpPr>
          <p:cNvPr id="6" name="TextBox 4"/>
          <p:cNvSpPr txBox="1">
            <a:spLocks noChangeArrowheads="1"/>
          </p:cNvSpPr>
          <p:nvPr/>
        </p:nvSpPr>
        <p:spPr bwMode="auto">
          <a:xfrm>
            <a:off x="738548" y="1771767"/>
            <a:ext cx="2819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None/>
            </a:pPr>
            <a:r>
              <a:rPr lang="en-US" sz="2000" b="1" dirty="0"/>
              <a:t> </a:t>
            </a:r>
            <a:endParaRPr lang="en-US" sz="2000" dirty="0"/>
          </a:p>
          <a:p>
            <a:pPr algn="r" eaLnBrk="1" hangingPunct="1">
              <a:spcBef>
                <a:spcPct val="0"/>
              </a:spcBef>
              <a:buFontTx/>
              <a:buNone/>
            </a:pPr>
            <a:r>
              <a:rPr lang="en-US" sz="2000" b="1" dirty="0"/>
              <a:t> </a:t>
            </a:r>
            <a:endParaRPr lang="en-US" altLang="en-US" sz="2000" dirty="0">
              <a:latin typeface="Times New Roman" pitchFamily="18" charset="0"/>
            </a:endParaRPr>
          </a:p>
        </p:txBody>
      </p:sp>
      <p:sp>
        <p:nvSpPr>
          <p:cNvPr id="8" name="TextBox 7">
            <a:extLst>
              <a:ext uri="{FF2B5EF4-FFF2-40B4-BE49-F238E27FC236}">
                <a16:creationId xmlns:a16="http://schemas.microsoft.com/office/drawing/2014/main" id="{8B58C463-8230-4468-A8A7-F70566AA64B9}"/>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9" name="Straight Connector 8">
            <a:extLst>
              <a:ext uri="{FF2B5EF4-FFF2-40B4-BE49-F238E27FC236}">
                <a16:creationId xmlns:a16="http://schemas.microsoft.com/office/drawing/2014/main" id="{3686B395-A7F0-463D-B4AF-46490CD6AB9D}"/>
              </a:ext>
            </a:extLst>
          </p:cNvPr>
          <p:cNvCxnSpPr/>
          <p:nvPr/>
        </p:nvCxnSpPr>
        <p:spPr>
          <a:xfrm>
            <a:off x="315636" y="1600200"/>
            <a:ext cx="81425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4">
            <a:extLst>
              <a:ext uri="{FF2B5EF4-FFF2-40B4-BE49-F238E27FC236}">
                <a16:creationId xmlns:a16="http://schemas.microsoft.com/office/drawing/2014/main" id="{28354BBD-78DA-4FC3-BB29-2E2FFB066936}"/>
              </a:ext>
            </a:extLst>
          </p:cNvPr>
          <p:cNvSpPr txBox="1">
            <a:spLocks noChangeArrowheads="1"/>
          </p:cNvSpPr>
          <p:nvPr/>
        </p:nvSpPr>
        <p:spPr bwMode="auto">
          <a:xfrm>
            <a:off x="609600" y="2055692"/>
            <a:ext cx="28194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None/>
            </a:pPr>
            <a:r>
              <a:rPr lang="en-US" sz="2000" b="1" dirty="0"/>
              <a:t> </a:t>
            </a:r>
            <a:endParaRPr lang="en-US" sz="2000" dirty="0"/>
          </a:p>
          <a:p>
            <a:pPr lvl="0" algn="r" eaLnBrk="1" hangingPunct="1">
              <a:spcBef>
                <a:spcPct val="0"/>
              </a:spcBef>
              <a:buNone/>
            </a:pPr>
            <a:r>
              <a:rPr lang="en-US" sz="2400" dirty="0">
                <a:latin typeface="Lato" panose="020F0502020204030203"/>
              </a:rPr>
              <a:t>The City requests that the State allow Cities to have local control of the  placement of monuments and memorials. </a:t>
            </a:r>
          </a:p>
          <a:p>
            <a:pPr algn="r" eaLnBrk="1" hangingPunct="1">
              <a:spcBef>
                <a:spcPct val="0"/>
              </a:spcBef>
              <a:buFontTx/>
              <a:buNone/>
            </a:pPr>
            <a:r>
              <a:rPr lang="en-US" sz="2000" b="1" dirty="0"/>
              <a:t> </a:t>
            </a:r>
            <a:endParaRPr lang="en-US" altLang="en-US" sz="2000" dirty="0">
              <a:latin typeface="Times New Roman" pitchFamily="18" charset="0"/>
            </a:endParaRPr>
          </a:p>
        </p:txBody>
      </p:sp>
      <p:pic>
        <p:nvPicPr>
          <p:cNvPr id="11" name="Picture 10">
            <a:extLst>
              <a:ext uri="{FF2B5EF4-FFF2-40B4-BE49-F238E27FC236}">
                <a16:creationId xmlns:a16="http://schemas.microsoft.com/office/drawing/2014/main" id="{12575C03-0C6D-4503-9D8A-EBB87BC869FE}"/>
              </a:ext>
            </a:extLst>
          </p:cNvPr>
          <p:cNvPicPr>
            <a:picLocks noChangeAspect="1"/>
          </p:cNvPicPr>
          <p:nvPr/>
        </p:nvPicPr>
        <p:blipFill>
          <a:blip r:embed="rId3"/>
          <a:stretch>
            <a:fillRect/>
          </a:stretch>
        </p:blipFill>
        <p:spPr>
          <a:xfrm>
            <a:off x="3962274" y="2140391"/>
            <a:ext cx="4431294" cy="2975950"/>
          </a:xfrm>
          <a:prstGeom prst="rect">
            <a:avLst/>
          </a:prstGeom>
        </p:spPr>
      </p:pic>
    </p:spTree>
    <p:extLst>
      <p:ext uri="{BB962C8B-B14F-4D97-AF65-F5344CB8AC3E}">
        <p14:creationId xmlns:p14="http://schemas.microsoft.com/office/powerpoint/2010/main" val="3543307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308" y="691856"/>
            <a:ext cx="7772400" cy="1143000"/>
          </a:xfrm>
        </p:spPr>
        <p:txBody>
          <a:bodyPr/>
          <a:lstStyle/>
          <a:p>
            <a:pPr marL="742950" indent="-742950">
              <a:buFont typeface="+mj-lt"/>
              <a:buAutoNum type="arabicPeriod" startAt="5"/>
            </a:pPr>
            <a:r>
              <a:rPr lang="en-US" sz="2800" b="1" dirty="0"/>
              <a:t>Logistics Technology Corridor</a:t>
            </a:r>
          </a:p>
        </p:txBody>
      </p:sp>
      <p:sp>
        <p:nvSpPr>
          <p:cNvPr id="3" name="Content Placeholder 2"/>
          <p:cNvSpPr>
            <a:spLocks noGrp="1"/>
          </p:cNvSpPr>
          <p:nvPr>
            <p:ph idx="1"/>
          </p:nvPr>
        </p:nvSpPr>
        <p:spPr>
          <a:xfrm>
            <a:off x="338137" y="2280550"/>
            <a:ext cx="4191000" cy="3522155"/>
          </a:xfrm>
        </p:spPr>
        <p:txBody>
          <a:bodyPr/>
          <a:lstStyle/>
          <a:p>
            <a:pPr marL="0" indent="0" algn="r">
              <a:buNone/>
            </a:pPr>
            <a:r>
              <a:rPr lang="en-US" sz="2400" dirty="0"/>
              <a:t>Adopt economic incentives to enhance Georgia’s logistics technology corridor that includes logistical technology job training, an innovation center, and foundation for the region becoming the global leader of logistics innovation.</a:t>
            </a:r>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7</a:t>
            </a:fld>
            <a:endParaRPr lang="en-US" altLang="en-US" dirty="0"/>
          </a:p>
        </p:txBody>
      </p:sp>
      <p:pic>
        <p:nvPicPr>
          <p:cNvPr id="6" name="Picture 5"/>
          <p:cNvPicPr>
            <a:picLocks noChangeAspect="1"/>
          </p:cNvPicPr>
          <p:nvPr/>
        </p:nvPicPr>
        <p:blipFill>
          <a:blip r:embed="rId2"/>
          <a:stretch>
            <a:fillRect/>
          </a:stretch>
        </p:blipFill>
        <p:spPr>
          <a:xfrm>
            <a:off x="5029202" y="1967904"/>
            <a:ext cx="3809998" cy="405764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6B8E9DD-BA9C-4D29-B78E-6BCB83940458}"/>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8" name="Straight Connector 7">
            <a:extLst>
              <a:ext uri="{FF2B5EF4-FFF2-40B4-BE49-F238E27FC236}">
                <a16:creationId xmlns:a16="http://schemas.microsoft.com/office/drawing/2014/main" id="{CDB5CB24-7BB1-40FD-8F41-E14892295EA3}"/>
              </a:ext>
            </a:extLst>
          </p:cNvPr>
          <p:cNvCxnSpPr>
            <a:cxnSpLocks/>
          </p:cNvCxnSpPr>
          <p:nvPr/>
        </p:nvCxnSpPr>
        <p:spPr>
          <a:xfrm>
            <a:off x="304800" y="1524000"/>
            <a:ext cx="8382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129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 y="668825"/>
            <a:ext cx="8863013" cy="1143000"/>
          </a:xfrm>
        </p:spPr>
        <p:txBody>
          <a:bodyPr/>
          <a:lstStyle/>
          <a:p>
            <a:pPr marL="514350" indent="-514350">
              <a:buFont typeface="+mj-lt"/>
              <a:buAutoNum type="arabicPeriod" startAt="6"/>
            </a:pPr>
            <a:r>
              <a:rPr lang="en-US" sz="2800" b="1" dirty="0"/>
              <a:t>Savannah Development and Renewal Authority</a:t>
            </a:r>
            <a:endParaRPr lang="en-US" b="1" dirty="0"/>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8</a:t>
            </a:fld>
            <a:endParaRPr lang="en-US" altLang="en-US" dirty="0"/>
          </a:p>
        </p:txBody>
      </p:sp>
      <p:sp>
        <p:nvSpPr>
          <p:cNvPr id="6" name="TextBox 4"/>
          <p:cNvSpPr txBox="1">
            <a:spLocks noChangeArrowheads="1"/>
          </p:cNvSpPr>
          <p:nvPr/>
        </p:nvSpPr>
        <p:spPr bwMode="auto">
          <a:xfrm>
            <a:off x="509587" y="2251650"/>
            <a:ext cx="2819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None/>
            </a:pPr>
            <a:r>
              <a:rPr lang="en-US" sz="2400" dirty="0">
                <a:latin typeface="Lato" panose="020F0502020204030203"/>
              </a:rPr>
              <a:t>Lower the required number of board members for the Savannah Development and Renewal Authority from 25 to 17.</a:t>
            </a:r>
            <a:endParaRPr lang="en-US" altLang="en-US" sz="2400" dirty="0">
              <a:latin typeface="Lato" panose="020F0502020204030203"/>
            </a:endParaRPr>
          </a:p>
        </p:txBody>
      </p:sp>
      <p:pic>
        <p:nvPicPr>
          <p:cNvPr id="3" name="Picture 2"/>
          <p:cNvPicPr>
            <a:picLocks noChangeAspect="1"/>
          </p:cNvPicPr>
          <p:nvPr/>
        </p:nvPicPr>
        <p:blipFill>
          <a:blip r:embed="rId3"/>
          <a:stretch>
            <a:fillRect/>
          </a:stretch>
        </p:blipFill>
        <p:spPr>
          <a:xfrm>
            <a:off x="4045501" y="2331265"/>
            <a:ext cx="4553104" cy="1097735"/>
          </a:xfrm>
          <a:prstGeom prst="rect">
            <a:avLst/>
          </a:prstGeom>
        </p:spPr>
      </p:pic>
      <p:pic>
        <p:nvPicPr>
          <p:cNvPr id="8" name="Picture 7"/>
          <p:cNvPicPr>
            <a:picLocks noChangeAspect="1"/>
          </p:cNvPicPr>
          <p:nvPr/>
        </p:nvPicPr>
        <p:blipFill>
          <a:blip r:embed="rId4"/>
          <a:stretch>
            <a:fillRect/>
          </a:stretch>
        </p:blipFill>
        <p:spPr>
          <a:xfrm>
            <a:off x="4185908" y="3255509"/>
            <a:ext cx="4272291" cy="2402737"/>
          </a:xfrm>
          <a:prstGeom prst="rect">
            <a:avLst/>
          </a:prstGeom>
        </p:spPr>
      </p:pic>
      <p:sp>
        <p:nvSpPr>
          <p:cNvPr id="9" name="TextBox 8">
            <a:extLst>
              <a:ext uri="{FF2B5EF4-FFF2-40B4-BE49-F238E27FC236}">
                <a16:creationId xmlns:a16="http://schemas.microsoft.com/office/drawing/2014/main" id="{F4EAE19C-3ACE-4564-ABB2-A83AE742E704}"/>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10" name="Straight Connector 9">
            <a:extLst>
              <a:ext uri="{FF2B5EF4-FFF2-40B4-BE49-F238E27FC236}">
                <a16:creationId xmlns:a16="http://schemas.microsoft.com/office/drawing/2014/main" id="{F1103728-9966-44B6-9166-D5F867F8BE08}"/>
              </a:ext>
            </a:extLst>
          </p:cNvPr>
          <p:cNvCxnSpPr>
            <a:cxnSpLocks/>
          </p:cNvCxnSpPr>
          <p:nvPr/>
        </p:nvCxnSpPr>
        <p:spPr>
          <a:xfrm>
            <a:off x="315636" y="1676400"/>
            <a:ext cx="852356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80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75322"/>
            <a:ext cx="8077200" cy="1143000"/>
          </a:xfrm>
        </p:spPr>
        <p:txBody>
          <a:bodyPr/>
          <a:lstStyle/>
          <a:p>
            <a:pPr marL="514350" indent="-514350" algn="l">
              <a:buFont typeface="+mj-lt"/>
              <a:buAutoNum type="arabicPeriod" startAt="7"/>
            </a:pPr>
            <a:r>
              <a:rPr lang="en-US" sz="2800" b="1" dirty="0"/>
              <a:t>Workforce Housing Initiatives</a:t>
            </a:r>
          </a:p>
        </p:txBody>
      </p:sp>
      <p:sp>
        <p:nvSpPr>
          <p:cNvPr id="3" name="Content Placeholder 2"/>
          <p:cNvSpPr>
            <a:spLocks noGrp="1"/>
          </p:cNvSpPr>
          <p:nvPr>
            <p:ph idx="1"/>
          </p:nvPr>
        </p:nvSpPr>
        <p:spPr>
          <a:xfrm>
            <a:off x="914400" y="2085022"/>
            <a:ext cx="8305800" cy="2687955"/>
          </a:xfrm>
        </p:spPr>
        <p:txBody>
          <a:bodyPr/>
          <a:lstStyle/>
          <a:p>
            <a:pPr marL="457200" indent="-457200">
              <a:buFont typeface="+mj-lt"/>
              <a:buAutoNum type="alphaUcPeriod"/>
            </a:pPr>
            <a:r>
              <a:rPr lang="en-US" sz="2400" dirty="0"/>
              <a:t>Long-term Lease Agreements to help lower housing development costs </a:t>
            </a:r>
          </a:p>
          <a:p>
            <a:pPr marL="0" indent="0">
              <a:buNone/>
            </a:pPr>
            <a:endParaRPr lang="en-US" sz="2400" dirty="0"/>
          </a:p>
          <a:p>
            <a:pPr marL="457200" indent="-457200">
              <a:buFont typeface="+mj-lt"/>
              <a:buAutoNum type="alphaUcPeriod" startAt="2"/>
            </a:pPr>
            <a:r>
              <a:rPr lang="en-US" sz="2400" dirty="0"/>
              <a:t>Expand Enterprise Zones to include an option that provides incentives for workforce housing </a:t>
            </a:r>
          </a:p>
          <a:p>
            <a:pPr marL="0" indent="0">
              <a:buNone/>
            </a:pPr>
            <a:endParaRPr lang="en-US" sz="2400" dirty="0"/>
          </a:p>
          <a:p>
            <a:pPr marL="457200" indent="-457200">
              <a:buFont typeface="+mj-lt"/>
              <a:buAutoNum type="alphaUcPeriod" startAt="3"/>
            </a:pPr>
            <a:r>
              <a:rPr lang="en-US" sz="2400" dirty="0"/>
              <a:t>Allow Savannah to use Housing Opportunity Bonds</a:t>
            </a:r>
          </a:p>
          <a:p>
            <a:pPr marL="457200" indent="-457200">
              <a:buFont typeface="+mj-lt"/>
              <a:buAutoNum type="alphaUcPeriod" startAt="3"/>
            </a:pPr>
            <a:endParaRPr lang="en-US" sz="2400" dirty="0"/>
          </a:p>
        </p:txBody>
      </p:sp>
      <p:sp>
        <p:nvSpPr>
          <p:cNvPr id="4" name="Footer Placeholder 3"/>
          <p:cNvSpPr>
            <a:spLocks noGrp="1"/>
          </p:cNvSpPr>
          <p:nvPr>
            <p:ph type="ftr" sz="quarter" idx="10"/>
          </p:nvPr>
        </p:nvSpPr>
        <p:spPr/>
        <p:txBody>
          <a:bodyPr/>
          <a:lstStyle/>
          <a:p>
            <a:pPr>
              <a:defRPr/>
            </a:pPr>
            <a:r>
              <a:rPr lang="en-US" altLang="en-US" dirty="0"/>
              <a:t>City of Savannah / 2022 Legislative Agenda</a:t>
            </a:r>
          </a:p>
        </p:txBody>
      </p:sp>
      <p:sp>
        <p:nvSpPr>
          <p:cNvPr id="5" name="Slide Number Placeholder 4"/>
          <p:cNvSpPr>
            <a:spLocks noGrp="1"/>
          </p:cNvSpPr>
          <p:nvPr>
            <p:ph type="sldNum" sz="quarter" idx="11"/>
          </p:nvPr>
        </p:nvSpPr>
        <p:spPr/>
        <p:txBody>
          <a:bodyPr/>
          <a:lstStyle/>
          <a:p>
            <a:fld id="{DA1FC08A-7E7A-48B5-9A01-DC0397B0619B}" type="slidenum">
              <a:rPr lang="en-US" altLang="en-US" smtClean="0"/>
              <a:pPr/>
              <a:t>9</a:t>
            </a:fld>
            <a:endParaRPr lang="en-US" altLang="en-US" dirty="0"/>
          </a:p>
        </p:txBody>
      </p:sp>
      <p:sp>
        <p:nvSpPr>
          <p:cNvPr id="7" name="TextBox 6">
            <a:extLst>
              <a:ext uri="{FF2B5EF4-FFF2-40B4-BE49-F238E27FC236}">
                <a16:creationId xmlns:a16="http://schemas.microsoft.com/office/drawing/2014/main" id="{BB944F11-C4A6-48B6-82DC-366807C5DAB0}"/>
              </a:ext>
            </a:extLst>
          </p:cNvPr>
          <p:cNvSpPr txBox="1"/>
          <p:nvPr/>
        </p:nvSpPr>
        <p:spPr>
          <a:xfrm>
            <a:off x="304800" y="219475"/>
            <a:ext cx="85344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200" b="1" dirty="0">
                <a:latin typeface="+mj-lt"/>
              </a:rPr>
              <a:t>Legislative Agenda</a:t>
            </a:r>
          </a:p>
        </p:txBody>
      </p:sp>
      <p:cxnSp>
        <p:nvCxnSpPr>
          <p:cNvPr id="8" name="Straight Connector 7">
            <a:extLst>
              <a:ext uri="{FF2B5EF4-FFF2-40B4-BE49-F238E27FC236}">
                <a16:creationId xmlns:a16="http://schemas.microsoft.com/office/drawing/2014/main" id="{B9E316B7-C197-4FD4-9220-08616492C2EF}"/>
              </a:ext>
            </a:extLst>
          </p:cNvPr>
          <p:cNvCxnSpPr>
            <a:cxnSpLocks/>
          </p:cNvCxnSpPr>
          <p:nvPr/>
        </p:nvCxnSpPr>
        <p:spPr>
          <a:xfrm>
            <a:off x="315636" y="1600200"/>
            <a:ext cx="852356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3998199"/>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000000"/>
      </a:dk2>
      <a:lt2>
        <a:srgbClr val="808080"/>
      </a:lt2>
      <a:accent1>
        <a:srgbClr val="13694E"/>
      </a:accent1>
      <a:accent2>
        <a:srgbClr val="62BD19"/>
      </a:accent2>
      <a:accent3>
        <a:srgbClr val="FFFFFF"/>
      </a:accent3>
      <a:accent4>
        <a:srgbClr val="000000"/>
      </a:accent4>
      <a:accent5>
        <a:srgbClr val="AAB9B2"/>
      </a:accent5>
      <a:accent6>
        <a:srgbClr val="58AB16"/>
      </a:accent6>
      <a:hlink>
        <a:srgbClr val="289728"/>
      </a:hlink>
      <a:folHlink>
        <a:srgbClr val="C2C2C2"/>
      </a:folHlink>
    </a:clrScheme>
    <a:fontScheme name="Office Them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of the City Manager</Template>
  <TotalTime>28247</TotalTime>
  <Words>742</Words>
  <Application>Microsoft Office PowerPoint</Application>
  <PresentationFormat>On-screen Show (4:3)</PresentationFormat>
  <Paragraphs>100</Paragraphs>
  <Slides>12</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Calibri Light</vt:lpstr>
      <vt:lpstr>Garamond</vt:lpstr>
      <vt:lpstr>Lato</vt:lpstr>
      <vt:lpstr>Times New Roman</vt:lpstr>
      <vt:lpstr>Office Theme</vt:lpstr>
      <vt:lpstr>Custom Design</vt:lpstr>
      <vt:lpstr> 2022 Legislative Agenda  November 23, 2022</vt:lpstr>
      <vt:lpstr> </vt:lpstr>
      <vt:lpstr>Clarity to the Taxpayer  Bill of Rights Advertisement </vt:lpstr>
      <vt:lpstr>Confiscated Weapons </vt:lpstr>
      <vt:lpstr>3. Hotel Motel Tax</vt:lpstr>
      <vt:lpstr>Local Control Of Monuments</vt:lpstr>
      <vt:lpstr>Logistics Technology Corridor</vt:lpstr>
      <vt:lpstr>Savannah Development and Renewal Authority</vt:lpstr>
      <vt:lpstr>Workforce Housing Initiatives</vt:lpstr>
      <vt:lpstr>HOME RULE ITEMS Local control of our existing laws and policies  This section outlines current laws and policies we have identified that we need to protect from state involvement or over-reach. As a local government, we believe we know what works best for Savannah and request the state allow us to legislate our own solutions. </vt:lpstr>
      <vt:lpstr>ADVOCACY ITEMS  This section outlines items that may benefit citizens of the City of Savannah but are not directly related to municipal services or control.   </vt:lpstr>
      <vt:lpstr>Questions and Discussion   </vt:lpstr>
    </vt:vector>
  </TitlesOfParts>
  <Company>City of Savannah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Noise Ordinance Task Force</dc:title>
  <dc:creator>Joe Shearouse01</dc:creator>
  <cp:lastModifiedBy>Joseph Shearouse</cp:lastModifiedBy>
  <cp:revision>124</cp:revision>
  <cp:lastPrinted>2021-11-23T15:12:20Z</cp:lastPrinted>
  <dcterms:created xsi:type="dcterms:W3CDTF">2019-08-29T15:03:58Z</dcterms:created>
  <dcterms:modified xsi:type="dcterms:W3CDTF">2021-11-23T16:30:57Z</dcterms:modified>
</cp:coreProperties>
</file>